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8" r:id="rId3"/>
    <p:sldId id="527" r:id="rId4"/>
    <p:sldId id="529" r:id="rId5"/>
    <p:sldId id="530" r:id="rId6"/>
    <p:sldId id="531" r:id="rId7"/>
    <p:sldId id="532" r:id="rId8"/>
    <p:sldId id="544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2" r:id="rId18"/>
    <p:sldId id="545" r:id="rId19"/>
    <p:sldId id="546" r:id="rId20"/>
    <p:sldId id="548" r:id="rId21"/>
    <p:sldId id="547" r:id="rId22"/>
    <p:sldId id="549" r:id="rId23"/>
    <p:sldId id="550" r:id="rId24"/>
    <p:sldId id="551" r:id="rId25"/>
    <p:sldId id="552" r:id="rId26"/>
    <p:sldId id="526" r:id="rId27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2778" autoAdjust="0"/>
  </p:normalViewPr>
  <p:slideViewPr>
    <p:cSldViewPr>
      <p:cViewPr>
        <p:scale>
          <a:sx n="81" d="100"/>
          <a:sy n="81" d="100"/>
        </p:scale>
        <p:origin x="-2646" y="-13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51414" y="-2749"/>
            <a:ext cx="586833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indent="15875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indent="15875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и Дирекции общего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9" y="222742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59051" y="1884889"/>
            <a:ext cx="8853053" cy="1036738"/>
          </a:xfrm>
        </p:spPr>
        <p:txBody>
          <a:bodyPr/>
          <a:lstStyle/>
          <a:p>
            <a:pPr lvl="0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Использование исторических источников в УМК по истории Отечества нового поколения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896200" y="3402008"/>
            <a:ext cx="706828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Федоров Иван Николаевич,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учитель </a:t>
            </a:r>
            <a:r>
              <a:rPr lang="ru-RU" sz="1600" b="1" dirty="0">
                <a:solidFill>
                  <a:schemeClr val="bg1"/>
                </a:solidFill>
              </a:rPr>
              <a:t>истории, обществознания и права гимназии № 1539 (г. Москва), участник авторской группы линии учебников по </a:t>
            </a:r>
            <a:r>
              <a:rPr lang="ru-RU" sz="1600" b="1" dirty="0" smtClean="0">
                <a:solidFill>
                  <a:schemeClr val="bg1"/>
                </a:solidFill>
              </a:rPr>
              <a:t>истории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511820" y="1299860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1</a:t>
            </a:r>
            <a:r>
              <a:rPr lang="en-US" sz="1600" b="1" dirty="0" smtClean="0">
                <a:solidFill>
                  <a:srgbClr val="FFFF00"/>
                </a:solidFill>
              </a:rPr>
              <a:t>5</a:t>
            </a:r>
            <a:r>
              <a:rPr lang="ru-RU" sz="1600" b="1" dirty="0" smtClean="0">
                <a:solidFill>
                  <a:srgbClr val="FFFF00"/>
                </a:solidFill>
              </a:rPr>
              <a:t> февраля 2016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rgorbovskiy\Google Диск\ВШЭ\03. РТЦ\05. Медиа\03. Партнёры\02. Владимирский ИРО\баннер ВИРО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46" y="4689018"/>
            <a:ext cx="1582327" cy="4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                                                  В  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2207" y="1779662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7" y="1958933"/>
            <a:ext cx="3280395" cy="23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082" y="2864563"/>
            <a:ext cx="52467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Рассмотрите </a:t>
            </a:r>
            <a:r>
              <a:rPr lang="ru-RU" sz="1400" dirty="0"/>
              <a:t>иллюстрацию на с. 116 и ответьте на вопросы.</a:t>
            </a:r>
          </a:p>
          <a:p>
            <a:r>
              <a:rPr lang="ru-RU" sz="1400" dirty="0"/>
              <a:t>1) Опишите её, используя полученные знания. 2) Уместно ли на-</a:t>
            </a:r>
          </a:p>
          <a:p>
            <a:r>
              <a:rPr lang="ru-RU" sz="1400" dirty="0"/>
              <a:t>хождение льва на стене православного храма? 3) Какие существа</a:t>
            </a:r>
          </a:p>
          <a:p>
            <a:r>
              <a:rPr lang="ru-RU" sz="1400" dirty="0"/>
              <a:t>украшали готические храмы Западной Европы? Что такое </a:t>
            </a:r>
            <a:r>
              <a:rPr lang="ru-RU" sz="1400" dirty="0" err="1"/>
              <a:t>двоеве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рие</a:t>
            </a:r>
            <a:r>
              <a:rPr lang="ru-RU" sz="1400" dirty="0" smtClean="0"/>
              <a:t>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84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26805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</a:t>
            </a:r>
            <a:endParaRPr lang="en-US" sz="1400" dirty="0" smtClean="0">
              <a:solidFill>
                <a:srgbClr val="FF0000"/>
              </a:solidFill>
              <a:latin typeface="Myriad Pro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1726736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1824"/>
            <a:ext cx="2664296" cy="30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589058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3. </a:t>
            </a:r>
            <a:r>
              <a:rPr lang="ru-RU" sz="1400" dirty="0"/>
              <a:t>Составьте характеристики (исторические портреты) А. Ф. </a:t>
            </a:r>
            <a:r>
              <a:rPr lang="ru-RU" sz="1400" dirty="0" smtClean="0"/>
              <a:t>Керенского </a:t>
            </a:r>
            <a:r>
              <a:rPr lang="ru-RU" sz="1400" dirty="0"/>
              <a:t>и Л. Г. Корнилова, используя материал учебника и </a:t>
            </a:r>
            <a:r>
              <a:rPr lang="ru-RU" sz="1400" dirty="0" smtClean="0"/>
              <a:t>дополнительную информацию</a:t>
            </a:r>
            <a:r>
              <a:rPr lang="ru-RU" sz="1400" dirty="0"/>
              <a:t>.</a:t>
            </a:r>
          </a:p>
          <a:p>
            <a:r>
              <a:rPr lang="ru-RU" sz="1400" b="1" dirty="0"/>
              <a:t>4. </a:t>
            </a:r>
            <a:r>
              <a:rPr lang="ru-RU" sz="1400" dirty="0"/>
              <a:t>Составьте рассказ о </a:t>
            </a:r>
            <a:r>
              <a:rPr lang="ru-RU" sz="1400" dirty="0" err="1"/>
              <a:t>Корниловском</a:t>
            </a:r>
            <a:r>
              <a:rPr lang="ru-RU" sz="1400" dirty="0"/>
              <a:t> вооружённом выступлении от</a:t>
            </a:r>
          </a:p>
          <a:p>
            <a:r>
              <a:rPr lang="ru-RU" sz="1400" dirty="0"/>
              <a:t>лица генерала, солдата, петроградского рабочего, крупного </a:t>
            </a:r>
            <a:r>
              <a:rPr lang="ru-RU" sz="1400" dirty="0" err="1" smtClean="0"/>
              <a:t>предприни</a:t>
            </a:r>
            <a:r>
              <a:rPr lang="ru-RU" sz="1400" dirty="0" smtClean="0"/>
              <a:t>-</a:t>
            </a:r>
            <a:endParaRPr lang="ru-RU" sz="1400" dirty="0"/>
          </a:p>
          <a:p>
            <a:r>
              <a:rPr lang="ru-RU" sz="1400" dirty="0" err="1"/>
              <a:t>мателя</a:t>
            </a:r>
            <a:r>
              <a:rPr lang="ru-RU" sz="1400" dirty="0"/>
              <a:t>.</a:t>
            </a:r>
          </a:p>
          <a:p>
            <a:r>
              <a:rPr lang="ru-RU" sz="1400" b="1" dirty="0"/>
              <a:t>5. </a:t>
            </a:r>
            <a:r>
              <a:rPr lang="ru-RU" sz="1400" dirty="0"/>
              <a:t>Соберите информацию о Государственном совещании в Москве в</a:t>
            </a:r>
          </a:p>
          <a:p>
            <a:r>
              <a:rPr lang="ru-RU" sz="1400" dirty="0"/>
              <a:t>августе 1917 г., подготовьте сообщение (презентацию</a:t>
            </a:r>
            <a:r>
              <a:rPr lang="ru-RU" sz="1400" dirty="0" smtClean="0"/>
              <a:t>).Почему </a:t>
            </a:r>
            <a:r>
              <a:rPr lang="ru-RU" sz="1400" dirty="0" err="1"/>
              <a:t>Совеща</a:t>
            </a:r>
            <a:r>
              <a:rPr lang="ru-RU" sz="1400" dirty="0"/>
              <a:t>-</a:t>
            </a:r>
          </a:p>
          <a:p>
            <a:r>
              <a:rPr lang="ru-RU" sz="1400" dirty="0" err="1"/>
              <a:t>ние</a:t>
            </a:r>
            <a:r>
              <a:rPr lang="ru-RU" sz="1400" dirty="0"/>
              <a:t> не выполнило стоявших перед ним задач?</a:t>
            </a:r>
          </a:p>
        </p:txBody>
      </p:sp>
    </p:spTree>
    <p:extLst>
      <p:ext uri="{BB962C8B-B14F-4D97-AF65-F5344CB8AC3E}">
        <p14:creationId xmlns:p14="http://schemas.microsoft.com/office/powerpoint/2010/main" val="21300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26805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ИСТОЧНИКОВ</a:t>
            </a:r>
            <a:r>
              <a:rPr lang="en-US" sz="1400" dirty="0" smtClean="0">
                <a:solidFill>
                  <a:srgbClr val="FF0000"/>
                </a:solidFill>
                <a:latin typeface="Myriad Pro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</a:t>
            </a:r>
            <a:r>
              <a:rPr lang="en-US" sz="1400" dirty="0" smtClean="0">
                <a:solidFill>
                  <a:srgbClr val="FF0000"/>
                </a:solidFill>
                <a:latin typeface="Myriad Pro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МЕТОДИЧЕСКОЙ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1680508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92" y="1619348"/>
            <a:ext cx="6199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Вопросы и задания.</a:t>
            </a:r>
          </a:p>
          <a:p>
            <a:pPr algn="just"/>
            <a:r>
              <a:rPr lang="ru-RU" sz="1400" dirty="0" smtClean="0"/>
              <a:t>О </a:t>
            </a:r>
            <a:r>
              <a:rPr lang="ru-RU" sz="1400" dirty="0"/>
              <a:t>каких особенностях народного восприятия февральских событий</a:t>
            </a:r>
          </a:p>
          <a:p>
            <a:pPr algn="just"/>
            <a:r>
              <a:rPr lang="ru-RU" sz="1400" dirty="0"/>
              <a:t>свидетельствует отрывок из воспоминаний видного деятеля партии эсеров</a:t>
            </a:r>
          </a:p>
          <a:p>
            <a:pPr algn="just"/>
            <a:r>
              <a:rPr lang="ru-RU" sz="1400" dirty="0"/>
              <a:t>(и крупного учёного-социолога) П. А. Сорокина?</a:t>
            </a:r>
          </a:p>
          <a:p>
            <a:pPr algn="just"/>
            <a:r>
              <a:rPr lang="ru-RU" sz="1400" dirty="0"/>
              <a:t>«Успокаивая себя тем, что всё в порядке, я не мог закрывать глаза на</a:t>
            </a:r>
          </a:p>
          <a:p>
            <a:pPr algn="just"/>
            <a:r>
              <a:rPr lang="ru-RU" sz="1400" dirty="0"/>
              <a:t>многие реалии. Рабочие, нёсшие лозунг “Рабочие к станку и прессу!”, на</a:t>
            </a:r>
          </a:p>
          <a:p>
            <a:pPr algn="just"/>
            <a:r>
              <a:rPr lang="ru-RU" sz="1400" dirty="0"/>
              <a:t>самом деле отказывались от работы и проводили большую часть своего</a:t>
            </a:r>
          </a:p>
          <a:p>
            <a:pPr algn="just"/>
            <a:r>
              <a:rPr lang="ru-RU" sz="1400" dirty="0"/>
              <a:t>времени на политических митингах. Они требовали восьмичасового </a:t>
            </a:r>
            <a:r>
              <a:rPr lang="ru-RU" sz="1400" dirty="0" err="1"/>
              <a:t>рабо</a:t>
            </a:r>
            <a:r>
              <a:rPr lang="ru-RU" sz="1400" dirty="0"/>
              <a:t>-</a:t>
            </a:r>
          </a:p>
          <a:p>
            <a:pPr algn="just"/>
            <a:r>
              <a:rPr lang="ru-RU" sz="1400" dirty="0"/>
              <a:t>чего дня, а нередко — и шестичасового. Солдаты, явно готовые к </a:t>
            </a:r>
            <a:r>
              <a:rPr lang="ru-RU" sz="1400" dirty="0" err="1"/>
              <a:t>сраже</a:t>
            </a:r>
            <a:r>
              <a:rPr lang="ru-RU" sz="1400" dirty="0"/>
              <a:t>-</a:t>
            </a:r>
          </a:p>
          <a:p>
            <a:pPr algn="just"/>
            <a:r>
              <a:rPr lang="ru-RU" sz="1400" dirty="0" err="1"/>
              <a:t>ниям</a:t>
            </a:r>
            <a:r>
              <a:rPr lang="ru-RU" sz="1400" dirty="0"/>
              <a:t>, вчера, к примеру, отказались выполнять приказ под предлогом, что</a:t>
            </a:r>
          </a:p>
          <a:p>
            <a:pPr algn="just"/>
            <a:r>
              <a:rPr lang="ru-RU" sz="1400" dirty="0"/>
              <a:t>для защиты революции Петроград нуждается в их помощи. Именно в эти</a:t>
            </a:r>
          </a:p>
          <a:p>
            <a:pPr algn="just"/>
            <a:r>
              <a:rPr lang="ru-RU" sz="1400" dirty="0"/>
              <a:t>дни поступала информация о крестьянских захватах частных усадеб, </a:t>
            </a:r>
            <a:r>
              <a:rPr lang="ru-RU" sz="1400" dirty="0" err="1"/>
              <a:t>гра</a:t>
            </a:r>
            <a:r>
              <a:rPr lang="ru-RU" sz="1400" dirty="0"/>
              <a:t>-</a:t>
            </a:r>
          </a:p>
          <a:p>
            <a:pPr algn="just"/>
            <a:r>
              <a:rPr lang="ru-RU" sz="1400" dirty="0" err="1"/>
              <a:t>бежах</a:t>
            </a:r>
            <a:r>
              <a:rPr lang="ru-RU" sz="1400" dirty="0"/>
              <a:t> и поджогах. На улицах нередко можно было встретить пьяных </a:t>
            </a:r>
            <a:r>
              <a:rPr lang="ru-RU" sz="1400" dirty="0" err="1"/>
              <a:t>лю</a:t>
            </a:r>
            <a:r>
              <a:rPr lang="ru-RU" sz="1400" dirty="0"/>
              <a:t>-</a:t>
            </a:r>
          </a:p>
          <a:p>
            <a:pPr algn="just"/>
            <a:r>
              <a:rPr lang="ru-RU" sz="1400" dirty="0" err="1"/>
              <a:t>дей</a:t>
            </a:r>
            <a:r>
              <a:rPr lang="ru-RU" sz="1400" dirty="0"/>
              <a:t>, непристойно ругающихся и горланящих: “Да здравствует свобода!</a:t>
            </a:r>
          </a:p>
          <a:p>
            <a:pPr algn="just"/>
            <a:r>
              <a:rPr lang="ru-RU" sz="1400" dirty="0"/>
              <a:t>Раз свобода, то всё дозволено!”»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99" y="2607916"/>
            <a:ext cx="1296858" cy="20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3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26805"/>
            <a:ext cx="5439981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                                                  </a:t>
            </a:r>
            <a:endParaRPr lang="en-US" sz="1400" dirty="0" smtClean="0">
              <a:solidFill>
                <a:srgbClr val="FF0000"/>
              </a:solidFill>
              <a:latin typeface="Myriad Pro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1680508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8"/>
          <a:stretch/>
        </p:blipFill>
        <p:spPr bwMode="auto">
          <a:xfrm>
            <a:off x="116291" y="1711993"/>
            <a:ext cx="5450906" cy="75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7" y="2464161"/>
            <a:ext cx="542330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5" y="3939902"/>
            <a:ext cx="5184576" cy="8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06" y="2516381"/>
            <a:ext cx="1344960" cy="23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                                                  </a:t>
            </a:r>
            <a:endParaRPr lang="en-US" sz="1400" dirty="0" smtClean="0">
              <a:solidFill>
                <a:srgbClr val="FF0000"/>
              </a:solidFill>
              <a:latin typeface="Myriad Pro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2" y="1816212"/>
            <a:ext cx="3747449" cy="294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6212"/>
            <a:ext cx="3408299" cy="294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 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ЭФУ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1670"/>
            <a:ext cx="41402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78" y="1851670"/>
            <a:ext cx="34908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2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ЭФУ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1"/>
          <a:stretch/>
        </p:blipFill>
        <p:spPr bwMode="auto">
          <a:xfrm>
            <a:off x="827584" y="2139702"/>
            <a:ext cx="5718795" cy="21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11710"/>
            <a:ext cx="1936339" cy="22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ХРЕСТОМАТИИ КАК ЭЛЕМЕНТА УМК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4"/>
          <a:stretch/>
        </p:blipFill>
        <p:spPr bwMode="auto">
          <a:xfrm>
            <a:off x="1216751" y="1615423"/>
            <a:ext cx="6491703" cy="32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7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ХРЕСТОМАТИИ КАК ЭЛЕМЕНТА УМК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5" b="5956"/>
          <a:stretch/>
        </p:blipFill>
        <p:spPr bwMode="auto">
          <a:xfrm>
            <a:off x="1693340" y="1528718"/>
            <a:ext cx="5743031" cy="321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82880" y="4497169"/>
            <a:ext cx="367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Подготовка к ОГЭ и ЕГЭ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9"/>
          <a:stretch/>
        </p:blipFill>
        <p:spPr bwMode="auto">
          <a:xfrm>
            <a:off x="1242451" y="1963489"/>
            <a:ext cx="4622630" cy="22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Главные вопросы для обсуждения: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</a:rPr>
              <a:t>Какое </a:t>
            </a:r>
            <a:r>
              <a:rPr lang="ru-RU" dirty="0">
                <a:solidFill>
                  <a:schemeClr val="tx2"/>
                </a:solidFill>
              </a:rPr>
              <a:t>место занимают исторические источники в Концепции УМК по отечественной истории?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Какую роль играют исторические источники в структуре УМК нового поколения?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</a:rPr>
              <a:t>Как учитель истории использует исторические источники в ходе внедрения УМК нового поколения по отечественной истории?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82880" y="4497169"/>
            <a:ext cx="367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Подготовка к ОГЭ и ЕГЭ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31"/>
          <a:stretch/>
        </p:blipFill>
        <p:spPr bwMode="auto">
          <a:xfrm>
            <a:off x="155575" y="1851670"/>
            <a:ext cx="3832715" cy="22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44696" r="27" b="10118"/>
          <a:stretch/>
        </p:blipFill>
        <p:spPr bwMode="auto">
          <a:xfrm>
            <a:off x="3933857" y="1851670"/>
            <a:ext cx="4484761" cy="26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32040" y="4087112"/>
            <a:ext cx="36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трудными вопросами истории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8" y="1905896"/>
            <a:ext cx="3376996" cy="277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939" y="4401970"/>
            <a:ext cx="562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трудными вопросами истории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11117"/>
            <a:ext cx="6075407" cy="175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53" y="1911117"/>
            <a:ext cx="2051423" cy="24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35939" y="4401970"/>
            <a:ext cx="562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трудными вопросами истории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51670"/>
            <a:ext cx="6343665" cy="2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2" y="1850698"/>
            <a:ext cx="1631802" cy="29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-14288" y="1724123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ИЗ РЕСУРСОВ УМК НОВОГО ПОКОЛЕНИЯ ДЛЯ ОРГАНИЗАЦИИ УЧЕБНОГО ПРОЦЕССА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AutoShape 4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:\001 %D0%9F%D1%80%D0%B5%D0%B7%D0%B5%D0%BD%D1%82%D0%B0%D1%86%D0%B8%D1%8F %D1%83%D1%87%D0%B5%D0%B1%D0%BD%D0%B8%D0%BA%D0%BE%D0%B2\%D0%B2%D0%B5%D0%B1%D0%B8%D0%BD%D0%B0%D1%80 14.08\history_6(2169520)\images\18-7.ti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:\001 %D0%9F%D1%80%D0%B5%D0%B7%D0%B5%D0%BD%D1%82%D0%B0%D1%86%D0%B8%D1%8F %D1%83%D1%87%D0%B5%D0%B1%D0%BD%D0%B8%D0%BA%D0%BE%D0%B2\%D0%B2%D0%B5%D0%B1%D0%B8%D0%BD%D0%B0%D1%80 14.08\history_6(2169520)\images\04-05-6.ep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0958" y="4453856"/>
            <a:ext cx="611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Организация проектной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/>
          <a:stretch/>
        </p:blipFill>
        <p:spPr bwMode="auto">
          <a:xfrm>
            <a:off x="85100" y="1758978"/>
            <a:ext cx="5134971" cy="25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7143"/>
            <a:ext cx="3276418" cy="24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6599" y="105958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За последние </a:t>
            </a:r>
            <a:r>
              <a:rPr lang="ru-RU" dirty="0" smtClean="0">
                <a:solidFill>
                  <a:schemeClr val="tx2"/>
                </a:solidFill>
              </a:rPr>
              <a:t>три </a:t>
            </a:r>
            <a:r>
              <a:rPr lang="ru-RU" dirty="0">
                <a:solidFill>
                  <a:schemeClr val="tx2"/>
                </a:solidFill>
              </a:rPr>
              <a:t>года принят ряд документов, серьезно повлиявших </a:t>
            </a:r>
            <a:r>
              <a:rPr lang="ru-RU" dirty="0" smtClean="0">
                <a:solidFill>
                  <a:schemeClr val="tx2"/>
                </a:solidFill>
              </a:rPr>
              <a:t>на роль и </a:t>
            </a:r>
            <a:r>
              <a:rPr lang="ru-RU" dirty="0">
                <a:solidFill>
                  <a:schemeClr val="tx2"/>
                </a:solidFill>
              </a:rPr>
              <a:t>место истории в системе школьного образования: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новый закон об образовании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федеральный государственный  образовательный стандарт (ФГОС)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концепция исторического образования в общеобразовательных учреждениях РФ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концепция учебно-методического комплекта(УМК) по отечественной истории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историко-культурный стандарт отечественной истории. </a:t>
            </a:r>
            <a:endParaRPr lang="ru-RU" dirty="0">
              <a:solidFill>
                <a:schemeClr val="tx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728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" y="1210625"/>
            <a:ext cx="51244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82263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Р</a:t>
            </a:r>
            <a:r>
              <a:rPr lang="ru-RU" dirty="0" smtClean="0">
                <a:solidFill>
                  <a:schemeClr val="tx2"/>
                </a:solidFill>
              </a:rPr>
              <a:t>оль </a:t>
            </a:r>
            <a:r>
              <a:rPr lang="ru-RU" dirty="0">
                <a:solidFill>
                  <a:schemeClr val="tx2"/>
                </a:solidFill>
              </a:rPr>
              <a:t>учебника приобретает новые черты и особенности. Учебник должен не только давать информацию и предлагать интерпретации, но и побуждать школьников самостоятельно рассуждать, анализировать исторические тексты, делать </a:t>
            </a:r>
            <a:r>
              <a:rPr lang="ru-RU" dirty="0" smtClean="0">
                <a:solidFill>
                  <a:schemeClr val="tx2"/>
                </a:solidFill>
              </a:rPr>
              <a:t>выводы.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" y="1210625"/>
            <a:ext cx="51244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8226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овременный </a:t>
            </a:r>
            <a:r>
              <a:rPr lang="ru-RU" dirty="0">
                <a:solidFill>
                  <a:schemeClr val="tx2"/>
                </a:solidFill>
              </a:rPr>
              <a:t>учебник должен стимулировать учащихся к получению исторических знаний из других </a:t>
            </a:r>
            <a:r>
              <a:rPr lang="ru-RU" dirty="0" smtClean="0">
                <a:solidFill>
                  <a:schemeClr val="tx2"/>
                </a:solidFill>
              </a:rPr>
              <a:t>источников</a:t>
            </a:r>
            <a:r>
              <a:rPr lang="ru-RU" dirty="0">
                <a:solidFill>
                  <a:schemeClr val="tx2"/>
                </a:solidFill>
              </a:rPr>
              <a:t>, а учитель – способствовать овладению учениками исследовательскими приемами, развитию их критического мышления, обучая анализу текстов, способам поиска и отбора информации, сопоставлению разных точек зрения, фактов и их интерпретаций. </a:t>
            </a:r>
          </a:p>
        </p:txBody>
      </p:sp>
    </p:spTree>
    <p:extLst>
      <p:ext uri="{BB962C8B-B14F-4D97-AF65-F5344CB8AC3E}">
        <p14:creationId xmlns:p14="http://schemas.microsoft.com/office/powerpoint/2010/main" val="24449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" y="1210625"/>
            <a:ext cx="51244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8226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Немаловажно </a:t>
            </a:r>
            <a:r>
              <a:rPr lang="ru-RU" dirty="0">
                <a:solidFill>
                  <a:schemeClr val="tx2"/>
                </a:solidFill>
              </a:rPr>
              <a:t>включить в состав учебно-методического комплекса исторические источники, раскрывающие суть событий через яркие и запоминающиеся образы.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Новый </a:t>
            </a:r>
            <a:r>
              <a:rPr lang="ru-RU" dirty="0">
                <a:solidFill>
                  <a:schemeClr val="tx2"/>
                </a:solidFill>
              </a:rPr>
              <a:t>учебно-методический комплекс должен служить «</a:t>
            </a:r>
            <a:r>
              <a:rPr lang="ru-RU" b="1" dirty="0">
                <a:solidFill>
                  <a:schemeClr val="tx2"/>
                </a:solidFill>
              </a:rPr>
              <a:t>навигатором</a:t>
            </a:r>
            <a:r>
              <a:rPr lang="ru-RU" dirty="0">
                <a:solidFill>
                  <a:schemeClr val="tx2"/>
                </a:solidFill>
              </a:rPr>
              <a:t>» в стремительно растущем информационном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5754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4" y="1210625"/>
            <a:ext cx="51244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78777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Новый учебно-методический комплекс по отечественной истории должен включать в себя: </a:t>
            </a:r>
          </a:p>
          <a:p>
            <a:r>
              <a:rPr lang="ru-RU" dirty="0">
                <a:solidFill>
                  <a:schemeClr val="tx2"/>
                </a:solidFill>
              </a:rPr>
              <a:t>1) учебник; </a:t>
            </a:r>
          </a:p>
          <a:p>
            <a:r>
              <a:rPr lang="ru-RU" dirty="0">
                <a:solidFill>
                  <a:schemeClr val="tx2"/>
                </a:solidFill>
              </a:rPr>
              <a:t>2) хрестоматию или сборник документов; </a:t>
            </a:r>
          </a:p>
          <a:p>
            <a:r>
              <a:rPr lang="ru-RU" dirty="0">
                <a:solidFill>
                  <a:schemeClr val="tx2"/>
                </a:solidFill>
              </a:rPr>
              <a:t>3) исторический атлас; </a:t>
            </a:r>
          </a:p>
          <a:p>
            <a:r>
              <a:rPr lang="ru-RU" dirty="0">
                <a:solidFill>
                  <a:schemeClr val="tx2"/>
                </a:solidFill>
              </a:rPr>
              <a:t>4) рабочую тетрадь и сборник заданий; </a:t>
            </a:r>
          </a:p>
          <a:p>
            <a:r>
              <a:rPr lang="ru-RU" dirty="0">
                <a:solidFill>
                  <a:schemeClr val="tx2"/>
                </a:solidFill>
              </a:rPr>
              <a:t>6) книгу для чтения. </a:t>
            </a:r>
          </a:p>
        </p:txBody>
      </p:sp>
    </p:spTree>
    <p:extLst>
      <p:ext uri="{BB962C8B-B14F-4D97-AF65-F5344CB8AC3E}">
        <p14:creationId xmlns:p14="http://schemas.microsoft.com/office/powerpoint/2010/main" val="24167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212483" y="1333116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                                                  В  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958" y="2139702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5147"/>
          <a:stretch/>
        </p:blipFill>
        <p:spPr bwMode="auto">
          <a:xfrm>
            <a:off x="206754" y="1689490"/>
            <a:ext cx="6870820" cy="21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3651870"/>
            <a:ext cx="8817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1. </a:t>
            </a:r>
            <a:r>
              <a:rPr lang="ru-RU" sz="1400" dirty="0"/>
              <a:t>Прочитайте эпиграф (с. 16), ответьте на вопросы и выполните</a:t>
            </a:r>
          </a:p>
          <a:p>
            <a:r>
              <a:rPr lang="ru-RU" sz="1400" dirty="0" smtClean="0"/>
              <a:t>задание.1</a:t>
            </a:r>
            <a:r>
              <a:rPr lang="ru-RU" sz="1400" dirty="0"/>
              <a:t>) О каком «ярме» и «гнёте басурманском» вспоминает </a:t>
            </a:r>
            <a:r>
              <a:rPr lang="ru-RU" sz="1400" dirty="0" smtClean="0"/>
              <a:t>летописец?2</a:t>
            </a:r>
            <a:r>
              <a:rPr lang="ru-RU" sz="1400" dirty="0"/>
              <a:t>) Докажите, используя текст учебника, что ключевым понятием </a:t>
            </a:r>
            <a:r>
              <a:rPr lang="ru-RU" sz="1400" dirty="0" smtClean="0"/>
              <a:t>эпиграфа </a:t>
            </a:r>
            <a:r>
              <a:rPr lang="ru-RU" sz="1400" dirty="0"/>
              <a:t>являются слова «начала обновляться». 3) Почему для описания </a:t>
            </a:r>
            <a:r>
              <a:rPr lang="ru-RU" sz="1400" dirty="0" smtClean="0"/>
              <a:t>событий</a:t>
            </a:r>
            <a:r>
              <a:rPr lang="ru-RU" sz="1400" dirty="0"/>
              <a:t>, связанных с началом создания Московской Руси, летописец </a:t>
            </a:r>
            <a:r>
              <a:rPr lang="ru-RU" sz="1400" dirty="0" smtClean="0"/>
              <a:t>использовал </a:t>
            </a:r>
            <a:r>
              <a:rPr lang="ru-RU" sz="1400" dirty="0"/>
              <a:t>образ «тихой весны»? 4) Можно ли согласиться с автором, что </a:t>
            </a:r>
            <a:r>
              <a:rPr lang="ru-RU" sz="1400" dirty="0" smtClean="0"/>
              <a:t>Московская </a:t>
            </a:r>
            <a:r>
              <a:rPr lang="ru-RU" sz="1400" dirty="0"/>
              <a:t>Русь обрела такой же авторитет, как и Киевская Русь?</a:t>
            </a:r>
          </a:p>
        </p:txBody>
      </p:sp>
    </p:spTree>
    <p:extLst>
      <p:ext uri="{BB962C8B-B14F-4D97-AF65-F5344CB8AC3E}">
        <p14:creationId xmlns:p14="http://schemas.microsoft.com/office/powerpoint/2010/main" val="23705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cap="all" dirty="0">
                <a:solidFill>
                  <a:srgbClr val="FFFFFF"/>
                </a:solidFill>
              </a:rPr>
              <a:t>Использование исторических источников в </a:t>
            </a:r>
            <a:r>
              <a:rPr lang="ru-RU" sz="2000" cap="all" dirty="0" smtClean="0">
                <a:solidFill>
                  <a:srgbClr val="FFFFFF"/>
                </a:solidFill>
              </a:rPr>
              <a:t>УМК                      </a:t>
            </a:r>
            <a:r>
              <a:rPr lang="ru-RU" sz="2000" cap="all" dirty="0">
                <a:solidFill>
                  <a:srgbClr val="FFFFFF"/>
                </a:solidFill>
              </a:rPr>
              <a:t>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ИСПОЛЬЗОВАНИЕ ИСТОРИЧЕСКИХ ИСТОЧНИКОВ                                                    В  МЕТОДИЧЕСКОЙ  СТРУКТУРЕ УЧЕБНИКА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r="5533"/>
          <a:stretch/>
        </p:blipFill>
        <p:spPr bwMode="auto">
          <a:xfrm>
            <a:off x="127216" y="1851670"/>
            <a:ext cx="5272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5271" y="3688849"/>
            <a:ext cx="218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47" y="1851670"/>
            <a:ext cx="3604174" cy="177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594" y="435056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 </a:t>
            </a:r>
            <a:r>
              <a:rPr lang="ru-RU" sz="1400" dirty="0"/>
              <a:t>помощью эпиграфа и иллюстрации в начале параграфа </a:t>
            </a:r>
            <a:r>
              <a:rPr lang="ru-RU" sz="1400" dirty="0" smtClean="0"/>
              <a:t>сформулируйте </a:t>
            </a:r>
            <a:r>
              <a:rPr lang="ru-RU" sz="1400" dirty="0"/>
              <a:t>главный вопрос урока.</a:t>
            </a:r>
          </a:p>
        </p:txBody>
      </p:sp>
    </p:spTree>
    <p:extLst>
      <p:ext uri="{BB962C8B-B14F-4D97-AF65-F5344CB8AC3E}">
        <p14:creationId xmlns:p14="http://schemas.microsoft.com/office/powerpoint/2010/main" val="32822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1112</Words>
  <Application>Microsoft Office PowerPoint</Application>
  <PresentationFormat>Экран (16:9)</PresentationFormat>
  <Paragraphs>168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Использование исторических источников в УМК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Использование исторических источников в УМК                      по истории Отечества нового поколения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Пользователь Windows</cp:lastModifiedBy>
  <cp:revision>366</cp:revision>
  <cp:lastPrinted>2012-11-08T07:08:57Z</cp:lastPrinted>
  <dcterms:created xsi:type="dcterms:W3CDTF">2011-08-25T06:09:31Z</dcterms:created>
  <dcterms:modified xsi:type="dcterms:W3CDTF">2016-02-15T10:07:50Z</dcterms:modified>
</cp:coreProperties>
</file>