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496" r:id="rId3"/>
    <p:sldId id="498" r:id="rId4"/>
    <p:sldId id="506" r:id="rId5"/>
    <p:sldId id="507" r:id="rId6"/>
    <p:sldId id="501" r:id="rId7"/>
    <p:sldId id="509" r:id="rId8"/>
    <p:sldId id="486" r:id="rId9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9C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5179" autoAdjust="0"/>
  </p:normalViewPr>
  <p:slideViewPr>
    <p:cSldViewPr snapToGrid="0">
      <p:cViewPr varScale="1">
        <p:scale>
          <a:sx n="140" d="100"/>
          <a:sy n="140" d="100"/>
        </p:scale>
        <p:origin x="696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3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9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13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4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11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96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viro33.ru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0.jpeg"/><Relationship Id="rId5" Type="http://schemas.openxmlformats.org/officeDocument/2006/relationships/image" Target="../media/image6.png"/><Relationship Id="rId10" Type="http://schemas.openxmlformats.org/officeDocument/2006/relationships/hyperlink" Target="http://www.yarregion.ru/depts/dobr/default.aspx" TargetMode="External"/><Relationship Id="rId4" Type="http://schemas.openxmlformats.org/officeDocument/2006/relationships/image" Target="../media/image5.pn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arregion.ru/depts/dobr/default.aspx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viro33.ru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771412" y="132942"/>
            <a:ext cx="6730096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 РОССИЙСКОГО ТРЕНИНГОВОГО ЦЕНТРА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Института образования НИУ ВШЭ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17 </a:t>
            </a: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декабря 2015 года</a:t>
            </a:r>
            <a:endParaRPr lang="ru-RU" sz="16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408232" y="1973037"/>
            <a:ext cx="59366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551046" y="2397769"/>
            <a:ext cx="8033969" cy="116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400" cap="all" dirty="0">
                <a:solidFill>
                  <a:srgbClr val="FFFFFF"/>
                </a:solidFill>
              </a:rPr>
              <a:t>Использование обратных функций при исследовании уравнений и неравенств</a:t>
            </a:r>
            <a:endParaRPr kumimoji="0" lang="ru-RU" sz="24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742" y="4640263"/>
            <a:ext cx="9164638" cy="5032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/>
          </a:p>
        </p:txBody>
      </p:sp>
      <p:pic>
        <p:nvPicPr>
          <p:cNvPr id="18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93" y="4641850"/>
            <a:ext cx="508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44" y="4639348"/>
            <a:ext cx="7254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://www.rtc-edu.ru/sites/default/files/pictures/LogoPartner/banner_viro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383" y="4658020"/>
            <a:ext cx="1825268" cy="468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http://www.rtc-edu.ru/sites/default/files/pictures/LogoPartner/yao_dep_obr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703" y="4659224"/>
            <a:ext cx="324796" cy="46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СЕГОДНЯ С ВАМИ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207007"/>
            <a:ext cx="9144000" cy="3784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000" b="1" dirty="0" smtClean="0"/>
              <a:t>Выступающий:</a:t>
            </a:r>
            <a:endParaRPr lang="ru-RU" sz="2000" b="1" dirty="0"/>
          </a:p>
          <a:p>
            <a:r>
              <a:rPr lang="ru-RU" sz="2000" b="1" dirty="0" err="1">
                <a:solidFill>
                  <a:srgbClr val="0070C0"/>
                </a:solidFill>
              </a:rPr>
              <a:t>Кривцун</a:t>
            </a:r>
            <a:r>
              <a:rPr lang="ru-RU" sz="2000" b="1" dirty="0">
                <a:solidFill>
                  <a:srgbClr val="0070C0"/>
                </a:solidFill>
              </a:rPr>
              <a:t> Игорь Леонидович</a:t>
            </a:r>
            <a:r>
              <a:rPr lang="ru-RU" sz="2000" dirty="0"/>
              <a:t>, старший преподаватель департамента математики факультета экономических наук НИУ ВШЭ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b="1" dirty="0" smtClean="0"/>
              <a:t>Ведущие:</a:t>
            </a:r>
            <a:endParaRPr lang="ru-RU" sz="2000" b="1" dirty="0"/>
          </a:p>
          <a:p>
            <a:r>
              <a:rPr lang="ru-RU" sz="2000" b="1" dirty="0" smtClean="0">
                <a:solidFill>
                  <a:srgbClr val="0070C0"/>
                </a:solidFill>
              </a:rPr>
              <a:t>Борисова </a:t>
            </a:r>
            <a:r>
              <a:rPr lang="ru-RU" sz="2000" b="1" dirty="0" smtClean="0">
                <a:solidFill>
                  <a:srgbClr val="0070C0"/>
                </a:solidFill>
              </a:rPr>
              <a:t>Людмила Александровна</a:t>
            </a:r>
            <a:r>
              <a:rPr lang="ru-RU" sz="2000" dirty="0" smtClean="0"/>
              <a:t>, заместитель директор </a:t>
            </a:r>
            <a:r>
              <a:rPr lang="ru-RU" sz="2000" dirty="0"/>
              <a:t>Дирекции общего образования, эксперт по г. Москве, </a:t>
            </a:r>
            <a:r>
              <a:rPr lang="ru-RU" sz="2000" dirty="0" smtClean="0"/>
              <a:t>доцент, к.п.н</a:t>
            </a:r>
            <a:r>
              <a:rPr lang="ru-RU" sz="2000" dirty="0" smtClean="0"/>
              <a:t>.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Горбовский Ростислав Викторович</a:t>
            </a:r>
            <a:r>
              <a:rPr lang="ru-RU" sz="2000" dirty="0"/>
              <a:t>, администратор Российского тренингового центра, аналитик Центра мониторинга качества образования </a:t>
            </a:r>
            <a:r>
              <a:rPr lang="ru-RU" sz="2000" dirty="0" err="1"/>
              <a:t>Инобра</a:t>
            </a:r>
            <a:r>
              <a:rPr lang="ru-RU" sz="2000" dirty="0"/>
              <a:t> НИУ ВШЭ.</a:t>
            </a:r>
            <a:endParaRPr lang="ru-RU" sz="2000" dirty="0"/>
          </a:p>
          <a:p>
            <a:pPr lvl="0"/>
            <a:endParaRPr lang="ru-RU" sz="2000" dirty="0"/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41442" y="123825"/>
            <a:ext cx="4024604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Запись и презентации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385294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Все материалы вебинара, включая его видеозапись, </a:t>
            </a:r>
            <a:r>
              <a:rPr lang="ru-RU" sz="2800" dirty="0"/>
              <a:t>будут доступны </a:t>
            </a:r>
            <a:r>
              <a:rPr lang="ru-RU" sz="2800" dirty="0">
                <a:solidFill>
                  <a:srgbClr val="0070C0"/>
                </a:solidFill>
              </a:rPr>
              <a:t>на сайте </a:t>
            </a:r>
            <a:r>
              <a:rPr lang="ru-RU" sz="2800" dirty="0"/>
              <a:t>Российского тренингового </a:t>
            </a:r>
            <a:r>
              <a:rPr lang="ru-RU" sz="2800" dirty="0" smtClean="0"/>
              <a:t>центра, нашем канале </a:t>
            </a:r>
            <a:r>
              <a:rPr lang="ru-RU" sz="2800" dirty="0" smtClean="0">
                <a:solidFill>
                  <a:srgbClr val="0070C0"/>
                </a:solidFill>
              </a:rPr>
              <a:t>на </a:t>
            </a:r>
            <a:r>
              <a:rPr lang="en-US" sz="2800" dirty="0" smtClean="0">
                <a:solidFill>
                  <a:srgbClr val="0070C0"/>
                </a:solidFill>
              </a:rPr>
              <a:t>YouTube</a:t>
            </a:r>
            <a:r>
              <a:rPr lang="en-US" sz="2800" dirty="0" smtClean="0"/>
              <a:t> </a:t>
            </a:r>
            <a:r>
              <a:rPr lang="ru-RU" sz="2800" dirty="0" smtClean="0"/>
              <a:t>и +странице в социальной сети </a:t>
            </a:r>
            <a:r>
              <a:rPr lang="en-US" sz="2800" dirty="0" smtClean="0">
                <a:solidFill>
                  <a:srgbClr val="0070C0"/>
                </a:solidFill>
              </a:rPr>
              <a:t>Google</a:t>
            </a:r>
            <a:r>
              <a:rPr lang="ru-RU" sz="2800" dirty="0" smtClean="0">
                <a:solidFill>
                  <a:srgbClr val="0070C0"/>
                </a:solidFill>
              </a:rPr>
              <a:t>+</a:t>
            </a:r>
            <a:r>
              <a:rPr lang="ru-RU" sz="2800" dirty="0" smtClean="0"/>
              <a:t>;</a:t>
            </a:r>
            <a:endParaRPr lang="ru-RU" sz="2800" dirty="0"/>
          </a:p>
          <a:p>
            <a:pPr marL="514350" indent="-514350">
              <a:buFont typeface="+mj-lt"/>
              <a:buAutoNum type="arabicPeriod"/>
            </a:pPr>
            <a:r>
              <a:rPr lang="ru-RU" sz="2800" kern="0" dirty="0"/>
              <a:t>Ссылка на них </a:t>
            </a:r>
            <a:r>
              <a:rPr lang="ru-RU" sz="2800" kern="0" dirty="0" smtClean="0"/>
              <a:t>придет в течении следующих суток на адрес почты, </a:t>
            </a:r>
            <a:r>
              <a:rPr lang="ru-RU" sz="2800" kern="0" dirty="0"/>
              <a:t>которую  </a:t>
            </a:r>
            <a:r>
              <a:rPr lang="ru-RU" sz="2800" kern="0" dirty="0" smtClean="0"/>
              <a:t>вы указали </a:t>
            </a:r>
            <a:r>
              <a:rPr lang="ru-RU" sz="2800" kern="0" dirty="0"/>
              <a:t>при </a:t>
            </a:r>
            <a:r>
              <a:rPr lang="ru-RU" sz="2800" kern="0" dirty="0" smtClean="0"/>
              <a:t>регистрации.</a:t>
            </a:r>
            <a:endParaRPr lang="ru-RU" sz="2800" kern="0" dirty="0"/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РЕГИОНАЛЬНЫЕ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ИНФОРМАЦИОННЫЕ ПАРТНЁРЫ</a:t>
            </a:r>
          </a:p>
        </p:txBody>
      </p:sp>
      <p:pic>
        <p:nvPicPr>
          <p:cNvPr id="1026" name="Picture 2" descr="http://www.rtc-edu.ru/sites/default/files/pictures/LogoPartner/banner_viro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06" y="1924944"/>
            <a:ext cx="2752019" cy="70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http://www.rtc-edu.ru/sites/default/files/pictures/LogoPartner/yao_dep_obr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662" y="3176557"/>
            <a:ext cx="922387" cy="131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3528" y="1513441"/>
            <a:ext cx="8496176" cy="31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dirty="0"/>
              <a:t>Владимирский институт развития образования имени Л.И. Новиковой</a:t>
            </a:r>
            <a:endParaRPr lang="ru-RU" sz="1800" b="1" dirty="0" smtClean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23528" y="2722584"/>
            <a:ext cx="8496176" cy="31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dirty="0"/>
              <a:t>Департамент образования Ярославской области</a:t>
            </a:r>
            <a:endParaRPr lang="ru-RU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3441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dirty="0"/>
              <a:t>По состоянию на </a:t>
            </a:r>
            <a:r>
              <a:rPr lang="ru-RU" sz="2200" b="1" dirty="0" smtClean="0"/>
              <a:t>16.12.201</a:t>
            </a:r>
            <a:r>
              <a:rPr lang="en-US" sz="2200" b="1" dirty="0"/>
              <a:t>5</a:t>
            </a:r>
            <a:r>
              <a:rPr lang="ru-RU" sz="2200" dirty="0"/>
              <a:t> на вебинар </a:t>
            </a:r>
            <a:r>
              <a:rPr lang="ru-RU" sz="2200" dirty="0" smtClean="0"/>
              <a:t>зарегистрировались </a:t>
            </a:r>
            <a:r>
              <a:rPr lang="ru-RU" sz="2200" b="1" dirty="0" smtClean="0"/>
              <a:t>476</a:t>
            </a:r>
            <a:r>
              <a:rPr lang="ru-RU" sz="2200" dirty="0"/>
              <a:t> </a:t>
            </a:r>
            <a:r>
              <a:rPr lang="ru-RU" sz="2200" b="1" dirty="0"/>
              <a:t> </a:t>
            </a:r>
          </a:p>
          <a:p>
            <a:pPr>
              <a:lnSpc>
                <a:spcPct val="90000"/>
              </a:lnSpc>
            </a:pPr>
            <a:r>
              <a:rPr lang="ru-RU" sz="2200" dirty="0" smtClean="0"/>
              <a:t>участников из </a:t>
            </a:r>
            <a:r>
              <a:rPr lang="ru-RU" sz="2200" u="sng" dirty="0" smtClean="0"/>
              <a:t>49 </a:t>
            </a:r>
            <a:r>
              <a:rPr lang="ru-RU" sz="2200" u="sng" dirty="0"/>
              <a:t>регионов Российской Федерации</a:t>
            </a:r>
            <a:r>
              <a:rPr lang="ru-RU" sz="2200" dirty="0"/>
              <a:t> и </a:t>
            </a:r>
            <a:r>
              <a:rPr lang="ru-RU" sz="2200" u="sng" dirty="0" smtClean="0"/>
              <a:t>5</a:t>
            </a:r>
            <a:r>
              <a:rPr lang="ru-RU" sz="2200" b="1" u="sng" dirty="0" smtClean="0"/>
              <a:t> </a:t>
            </a:r>
            <a:r>
              <a:rPr lang="ru-RU" sz="2200" u="sng" dirty="0"/>
              <a:t>стран</a:t>
            </a:r>
            <a:r>
              <a:rPr lang="ru-RU" sz="2200" dirty="0"/>
              <a:t>: Приднестровская Молдавская Республика, Республики Армения, Беларусь, Казахстан и Кыргызстан.</a:t>
            </a:r>
          </a:p>
          <a:p>
            <a:endParaRPr lang="ru-RU" sz="1200" dirty="0"/>
          </a:p>
          <a:p>
            <a:r>
              <a:rPr lang="ru-RU" sz="2200" b="1" dirty="0" smtClean="0"/>
              <a:t>Организации (</a:t>
            </a:r>
            <a:r>
              <a:rPr lang="ru-RU" sz="2200" b="1" dirty="0" smtClean="0"/>
              <a:t>405):</a:t>
            </a:r>
            <a:endParaRPr lang="ru-RU" sz="2200" b="1" dirty="0"/>
          </a:p>
          <a:p>
            <a:r>
              <a:rPr lang="ru-RU" sz="2000" dirty="0"/>
              <a:t>Общеобразовательные организации (школы) – 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318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/>
              <a:t>Организации профессионального образования – </a:t>
            </a:r>
            <a:r>
              <a:rPr lang="ru-RU" sz="2000" b="1" dirty="0" smtClean="0">
                <a:solidFill>
                  <a:srgbClr val="0070C0"/>
                </a:solidFill>
              </a:rPr>
              <a:t>35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/>
              <a:t>Органы управления образованием различных уровней   – 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14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 smtClean="0"/>
              <a:t>ИРО/ИПК</a:t>
            </a:r>
            <a:r>
              <a:rPr lang="ru-RU" sz="2000" dirty="0"/>
              <a:t>, методические кабинеты – </a:t>
            </a:r>
            <a:r>
              <a:rPr lang="ru-RU" sz="2000" b="1" dirty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0070C0"/>
                </a:solidFill>
              </a:rPr>
              <a:t>15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 smtClean="0"/>
              <a:t>Образовательные </a:t>
            </a:r>
            <a:r>
              <a:rPr lang="ru-RU" sz="2000" dirty="0"/>
              <a:t>организации высшего образования –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0070C0"/>
                </a:solidFill>
              </a:rPr>
              <a:t>7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</a:p>
          <a:p>
            <a:r>
              <a:rPr lang="ru-RU" sz="2000" dirty="0" smtClean="0"/>
              <a:t>Центры </a:t>
            </a:r>
            <a:r>
              <a:rPr lang="ru-RU" sz="2000" dirty="0"/>
              <a:t>оценки качества образования различных уровней </a:t>
            </a:r>
            <a:r>
              <a:rPr lang="ru-RU" sz="2000" dirty="0">
                <a:solidFill>
                  <a:srgbClr val="0070C0"/>
                </a:solidFill>
              </a:rPr>
              <a:t>–  </a:t>
            </a:r>
            <a:r>
              <a:rPr lang="ru-RU" sz="2000" b="1" dirty="0" smtClean="0">
                <a:solidFill>
                  <a:srgbClr val="0070C0"/>
                </a:solidFill>
              </a:rPr>
              <a:t>7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 smtClean="0"/>
              <a:t>Другие </a:t>
            </a:r>
            <a:r>
              <a:rPr lang="ru-RU" sz="2000" dirty="0"/>
              <a:t>организации </a:t>
            </a:r>
            <a:r>
              <a:rPr lang="ru-RU" sz="2000" dirty="0" smtClean="0"/>
              <a:t>– </a:t>
            </a:r>
            <a:r>
              <a:rPr lang="ru-RU" sz="2000" b="1" dirty="0" smtClean="0">
                <a:solidFill>
                  <a:srgbClr val="0070C0"/>
                </a:solidFill>
              </a:rPr>
              <a:t>9</a:t>
            </a:r>
            <a:endParaRPr lang="ru-RU" sz="2000" b="1" dirty="0">
              <a:solidFill>
                <a:srgbClr val="0070C0"/>
              </a:solidFill>
            </a:endParaRPr>
          </a:p>
          <a:p>
            <a:endParaRPr lang="ru-RU" sz="2400" kern="0" dirty="0"/>
          </a:p>
          <a:p>
            <a:endParaRPr lang="ru-RU" sz="2400" kern="0" dirty="0" smtClean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3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докладчикам можно задавать по ходу </a:t>
            </a:r>
            <a:r>
              <a:rPr lang="ru-RU" sz="2600" dirty="0" err="1" smtClean="0">
                <a:latin typeface="+mn-lt"/>
              </a:rPr>
              <a:t>вебинара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во вкладке </a:t>
            </a:r>
            <a:r>
              <a:rPr lang="ru-RU" sz="2600" dirty="0" smtClean="0">
                <a:solidFill>
                  <a:srgbClr val="0070C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технического характера и другие вопросы просьба задавать во вкладке </a:t>
            </a:r>
            <a:r>
              <a:rPr lang="ru-RU" sz="2600" dirty="0" smtClean="0">
                <a:solidFill>
                  <a:srgbClr val="0070C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ко всем, кто участвует в вебинаре коллективно (несколько человек в одной аудитории), указать число участников в закладке </a:t>
            </a:r>
            <a:r>
              <a:rPr lang="ru-RU" sz="2600" dirty="0" smtClean="0">
                <a:solidFill>
                  <a:srgbClr val="0070C0"/>
                </a:solidFill>
              </a:rPr>
              <a:t>ОБЩИЙ ЧАТ </a:t>
            </a:r>
            <a:endParaRPr lang="ru-RU" sz="2600" dirty="0" smtClean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01600" y="98425"/>
            <a:ext cx="6350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ПРЕДСТОЯЩИЕ МЕРОПРИЯТИЯ РТЦ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309094"/>
          </a:xfrm>
          <a:prstGeom prst="rect">
            <a:avLst/>
          </a:prstGeom>
        </p:spPr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Продолжение сегодняшней тематики в </a:t>
            </a:r>
            <a:r>
              <a:rPr lang="ru-RU" sz="2000" b="1" dirty="0" smtClean="0">
                <a:solidFill>
                  <a:srgbClr val="0070C0"/>
                </a:solidFill>
              </a:rPr>
              <a:t>вебинаре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21 </a:t>
            </a:r>
            <a:r>
              <a:rPr lang="ru-RU" sz="2000" b="1" dirty="0" smtClean="0">
                <a:solidFill>
                  <a:srgbClr val="0070C0"/>
                </a:solidFill>
              </a:rPr>
              <a:t>декабря </a:t>
            </a:r>
            <a:r>
              <a:rPr lang="ru-RU" sz="2000" dirty="0"/>
              <a:t>"Численные методы решения элементарных уравнений с иррациональными корнями. Общий методический и теоретический взгляд на решение уравнений"</a:t>
            </a:r>
            <a:endParaRPr lang="ru-RU" sz="2000" kern="0" dirty="0" smtClean="0"/>
          </a:p>
          <a:p>
            <a:endParaRPr lang="ru-RU" sz="2400" kern="0" dirty="0" smtClean="0"/>
          </a:p>
          <a:p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9287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58750"/>
            <a:ext cx="8207375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 rotWithShape="1">
          <a:blip r:embed="rId3" cstate="print"/>
          <a:srcRect t="24239"/>
          <a:stretch/>
        </p:blipFill>
        <p:spPr bwMode="auto">
          <a:xfrm>
            <a:off x="14743" y="4626240"/>
            <a:ext cx="8661715" cy="6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91020" y="4663894"/>
            <a:ext cx="2212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www.rtc-edu.ru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663894"/>
            <a:ext cx="15231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9C2"/>
                </a:solidFill>
              </a:rPr>
              <a:t>info@rtc-edu.ru</a:t>
            </a:r>
            <a:endParaRPr lang="ru-RU" sz="1600" dirty="0">
              <a:solidFill>
                <a:srgbClr val="0079C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81302" y="1999853"/>
            <a:ext cx="3489960" cy="1379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9293</TotalTime>
  <Words>220</Words>
  <Application>Microsoft Office PowerPoint</Application>
  <PresentationFormat>Экран (16:9)</PresentationFormat>
  <Paragraphs>48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Тема Office</vt:lpstr>
      <vt:lpstr>Презентация PowerPoint</vt:lpstr>
      <vt:lpstr>СЕГОДНЯ С ВАМИ</vt:lpstr>
      <vt:lpstr>Запись и презентации</vt:lpstr>
      <vt:lpstr>РЕГИОНАЛЬНЫЕ ИНФОРМАЦИОННЫЕ ПАРТНЁРЫ</vt:lpstr>
      <vt:lpstr>СТАТИСТИКА УЧАСТНИКОВ ВЕБИНАРА</vt:lpstr>
      <vt:lpstr>Презентация PowerPoint</vt:lpstr>
      <vt:lpstr>Презентация PowerPoint</vt:lpstr>
      <vt:lpstr>СПАСИБО ЗА ВНИМАНИЕ!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Ростислав Горбовский</cp:lastModifiedBy>
  <cp:revision>513</cp:revision>
  <dcterms:created xsi:type="dcterms:W3CDTF">2011-08-25T06:09:31Z</dcterms:created>
  <dcterms:modified xsi:type="dcterms:W3CDTF">2015-12-16T21:54:41Z</dcterms:modified>
</cp:coreProperties>
</file>