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theme/themeOverride3.xml" ContentType="application/vnd.openxmlformats-officedocument.themeOverr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3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30"/>
  </p:notesMasterIdLst>
  <p:handoutMasterIdLst>
    <p:handoutMasterId r:id="rId31"/>
  </p:handoutMasterIdLst>
  <p:sldIdLst>
    <p:sldId id="258" r:id="rId4"/>
    <p:sldId id="549" r:id="rId5"/>
    <p:sldId id="547" r:id="rId6"/>
    <p:sldId id="483" r:id="rId7"/>
    <p:sldId id="527" r:id="rId8"/>
    <p:sldId id="529" r:id="rId9"/>
    <p:sldId id="530" r:id="rId10"/>
    <p:sldId id="531" r:id="rId11"/>
    <p:sldId id="532" r:id="rId12"/>
    <p:sldId id="557" r:id="rId13"/>
    <p:sldId id="533" r:id="rId14"/>
    <p:sldId id="534" r:id="rId15"/>
    <p:sldId id="535" r:id="rId16"/>
    <p:sldId id="552" r:id="rId17"/>
    <p:sldId id="553" r:id="rId18"/>
    <p:sldId id="539" r:id="rId19"/>
    <p:sldId id="556" r:id="rId20"/>
    <p:sldId id="540" r:id="rId21"/>
    <p:sldId id="558" r:id="rId22"/>
    <p:sldId id="555" r:id="rId23"/>
    <p:sldId id="554" r:id="rId24"/>
    <p:sldId id="528" r:id="rId25"/>
    <p:sldId id="542" r:id="rId26"/>
    <p:sldId id="550" r:id="rId27"/>
    <p:sldId id="551" r:id="rId28"/>
    <p:sldId id="526" r:id="rId29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2778" autoAdjust="0"/>
  </p:normalViewPr>
  <p:slideViewPr>
    <p:cSldViewPr>
      <p:cViewPr varScale="1">
        <p:scale>
          <a:sx n="78" d="100"/>
          <a:sy n="78" d="100"/>
        </p:scale>
        <p:origin x="90" y="13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8.bin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onomareva\Desktop\TALIS\&#1087;&#1088;&#1077;&#1089;&#1089;&#1082;&#1086;&#1085;&#1092;&#1077;&#1088;&#1077;&#1085;&#1094;&#1080;&#1103;_&#1056;&#1048;&#1040;\&#1075;&#1083;&#1072;&#1074;&#1072;%20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9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1.bin"/><Relationship Id="rId1" Type="http://schemas.openxmlformats.org/officeDocument/2006/relationships/themeOverride" Target="../theme/themeOverride3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ena\Desktop\&#1075;&#1088;&#1072;&#1092;&#1080;&#1082;&#1080;_2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esktop\&#1051;&#1080;&#1089;&#1090;%20Microsoft%20Office%20Excel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Google%20&#1044;&#1080;&#1089;&#1082;\TALIS\TALIS\index_new\20_09\age_groups_2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Google%20&#1044;&#1080;&#1089;&#1082;\TALIS\TALIS\index_new\20_09\age_groups_2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Google%20&#1044;&#1080;&#1089;&#1082;\TALIS\TALIS\index_new\20_09\age_groups_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ponomareva\Desktop\TALIS\output\ttq14a2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ponomareva\Desktop\TALIS\&#1087;&#1088;&#1077;&#1089;&#1089;&#1082;&#1086;&#1085;&#1092;&#1077;&#1088;&#1077;&#1085;&#1094;&#1080;&#1103;_&#1056;&#1048;&#1040;\ttq22a1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../embeddings/oleObject5.bin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../embeddings/oleObject6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7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b="1" i="0" u="none" strike="noStrike" baseline="0">
                <a:effectLst/>
              </a:rPr>
              <a:t>Я думаю, что профессия учителя ценится в обществе</a:t>
            </a:r>
            <a:r>
              <a:rPr lang="ru-RU" sz="1600" baseline="0"/>
              <a:t> </a:t>
            </a:r>
            <a:endParaRPr lang="ru-RU" sz="160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Лист1!$C$1:$F$1</c:f>
              <c:strCache>
                <c:ptCount val="4"/>
                <c:pt idx="0">
                  <c:v>Моложе 29</c:v>
                </c:pt>
                <c:pt idx="1">
                  <c:v>30-39</c:v>
                </c:pt>
                <c:pt idx="2">
                  <c:v>40-59</c:v>
                </c:pt>
                <c:pt idx="3">
                  <c:v>Больше 60</c:v>
                </c:pt>
              </c:strCache>
            </c:strRef>
          </c:cat>
          <c:val>
            <c:numRef>
              <c:f>Лист1!$C$2:$F$2</c:f>
              <c:numCache>
                <c:formatCode>0.0</c:formatCode>
                <c:ptCount val="4"/>
                <c:pt idx="0">
                  <c:v>45.83</c:v>
                </c:pt>
                <c:pt idx="1">
                  <c:v>37.619999999999997</c:v>
                </c:pt>
                <c:pt idx="2">
                  <c:v>34.47</c:v>
                </c:pt>
                <c:pt idx="3">
                  <c:v>40.74</c:v>
                </c:pt>
              </c:numCache>
            </c:numRef>
          </c:val>
        </c:ser>
        <c:ser>
          <c:idx val="1"/>
          <c:order val="1"/>
          <c:tx>
            <c:strRef>
              <c:f>Лист1!$B$3</c:f>
              <c:strCache>
                <c:ptCount val="1"/>
                <c:pt idx="0">
                  <c:v>Полностью согласен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cat>
            <c:strRef>
              <c:f>Лист1!$C$1:$F$1</c:f>
              <c:strCache>
                <c:ptCount val="4"/>
                <c:pt idx="0">
                  <c:v>Моложе 29</c:v>
                </c:pt>
                <c:pt idx="1">
                  <c:v>30-39</c:v>
                </c:pt>
                <c:pt idx="2">
                  <c:v>40-59</c:v>
                </c:pt>
                <c:pt idx="3">
                  <c:v>Больше 60</c:v>
                </c:pt>
              </c:strCache>
            </c:strRef>
          </c:cat>
          <c:val>
            <c:numRef>
              <c:f>Лист1!$C$3:$F$3</c:f>
              <c:numCache>
                <c:formatCode>General</c:formatCode>
                <c:ptCount val="4"/>
                <c:pt idx="0">
                  <c:v>12.84</c:v>
                </c:pt>
                <c:pt idx="1">
                  <c:v>6.14</c:v>
                </c:pt>
                <c:pt idx="2">
                  <c:v>6.7</c:v>
                </c:pt>
                <c:pt idx="3">
                  <c:v>5.94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50440"/>
        <c:axId val="193255928"/>
      </c:barChart>
      <c:catAx>
        <c:axId val="193250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255928"/>
        <c:crosses val="autoZero"/>
        <c:auto val="1"/>
        <c:lblAlgn val="ctr"/>
        <c:lblOffset val="100"/>
        <c:noMultiLvlLbl val="0"/>
      </c:catAx>
      <c:valAx>
        <c:axId val="19325592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</a:p>
            </c:rich>
          </c:tx>
          <c:layout>
            <c:manualLayout>
              <c:xMode val="edge"/>
              <c:yMode val="edge"/>
              <c:x val="7.3554308117259201E-2"/>
              <c:y val="0.1328514141353922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1932504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2"/>
            <c:invertIfNegative val="0"/>
            <c:bubble3D val="0"/>
            <c:spPr>
              <a:solidFill>
                <a:srgbClr val="DEA3A2"/>
              </a:solidFill>
            </c:spPr>
          </c:dPt>
          <c:dPt>
            <c:idx val="34"/>
            <c:invertIfNegative val="0"/>
            <c:bubble3D val="0"/>
            <c:spPr>
              <a:solidFill>
                <a:srgbClr val="960000">
                  <a:alpha val="87000"/>
                </a:srgbClr>
              </a:solidFill>
            </c:spPr>
          </c:dPt>
          <c:cat>
            <c:strRef>
              <c:f>обш!$A$1:$A$35</c:f>
              <c:strCache>
                <c:ptCount val="35"/>
                <c:pt idx="0">
                  <c:v>Australia</c:v>
                </c:pt>
                <c:pt idx="1">
                  <c:v>Brazil</c:v>
                </c:pt>
                <c:pt idx="2">
                  <c:v>Bulgaria</c:v>
                </c:pt>
                <c:pt idx="3">
                  <c:v>Chile</c:v>
                </c:pt>
                <c:pt idx="4">
                  <c:v>Croatia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Georgia</c:v>
                </c:pt>
                <c:pt idx="11">
                  <c:v>Israel</c:v>
                </c:pt>
                <c:pt idx="12">
                  <c:v>Italy</c:v>
                </c:pt>
                <c:pt idx="13">
                  <c:v>Japan</c:v>
                </c:pt>
                <c:pt idx="14">
                  <c:v>Korea, Republic of</c:v>
                </c:pt>
                <c:pt idx="15">
                  <c:v>Latvia</c:v>
                </c:pt>
                <c:pt idx="16">
                  <c:v>Malaysia</c:v>
                </c:pt>
                <c:pt idx="17">
                  <c:v>Mexico</c:v>
                </c:pt>
                <c:pt idx="18">
                  <c:v>Netherlands</c:v>
                </c:pt>
                <c:pt idx="19">
                  <c:v>Norway</c:v>
                </c:pt>
                <c:pt idx="20">
                  <c:v>Poland</c:v>
                </c:pt>
                <c:pt idx="21">
                  <c:v>Portugal</c:v>
                </c:pt>
                <c:pt idx="22">
                  <c:v>Russian Federation</c:v>
                </c:pt>
                <c:pt idx="23">
                  <c:v>Serbia</c:v>
                </c:pt>
                <c:pt idx="24">
                  <c:v>Singapore</c:v>
                </c:pt>
                <c:pt idx="25">
                  <c:v>Slovak Republic</c:v>
                </c:pt>
                <c:pt idx="26">
                  <c:v>Spain</c:v>
                </c:pt>
                <c:pt idx="27">
                  <c:v>Sweden</c:v>
                </c:pt>
                <c:pt idx="28">
                  <c:v>United States</c:v>
                </c:pt>
                <c:pt idx="29">
                  <c:v>England</c:v>
                </c:pt>
                <c:pt idx="30">
                  <c:v>Belgium (Flemish)</c:v>
                </c:pt>
                <c:pt idx="31">
                  <c:v>United Arab Emirates (Abu Dhabi)</c:v>
                </c:pt>
                <c:pt idx="32">
                  <c:v>Canada (Alberta)</c:v>
                </c:pt>
                <c:pt idx="33">
                  <c:v>Romania</c:v>
                </c:pt>
                <c:pt idx="34">
                  <c:v>x.International Average</c:v>
                </c:pt>
              </c:strCache>
            </c:strRef>
          </c:cat>
          <c:val>
            <c:numRef>
              <c:f>обш!$B$1:$B$35</c:f>
              <c:numCache>
                <c:formatCode>#,##0.00</c:formatCode>
                <c:ptCount val="35"/>
                <c:pt idx="0">
                  <c:v>12.557040361847696</c:v>
                </c:pt>
                <c:pt idx="1">
                  <c:v>13.092491740896842</c:v>
                </c:pt>
                <c:pt idx="2">
                  <c:v>12.637001610677082</c:v>
                </c:pt>
                <c:pt idx="3">
                  <c:v>12.980488166986202</c:v>
                </c:pt>
                <c:pt idx="4">
                  <c:v>11.786042957055335</c:v>
                </c:pt>
                <c:pt idx="5">
                  <c:v>10.764117748719652</c:v>
                </c:pt>
                <c:pt idx="6">
                  <c:v>13.357840533071025</c:v>
                </c:pt>
                <c:pt idx="7">
                  <c:v>11.612728772051073</c:v>
                </c:pt>
                <c:pt idx="8">
                  <c:v>11.89527541266142</c:v>
                </c:pt>
                <c:pt idx="9">
                  <c:v>12.828675711032764</c:v>
                </c:pt>
                <c:pt idx="10">
                  <c:v>12.785305050968407</c:v>
                </c:pt>
                <c:pt idx="11">
                  <c:v>12.443299369241492</c:v>
                </c:pt>
                <c:pt idx="12">
                  <c:v>13.068810748239382</c:v>
                </c:pt>
                <c:pt idx="13">
                  <c:v>9.1134162718797089</c:v>
                </c:pt>
                <c:pt idx="14">
                  <c:v>11.142353427906219</c:v>
                </c:pt>
                <c:pt idx="15">
                  <c:v>12.07062123140015</c:v>
                </c:pt>
                <c:pt idx="16">
                  <c:v>13.395168471719121</c:v>
                </c:pt>
                <c:pt idx="17">
                  <c:v>12.637757507907606</c:v>
                </c:pt>
                <c:pt idx="18">
                  <c:v>11.908217973848078</c:v>
                </c:pt>
                <c:pt idx="19">
                  <c:v>11.31015892581665</c:v>
                </c:pt>
                <c:pt idx="20">
                  <c:v>12.051784855227627</c:v>
                </c:pt>
                <c:pt idx="21">
                  <c:v>13.777291238743679</c:v>
                </c:pt>
                <c:pt idx="22">
                  <c:v>13.274394504886439</c:v>
                </c:pt>
                <c:pt idx="23">
                  <c:v>12.224478239464505</c:v>
                </c:pt>
                <c:pt idx="24">
                  <c:v>12.053636897498029</c:v>
                </c:pt>
                <c:pt idx="25">
                  <c:v>12.738942841303182</c:v>
                </c:pt>
                <c:pt idx="26">
                  <c:v>11.936601047792683</c:v>
                </c:pt>
                <c:pt idx="27">
                  <c:v>12.204180789872671</c:v>
                </c:pt>
                <c:pt idx="28">
                  <c:v>12.589439648562106</c:v>
                </c:pt>
                <c:pt idx="29">
                  <c:v>13.104628308894013</c:v>
                </c:pt>
                <c:pt idx="30">
                  <c:v>12.764022368850028</c:v>
                </c:pt>
                <c:pt idx="31">
                  <c:v>14.22574385997185</c:v>
                </c:pt>
                <c:pt idx="32">
                  <c:v>12.620577450915622</c:v>
                </c:pt>
                <c:pt idx="33">
                  <c:v>13.944943624940592</c:v>
                </c:pt>
                <c:pt idx="34">
                  <c:v>12.438161107966142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707440"/>
        <c:axId val="304699992"/>
      </c:barChart>
      <c:catAx>
        <c:axId val="304707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304699992"/>
        <c:crosses val="autoZero"/>
        <c:auto val="1"/>
        <c:lblAlgn val="ctr"/>
        <c:lblOffset val="100"/>
        <c:noMultiLvlLbl val="0"/>
      </c:catAx>
      <c:valAx>
        <c:axId val="30469999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047074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Методы оценивания</a:t>
            </a:r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Лист2!$C$1</c:f>
              <c:strCache>
                <c:ptCount val="1"/>
                <c:pt idx="0">
                  <c:v>Никогда или почти никогда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cat>
            <c:multiLvlStrRef>
              <c:f>Лист2!$A$2:$B$13</c:f>
              <c:multiLvlStrCache>
                <c:ptCount val="12"/>
                <c:lvl>
                  <c:pt idx="0">
                    <c:v>РФ</c:v>
                  </c:pt>
                  <c:pt idx="1">
                    <c:v>МС</c:v>
                  </c:pt>
                  <c:pt idx="2">
                    <c:v>РФ моложе 30</c:v>
                  </c:pt>
                  <c:pt idx="3">
                    <c:v>РФ</c:v>
                  </c:pt>
                  <c:pt idx="4">
                    <c:v>МС</c:v>
                  </c:pt>
                  <c:pt idx="5">
                    <c:v>РФ моложе 30</c:v>
                  </c:pt>
                  <c:pt idx="6">
                    <c:v>РФ</c:v>
                  </c:pt>
                  <c:pt idx="7">
                    <c:v>МС</c:v>
                  </c:pt>
                  <c:pt idx="8">
                    <c:v>РФ моложе 30</c:v>
                  </c:pt>
                  <c:pt idx="9">
                    <c:v>РФ</c:v>
                  </c:pt>
                  <c:pt idx="10">
                    <c:v>МС</c:v>
                  </c:pt>
                  <c:pt idx="11">
                    <c:v>РФ моложе 30</c:v>
                  </c:pt>
                </c:lvl>
                <c:lvl>
                  <c:pt idx="0">
                    <c:v>Я разрабатываю и использую собственную систему оценивания.  </c:v>
                  </c:pt>
                  <c:pt idx="3">
                    <c:v>Я применяю стандартизированный тест.  </c:v>
                  </c:pt>
                  <c:pt idx="6">
                    <c:v>Я оставляю письменный отзыв о работе учащегося в дополнении к оценке, отметке.  </c:v>
                  </c:pt>
                  <c:pt idx="9">
                    <c:v>Учащиеся сами анализируют и оценивают свои достижения.  </c:v>
                  </c:pt>
                </c:lvl>
              </c:multiLvlStrCache>
            </c:multiLvlStrRef>
          </c:cat>
          <c:val>
            <c:numRef>
              <c:f>Лист2!$C$2:$C$13</c:f>
              <c:numCache>
                <c:formatCode>General</c:formatCode>
                <c:ptCount val="12"/>
                <c:pt idx="0">
                  <c:v>27.73</c:v>
                </c:pt>
                <c:pt idx="1">
                  <c:v>6.31</c:v>
                </c:pt>
                <c:pt idx="2">
                  <c:v>30.07</c:v>
                </c:pt>
                <c:pt idx="3">
                  <c:v>3.93</c:v>
                </c:pt>
                <c:pt idx="4">
                  <c:v>23.91</c:v>
                </c:pt>
                <c:pt idx="5">
                  <c:v>6.79</c:v>
                </c:pt>
                <c:pt idx="6">
                  <c:v>41.59</c:v>
                </c:pt>
                <c:pt idx="7">
                  <c:v>13.57</c:v>
                </c:pt>
                <c:pt idx="8">
                  <c:v>50.14</c:v>
                </c:pt>
                <c:pt idx="9">
                  <c:v>7.44</c:v>
                </c:pt>
                <c:pt idx="10">
                  <c:v>13.1</c:v>
                </c:pt>
                <c:pt idx="11">
                  <c:v>15.77</c:v>
                </c:pt>
              </c:numCache>
            </c:numRef>
          </c:val>
        </c:ser>
        <c:ser>
          <c:idx val="1"/>
          <c:order val="1"/>
          <c:tx>
            <c:strRef>
              <c:f>Лист2!$D$1</c:f>
              <c:strCache>
                <c:ptCount val="1"/>
                <c:pt idx="0">
                  <c:v>Периодически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cat>
            <c:multiLvlStrRef>
              <c:f>Лист2!$A$2:$B$13</c:f>
              <c:multiLvlStrCache>
                <c:ptCount val="12"/>
                <c:lvl>
                  <c:pt idx="0">
                    <c:v>РФ</c:v>
                  </c:pt>
                  <c:pt idx="1">
                    <c:v>МС</c:v>
                  </c:pt>
                  <c:pt idx="2">
                    <c:v>РФ моложе 30</c:v>
                  </c:pt>
                  <c:pt idx="3">
                    <c:v>РФ</c:v>
                  </c:pt>
                  <c:pt idx="4">
                    <c:v>МС</c:v>
                  </c:pt>
                  <c:pt idx="5">
                    <c:v>РФ моложе 30</c:v>
                  </c:pt>
                  <c:pt idx="6">
                    <c:v>РФ</c:v>
                  </c:pt>
                  <c:pt idx="7">
                    <c:v>МС</c:v>
                  </c:pt>
                  <c:pt idx="8">
                    <c:v>РФ моложе 30</c:v>
                  </c:pt>
                  <c:pt idx="9">
                    <c:v>РФ</c:v>
                  </c:pt>
                  <c:pt idx="10">
                    <c:v>МС</c:v>
                  </c:pt>
                  <c:pt idx="11">
                    <c:v>РФ моложе 30</c:v>
                  </c:pt>
                </c:lvl>
                <c:lvl>
                  <c:pt idx="0">
                    <c:v>Я разрабатываю и использую собственную систему оценивания.  </c:v>
                  </c:pt>
                  <c:pt idx="3">
                    <c:v>Я применяю стандартизированный тест.  </c:v>
                  </c:pt>
                  <c:pt idx="6">
                    <c:v>Я оставляю письменный отзыв о работе учащегося в дополнении к оценке, отметке.  </c:v>
                  </c:pt>
                  <c:pt idx="9">
                    <c:v>Учащиеся сами анализируют и оценивают свои достижения.  </c:v>
                  </c:pt>
                </c:lvl>
              </c:multiLvlStrCache>
            </c:multiLvlStrRef>
          </c:cat>
          <c:val>
            <c:numRef>
              <c:f>Лист2!$D$2:$D$13</c:f>
              <c:numCache>
                <c:formatCode>General</c:formatCode>
                <c:ptCount val="12"/>
                <c:pt idx="0">
                  <c:v>45.13</c:v>
                </c:pt>
                <c:pt idx="1">
                  <c:v>26.71</c:v>
                </c:pt>
                <c:pt idx="2">
                  <c:v>48.35</c:v>
                </c:pt>
                <c:pt idx="3">
                  <c:v>32.15</c:v>
                </c:pt>
                <c:pt idx="4">
                  <c:v>37.39</c:v>
                </c:pt>
                <c:pt idx="5">
                  <c:v>38.26</c:v>
                </c:pt>
                <c:pt idx="6">
                  <c:v>39.72</c:v>
                </c:pt>
                <c:pt idx="7">
                  <c:v>32.58</c:v>
                </c:pt>
                <c:pt idx="8">
                  <c:v>35.1</c:v>
                </c:pt>
                <c:pt idx="9">
                  <c:v>50.36</c:v>
                </c:pt>
                <c:pt idx="10">
                  <c:v>47.26</c:v>
                </c:pt>
                <c:pt idx="11">
                  <c:v>56.95</c:v>
                </c:pt>
              </c:numCache>
            </c:numRef>
          </c:val>
        </c:ser>
        <c:ser>
          <c:idx val="2"/>
          <c:order val="2"/>
          <c:tx>
            <c:strRef>
              <c:f>Лист2!$E$1</c:f>
              <c:strCache>
                <c:ptCount val="1"/>
                <c:pt idx="0">
                  <c:v>Часто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cat>
            <c:multiLvlStrRef>
              <c:f>Лист2!$A$2:$B$13</c:f>
              <c:multiLvlStrCache>
                <c:ptCount val="12"/>
                <c:lvl>
                  <c:pt idx="0">
                    <c:v>РФ</c:v>
                  </c:pt>
                  <c:pt idx="1">
                    <c:v>МС</c:v>
                  </c:pt>
                  <c:pt idx="2">
                    <c:v>РФ моложе 30</c:v>
                  </c:pt>
                  <c:pt idx="3">
                    <c:v>РФ</c:v>
                  </c:pt>
                  <c:pt idx="4">
                    <c:v>МС</c:v>
                  </c:pt>
                  <c:pt idx="5">
                    <c:v>РФ моложе 30</c:v>
                  </c:pt>
                  <c:pt idx="6">
                    <c:v>РФ</c:v>
                  </c:pt>
                  <c:pt idx="7">
                    <c:v>МС</c:v>
                  </c:pt>
                  <c:pt idx="8">
                    <c:v>РФ моложе 30</c:v>
                  </c:pt>
                  <c:pt idx="9">
                    <c:v>РФ</c:v>
                  </c:pt>
                  <c:pt idx="10">
                    <c:v>МС</c:v>
                  </c:pt>
                  <c:pt idx="11">
                    <c:v>РФ моложе 30</c:v>
                  </c:pt>
                </c:lvl>
                <c:lvl>
                  <c:pt idx="0">
                    <c:v>Я разрабатываю и использую собственную систему оценивания.  </c:v>
                  </c:pt>
                  <c:pt idx="3">
                    <c:v>Я применяю стандартизированный тест.  </c:v>
                  </c:pt>
                  <c:pt idx="6">
                    <c:v>Я оставляю письменный отзыв о работе учащегося в дополнении к оценке, отметке.  </c:v>
                  </c:pt>
                  <c:pt idx="9">
                    <c:v>Учащиеся сами анализируют и оценивают свои достижения.  </c:v>
                  </c:pt>
                </c:lvl>
              </c:multiLvlStrCache>
            </c:multiLvlStrRef>
          </c:cat>
          <c:val>
            <c:numRef>
              <c:f>Лист2!$E$2:$E$13</c:f>
              <c:numCache>
                <c:formatCode>General</c:formatCode>
                <c:ptCount val="12"/>
                <c:pt idx="0">
                  <c:v>22.68</c:v>
                </c:pt>
                <c:pt idx="1">
                  <c:v>49.45</c:v>
                </c:pt>
                <c:pt idx="2">
                  <c:v>18.739999999999991</c:v>
                </c:pt>
                <c:pt idx="3">
                  <c:v>53.76</c:v>
                </c:pt>
                <c:pt idx="4">
                  <c:v>33.24</c:v>
                </c:pt>
                <c:pt idx="5">
                  <c:v>48.66</c:v>
                </c:pt>
                <c:pt idx="6">
                  <c:v>15.99</c:v>
                </c:pt>
                <c:pt idx="7">
                  <c:v>42.12</c:v>
                </c:pt>
                <c:pt idx="8">
                  <c:v>12.37</c:v>
                </c:pt>
                <c:pt idx="9">
                  <c:v>36.49</c:v>
                </c:pt>
                <c:pt idx="10">
                  <c:v>33.31</c:v>
                </c:pt>
                <c:pt idx="11">
                  <c:v>24.88</c:v>
                </c:pt>
              </c:numCache>
            </c:numRef>
          </c:val>
        </c:ser>
        <c:ser>
          <c:idx val="3"/>
          <c:order val="3"/>
          <c:tx>
            <c:strRef>
              <c:f>Лист2!$F$1</c:f>
              <c:strCache>
                <c:ptCount val="1"/>
                <c:pt idx="0">
                  <c:v>Всегда или почти всегда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</c:spPr>
          </c:dPt>
          <c:cat>
            <c:multiLvlStrRef>
              <c:f>Лист2!$A$2:$B$13</c:f>
              <c:multiLvlStrCache>
                <c:ptCount val="12"/>
                <c:lvl>
                  <c:pt idx="0">
                    <c:v>РФ</c:v>
                  </c:pt>
                  <c:pt idx="1">
                    <c:v>МС</c:v>
                  </c:pt>
                  <c:pt idx="2">
                    <c:v>РФ моложе 30</c:v>
                  </c:pt>
                  <c:pt idx="3">
                    <c:v>РФ</c:v>
                  </c:pt>
                  <c:pt idx="4">
                    <c:v>МС</c:v>
                  </c:pt>
                  <c:pt idx="5">
                    <c:v>РФ моложе 30</c:v>
                  </c:pt>
                  <c:pt idx="6">
                    <c:v>РФ</c:v>
                  </c:pt>
                  <c:pt idx="7">
                    <c:v>МС</c:v>
                  </c:pt>
                  <c:pt idx="8">
                    <c:v>РФ моложе 30</c:v>
                  </c:pt>
                  <c:pt idx="9">
                    <c:v>РФ</c:v>
                  </c:pt>
                  <c:pt idx="10">
                    <c:v>МС</c:v>
                  </c:pt>
                  <c:pt idx="11">
                    <c:v>РФ моложе 30</c:v>
                  </c:pt>
                </c:lvl>
                <c:lvl>
                  <c:pt idx="0">
                    <c:v>Я разрабатываю и использую собственную систему оценивания.  </c:v>
                  </c:pt>
                  <c:pt idx="3">
                    <c:v>Я применяю стандартизированный тест.  </c:v>
                  </c:pt>
                  <c:pt idx="6">
                    <c:v>Я оставляю письменный отзыв о работе учащегося в дополнении к оценке, отметке.  </c:v>
                  </c:pt>
                  <c:pt idx="9">
                    <c:v>Учащиеся сами анализируют и оценивают свои достижения.  </c:v>
                  </c:pt>
                </c:lvl>
              </c:multiLvlStrCache>
            </c:multiLvlStrRef>
          </c:cat>
          <c:val>
            <c:numRef>
              <c:f>Лист2!$F$2:$F$13</c:f>
              <c:numCache>
                <c:formatCode>General</c:formatCode>
                <c:ptCount val="12"/>
                <c:pt idx="0">
                  <c:v>4.46</c:v>
                </c:pt>
                <c:pt idx="1">
                  <c:v>17.54</c:v>
                </c:pt>
                <c:pt idx="2">
                  <c:v>2.84</c:v>
                </c:pt>
                <c:pt idx="3">
                  <c:v>10.16</c:v>
                </c:pt>
                <c:pt idx="4">
                  <c:v>5.46</c:v>
                </c:pt>
                <c:pt idx="5">
                  <c:v>6.28</c:v>
                </c:pt>
                <c:pt idx="6">
                  <c:v>2.71</c:v>
                </c:pt>
                <c:pt idx="7">
                  <c:v>11.73</c:v>
                </c:pt>
                <c:pt idx="8">
                  <c:v>2.38</c:v>
                </c:pt>
                <c:pt idx="9">
                  <c:v>5.71</c:v>
                </c:pt>
                <c:pt idx="10">
                  <c:v>6.33</c:v>
                </c:pt>
                <c:pt idx="11">
                  <c:v>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9665072"/>
        <c:axId val="130953320"/>
      </c:barChart>
      <c:catAx>
        <c:axId val="1296650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30953320"/>
        <c:crosses val="autoZero"/>
        <c:auto val="1"/>
        <c:lblAlgn val="ctr"/>
        <c:lblOffset val="100"/>
        <c:noMultiLvlLbl val="0"/>
      </c:catAx>
      <c:valAx>
        <c:axId val="130953320"/>
        <c:scaling>
          <c:orientation val="minMax"/>
          <c:max val="1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 smtClean="0"/>
                  <a:t>%</a:t>
                </a:r>
              </a:p>
            </c:rich>
          </c:tx>
          <c:layout>
            <c:manualLayout>
              <c:xMode val="edge"/>
              <c:yMode val="edge"/>
              <c:x val="4.6903168326212746E-2"/>
              <c:y val="6.4988092537990469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296650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'26'!$AE$2</c:f>
              <c:strCache>
                <c:ptCount val="1"/>
                <c:pt idx="0">
                  <c:v>Средние</c:v>
                </c:pt>
              </c:strCache>
            </c:strRef>
          </c:tx>
          <c:invertIfNegative val="0"/>
          <c:cat>
            <c:multiLvlStrRef>
              <c:f>'26'!$AC$3:$AD$11</c:f>
              <c:multiLvlStrCache>
                <c:ptCount val="9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</c:lvl>
                <c:lvl>
                  <c:pt idx="0">
                    <c:v>Методическая компетентность в преподавании моей предметной области</c:v>
                  </c:pt>
                  <c:pt idx="3">
                    <c:v>Методы индивидуального обучения  </c:v>
                  </c:pt>
                  <c:pt idx="6">
                    <c:v>Обучение учащихся с ОВЗ</c:v>
                  </c:pt>
                </c:lvl>
              </c:multiLvlStrCache>
            </c:multiLvlStrRef>
          </c:cat>
          <c:val>
            <c:numRef>
              <c:f>'26'!$AE$3:$AE$11</c:f>
              <c:numCache>
                <c:formatCode>General</c:formatCode>
                <c:ptCount val="9"/>
                <c:pt idx="0">
                  <c:v>24.77</c:v>
                </c:pt>
                <c:pt idx="1">
                  <c:v>33.07</c:v>
                </c:pt>
                <c:pt idx="2">
                  <c:v>43.15</c:v>
                </c:pt>
                <c:pt idx="3">
                  <c:v>25.68</c:v>
                </c:pt>
                <c:pt idx="4">
                  <c:v>31.18</c:v>
                </c:pt>
                <c:pt idx="5">
                  <c:v>41.76</c:v>
                </c:pt>
                <c:pt idx="6">
                  <c:v>17.45</c:v>
                </c:pt>
                <c:pt idx="7">
                  <c:v>25.17</c:v>
                </c:pt>
                <c:pt idx="8">
                  <c:v>29.53</c:v>
                </c:pt>
              </c:numCache>
            </c:numRef>
          </c:val>
        </c:ser>
        <c:ser>
          <c:idx val="1"/>
          <c:order val="1"/>
          <c:tx>
            <c:strRef>
              <c:f>'26'!$AF$2</c:f>
              <c:strCache>
                <c:ptCount val="1"/>
                <c:pt idx="0">
                  <c:v>Высокие</c:v>
                </c:pt>
              </c:strCache>
            </c:strRef>
          </c:tx>
          <c:invertIfNegative val="0"/>
          <c:cat>
            <c:multiLvlStrRef>
              <c:f>'26'!$AC$3:$AD$11</c:f>
              <c:multiLvlStrCache>
                <c:ptCount val="9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</c:lvl>
                <c:lvl>
                  <c:pt idx="0">
                    <c:v>Методическая компетентность в преподавании моей предметной области</c:v>
                  </c:pt>
                  <c:pt idx="3">
                    <c:v>Методы индивидуального обучения  </c:v>
                  </c:pt>
                  <c:pt idx="6">
                    <c:v>Обучение учащихся с ОВЗ</c:v>
                  </c:pt>
                </c:lvl>
              </c:multiLvlStrCache>
            </c:multiLvlStrRef>
          </c:cat>
          <c:val>
            <c:numRef>
              <c:f>'26'!$AF$3:$AF$11</c:f>
              <c:numCache>
                <c:formatCode>General</c:formatCode>
                <c:ptCount val="9"/>
                <c:pt idx="0">
                  <c:v>18.21</c:v>
                </c:pt>
                <c:pt idx="1">
                  <c:v>19.79</c:v>
                </c:pt>
                <c:pt idx="2">
                  <c:v>19.739999999999998</c:v>
                </c:pt>
                <c:pt idx="3">
                  <c:v>10.54</c:v>
                </c:pt>
                <c:pt idx="4">
                  <c:v>12.96</c:v>
                </c:pt>
                <c:pt idx="5">
                  <c:v>13.34</c:v>
                </c:pt>
                <c:pt idx="6">
                  <c:v>7.12</c:v>
                </c:pt>
                <c:pt idx="7">
                  <c:v>10.78</c:v>
                </c:pt>
                <c:pt idx="8">
                  <c:v>17.47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254360"/>
        <c:axId val="193253184"/>
      </c:barChart>
      <c:catAx>
        <c:axId val="193254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3253184"/>
        <c:crosses val="autoZero"/>
        <c:auto val="1"/>
        <c:lblAlgn val="ctr"/>
        <c:lblOffset val="100"/>
        <c:noMultiLvlLbl val="0"/>
      </c:catAx>
      <c:valAx>
        <c:axId val="19325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32543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'26'!$R$63</c:f>
              <c:strCache>
                <c:ptCount val="1"/>
                <c:pt idx="0">
                  <c:v>Средние</c:v>
                </c:pt>
              </c:strCache>
            </c:strRef>
          </c:tx>
          <c:invertIfNegative val="0"/>
          <c:cat>
            <c:multiLvlStrRef>
              <c:f>'26'!$P$64:$Q$75</c:f>
              <c:multiLvlStrCache>
                <c:ptCount val="12"/>
                <c:lvl>
                  <c:pt idx="0">
                    <c:v>Менее 29</c:v>
                  </c:pt>
                  <c:pt idx="1">
                    <c:v>30-39</c:v>
                  </c:pt>
                  <c:pt idx="2">
                    <c:v>40-59</c:v>
                  </c:pt>
                  <c:pt idx="3">
                    <c:v>Старше 60</c:v>
                  </c:pt>
                  <c:pt idx="4">
                    <c:v>Менее 29</c:v>
                  </c:pt>
                  <c:pt idx="5">
                    <c:v>30-39</c:v>
                  </c:pt>
                  <c:pt idx="6">
                    <c:v>40-59</c:v>
                  </c:pt>
                  <c:pt idx="7">
                    <c:v>Старше 60</c:v>
                  </c:pt>
                  <c:pt idx="8">
                    <c:v>Менее 29</c:v>
                  </c:pt>
                  <c:pt idx="9">
                    <c:v>30-39</c:v>
                  </c:pt>
                  <c:pt idx="10">
                    <c:v>40-59</c:v>
                  </c:pt>
                  <c:pt idx="11">
                    <c:v>Старше 60</c:v>
                  </c:pt>
                </c:lvl>
                <c:lvl>
                  <c:pt idx="0">
                    <c:v>Методическая компетентность в преподавании моей предметной области</c:v>
                  </c:pt>
                  <c:pt idx="4">
                    <c:v>Методы индивидуального обучения  </c:v>
                  </c:pt>
                  <c:pt idx="8">
                    <c:v>Обучение учащихся с ограниченными возможностями здоровья</c:v>
                  </c:pt>
                </c:lvl>
              </c:multiLvlStrCache>
            </c:multiLvlStrRef>
          </c:cat>
          <c:val>
            <c:numRef>
              <c:f>'26'!$R$64:$R$75</c:f>
              <c:numCache>
                <c:formatCode>General</c:formatCode>
                <c:ptCount val="12"/>
                <c:pt idx="0">
                  <c:v>37.51</c:v>
                </c:pt>
                <c:pt idx="1">
                  <c:v>34.69</c:v>
                </c:pt>
                <c:pt idx="2">
                  <c:v>26.01</c:v>
                </c:pt>
                <c:pt idx="3">
                  <c:v>21.39</c:v>
                </c:pt>
                <c:pt idx="4">
                  <c:v>33.76</c:v>
                </c:pt>
                <c:pt idx="5">
                  <c:v>31.26</c:v>
                </c:pt>
                <c:pt idx="6">
                  <c:v>27.66</c:v>
                </c:pt>
                <c:pt idx="7">
                  <c:v>21.98</c:v>
                </c:pt>
                <c:pt idx="8">
                  <c:v>26.25</c:v>
                </c:pt>
                <c:pt idx="9">
                  <c:v>23.05</c:v>
                </c:pt>
                <c:pt idx="10">
                  <c:v>19.940000000000001</c:v>
                </c:pt>
                <c:pt idx="11">
                  <c:v>13.6</c:v>
                </c:pt>
              </c:numCache>
            </c:numRef>
          </c:val>
        </c:ser>
        <c:ser>
          <c:idx val="1"/>
          <c:order val="1"/>
          <c:tx>
            <c:strRef>
              <c:f>'26'!$S$63</c:f>
              <c:strCache>
                <c:ptCount val="1"/>
                <c:pt idx="0">
                  <c:v>Высокие</c:v>
                </c:pt>
              </c:strCache>
            </c:strRef>
          </c:tx>
          <c:invertIfNegative val="0"/>
          <c:cat>
            <c:multiLvlStrRef>
              <c:f>'26'!$P$64:$Q$75</c:f>
              <c:multiLvlStrCache>
                <c:ptCount val="12"/>
                <c:lvl>
                  <c:pt idx="0">
                    <c:v>Менее 29</c:v>
                  </c:pt>
                  <c:pt idx="1">
                    <c:v>30-39</c:v>
                  </c:pt>
                  <c:pt idx="2">
                    <c:v>40-59</c:v>
                  </c:pt>
                  <c:pt idx="3">
                    <c:v>Старше 60</c:v>
                  </c:pt>
                  <c:pt idx="4">
                    <c:v>Менее 29</c:v>
                  </c:pt>
                  <c:pt idx="5">
                    <c:v>30-39</c:v>
                  </c:pt>
                  <c:pt idx="6">
                    <c:v>40-59</c:v>
                  </c:pt>
                  <c:pt idx="7">
                    <c:v>Старше 60</c:v>
                  </c:pt>
                  <c:pt idx="8">
                    <c:v>Менее 29</c:v>
                  </c:pt>
                  <c:pt idx="9">
                    <c:v>30-39</c:v>
                  </c:pt>
                  <c:pt idx="10">
                    <c:v>40-59</c:v>
                  </c:pt>
                  <c:pt idx="11">
                    <c:v>Старше 60</c:v>
                  </c:pt>
                </c:lvl>
                <c:lvl>
                  <c:pt idx="0">
                    <c:v>Методическая компетентность в преподавании моей предметной области</c:v>
                  </c:pt>
                  <c:pt idx="4">
                    <c:v>Методы индивидуального обучения  </c:v>
                  </c:pt>
                  <c:pt idx="8">
                    <c:v>Обучение учащихся с ограниченными возможностями здоровья</c:v>
                  </c:pt>
                </c:lvl>
              </c:multiLvlStrCache>
            </c:multiLvlStrRef>
          </c:cat>
          <c:val>
            <c:numRef>
              <c:f>'26'!$S$64:$S$75</c:f>
              <c:numCache>
                <c:formatCode>General</c:formatCode>
                <c:ptCount val="12"/>
                <c:pt idx="0">
                  <c:v>17.32</c:v>
                </c:pt>
                <c:pt idx="1">
                  <c:v>18.43</c:v>
                </c:pt>
                <c:pt idx="2">
                  <c:v>19.59</c:v>
                </c:pt>
                <c:pt idx="3">
                  <c:v>16.64</c:v>
                </c:pt>
                <c:pt idx="4">
                  <c:v>9.64</c:v>
                </c:pt>
                <c:pt idx="5">
                  <c:v>9.77</c:v>
                </c:pt>
                <c:pt idx="6">
                  <c:v>12.36</c:v>
                </c:pt>
                <c:pt idx="7">
                  <c:v>10.27</c:v>
                </c:pt>
                <c:pt idx="8">
                  <c:v>9.83</c:v>
                </c:pt>
                <c:pt idx="9">
                  <c:v>11.52</c:v>
                </c:pt>
                <c:pt idx="10">
                  <c:v>8.07</c:v>
                </c:pt>
                <c:pt idx="11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193256712"/>
        <c:axId val="193249656"/>
      </c:barChart>
      <c:catAx>
        <c:axId val="1932567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93249656"/>
        <c:crosses val="autoZero"/>
        <c:auto val="1"/>
        <c:lblAlgn val="ctr"/>
        <c:lblOffset val="100"/>
        <c:noMultiLvlLbl val="0"/>
      </c:catAx>
      <c:valAx>
        <c:axId val="1932496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3256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4697701331624057E-2"/>
          <c:y val="4.0144712518111129E-2"/>
          <c:w val="0.67453881562637263"/>
          <c:h val="0.53494860837907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'25'!$L$1</c:f>
              <c:strCache>
                <c:ptCount val="1"/>
                <c:pt idx="0">
                  <c:v>Да, в большинстве видов деятель-ности</c:v>
                </c:pt>
              </c:strCache>
            </c:strRef>
          </c:tx>
          <c:invertIfNegative val="0"/>
          <c:cat>
            <c:multiLvlStrRef>
              <c:f>'25'!$J$2:$K$10</c:f>
              <c:multiLvlStrCache>
                <c:ptCount val="9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</c:lvl>
                <c:lvl>
                  <c:pt idx="0">
                    <c:v>Работа с группой коллег из моей школы или с методическим объединением</c:v>
                  </c:pt>
                  <c:pt idx="3">
                    <c:v>Активные методов обучения (не только лекционные занятия)  </c:v>
                  </c:pt>
                  <c:pt idx="6">
                    <c:v>Совместная учебная или исследовательская деятельность с другими учителями  </c:v>
                  </c:pt>
                </c:lvl>
              </c:multiLvlStrCache>
            </c:multiLvlStrRef>
          </c:cat>
          <c:val>
            <c:numRef>
              <c:f>'25'!$L$2:$L$10</c:f>
              <c:numCache>
                <c:formatCode>General</c:formatCode>
                <c:ptCount val="9"/>
                <c:pt idx="0">
                  <c:v>31.86</c:v>
                </c:pt>
                <c:pt idx="1">
                  <c:v>31.810000000000009</c:v>
                </c:pt>
                <c:pt idx="2">
                  <c:v>34.270000000000003</c:v>
                </c:pt>
                <c:pt idx="3">
                  <c:v>30.16</c:v>
                </c:pt>
                <c:pt idx="4">
                  <c:v>29.16</c:v>
                </c:pt>
                <c:pt idx="5">
                  <c:v>26.97999999999999</c:v>
                </c:pt>
                <c:pt idx="6">
                  <c:v>19.97999999999999</c:v>
                </c:pt>
                <c:pt idx="7">
                  <c:v>21.49</c:v>
                </c:pt>
                <c:pt idx="8">
                  <c:v>14.729999999999999</c:v>
                </c:pt>
              </c:numCache>
            </c:numRef>
          </c:val>
        </c:ser>
        <c:ser>
          <c:idx val="1"/>
          <c:order val="1"/>
          <c:tx>
            <c:strRef>
              <c:f>'25'!$M$1</c:f>
              <c:strCache>
                <c:ptCount val="1"/>
                <c:pt idx="0">
                  <c:v>Да, во всех видах деятель-ности</c:v>
                </c:pt>
              </c:strCache>
            </c:strRef>
          </c:tx>
          <c:invertIfNegative val="0"/>
          <c:cat>
            <c:multiLvlStrRef>
              <c:f>'25'!$J$2:$K$10</c:f>
              <c:multiLvlStrCache>
                <c:ptCount val="9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</c:lvl>
                <c:lvl>
                  <c:pt idx="0">
                    <c:v>Работа с группой коллег из моей школы или с методическим объединением</c:v>
                  </c:pt>
                  <c:pt idx="3">
                    <c:v>Активные методов обучения (не только лекционные занятия)  </c:v>
                  </c:pt>
                  <c:pt idx="6">
                    <c:v>Совместная учебная или исследовательская деятельность с другими учителями  </c:v>
                  </c:pt>
                </c:lvl>
              </c:multiLvlStrCache>
            </c:multiLvlStrRef>
          </c:cat>
          <c:val>
            <c:numRef>
              <c:f>'25'!$M$2:$M$10</c:f>
              <c:numCache>
                <c:formatCode>General</c:formatCode>
                <c:ptCount val="9"/>
                <c:pt idx="0">
                  <c:v>17.059999999999999</c:v>
                </c:pt>
                <c:pt idx="1">
                  <c:v>20.2</c:v>
                </c:pt>
                <c:pt idx="2">
                  <c:v>8.6</c:v>
                </c:pt>
                <c:pt idx="3">
                  <c:v>10.57</c:v>
                </c:pt>
                <c:pt idx="4">
                  <c:v>10.67</c:v>
                </c:pt>
                <c:pt idx="5">
                  <c:v>9.91</c:v>
                </c:pt>
                <c:pt idx="6">
                  <c:v>5.89</c:v>
                </c:pt>
                <c:pt idx="7">
                  <c:v>6.7700000000000014</c:v>
                </c:pt>
                <c:pt idx="8">
                  <c:v>6.46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379728"/>
        <c:axId val="305372280"/>
      </c:barChart>
      <c:catAx>
        <c:axId val="305379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372280"/>
        <c:crosses val="autoZero"/>
        <c:auto val="1"/>
        <c:lblAlgn val="ctr"/>
        <c:lblOffset val="100"/>
        <c:noMultiLvlLbl val="0"/>
      </c:catAx>
      <c:valAx>
        <c:axId val="305372280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5379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518546259960876"/>
          <c:y val="0.16746200470739903"/>
          <c:w val="0.16636495090891412"/>
          <c:h val="0.51229108318862926"/>
        </c:manualLayout>
      </c:layout>
      <c:overlay val="0"/>
    </c:legend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'[графики_2.xlsx]43'!$I$1</c:f>
              <c:strCache>
                <c:ptCount val="1"/>
                <c:pt idx="0">
                  <c:v>Часто</c:v>
                </c:pt>
              </c:strCache>
            </c:strRef>
          </c:tx>
          <c:invertIfNegative val="0"/>
          <c:cat>
            <c:multiLvlStrRef>
              <c:f>'[графики_2.xlsx]43'!$G$2:$H$13</c:f>
              <c:multiLvlStrCache>
                <c:ptCount val="12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  <c:pt idx="9">
                    <c:v>Низкий</c:v>
                  </c:pt>
                  <c:pt idx="10">
                    <c:v>Средний</c:v>
                  </c:pt>
                  <c:pt idx="11">
                    <c:v>Высокий</c:v>
                  </c:pt>
                </c:lvl>
                <c:lvl>
                  <c:pt idx="0">
                    <c:v>Я разрабатываю и использую собственную систему оценивания.  </c:v>
                  </c:pt>
                  <c:pt idx="3">
                    <c:v>Я оставляю письменный отзыв о работе учащегося в дополнении к оценке, отметке.  </c:v>
                  </c:pt>
                  <c:pt idx="6">
                    <c:v>Учащиеся сами анализируют и оценивают свои достижения.  </c:v>
                  </c:pt>
                  <c:pt idx="9">
                    <c:v>Учащиеся работают над проектами, для выполнения которых требуется не менее недели.  </c:v>
                  </c:pt>
                </c:lvl>
              </c:multiLvlStrCache>
            </c:multiLvlStrRef>
          </c:cat>
          <c:val>
            <c:numRef>
              <c:f>'[графики_2.xlsx]43'!$I$2:$I$13</c:f>
              <c:numCache>
                <c:formatCode>General</c:formatCode>
                <c:ptCount val="12"/>
                <c:pt idx="0">
                  <c:v>22.67</c:v>
                </c:pt>
                <c:pt idx="1">
                  <c:v>21.43</c:v>
                </c:pt>
                <c:pt idx="2">
                  <c:v>29.89</c:v>
                </c:pt>
                <c:pt idx="3">
                  <c:v>14.33</c:v>
                </c:pt>
                <c:pt idx="4">
                  <c:v>18.82</c:v>
                </c:pt>
                <c:pt idx="5">
                  <c:v>23.6</c:v>
                </c:pt>
                <c:pt idx="6">
                  <c:v>36.07</c:v>
                </c:pt>
                <c:pt idx="7">
                  <c:v>36.74</c:v>
                </c:pt>
                <c:pt idx="8">
                  <c:v>44.39</c:v>
                </c:pt>
                <c:pt idx="9">
                  <c:v>17.79</c:v>
                </c:pt>
                <c:pt idx="10">
                  <c:v>15.95</c:v>
                </c:pt>
                <c:pt idx="11">
                  <c:v>25.54</c:v>
                </c:pt>
              </c:numCache>
            </c:numRef>
          </c:val>
        </c:ser>
        <c:ser>
          <c:idx val="1"/>
          <c:order val="1"/>
          <c:tx>
            <c:strRef>
              <c:f>'[графики_2.xlsx]43'!$J$1</c:f>
              <c:strCache>
                <c:ptCount val="1"/>
                <c:pt idx="0">
                  <c:v>Всегда или почти всегда</c:v>
                </c:pt>
              </c:strCache>
            </c:strRef>
          </c:tx>
          <c:invertIfNegative val="0"/>
          <c:cat>
            <c:multiLvlStrRef>
              <c:f>'[графики_2.xlsx]43'!$G$2:$H$13</c:f>
              <c:multiLvlStrCache>
                <c:ptCount val="12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  <c:pt idx="9">
                    <c:v>Низкий</c:v>
                  </c:pt>
                  <c:pt idx="10">
                    <c:v>Средний</c:v>
                  </c:pt>
                  <c:pt idx="11">
                    <c:v>Высокий</c:v>
                  </c:pt>
                </c:lvl>
                <c:lvl>
                  <c:pt idx="0">
                    <c:v>Я разрабатываю и использую собственную систему оценивания.  </c:v>
                  </c:pt>
                  <c:pt idx="3">
                    <c:v>Я оставляю письменный отзыв о работе учащегося в дополнении к оценке, отметке.  </c:v>
                  </c:pt>
                  <c:pt idx="6">
                    <c:v>Учащиеся сами анализируют и оценивают свои достижения.  </c:v>
                  </c:pt>
                  <c:pt idx="9">
                    <c:v>Учащиеся работают над проектами, для выполнения которых требуется не менее недели.  </c:v>
                  </c:pt>
                </c:lvl>
              </c:multiLvlStrCache>
            </c:multiLvlStrRef>
          </c:cat>
          <c:val>
            <c:numRef>
              <c:f>'[графики_2.xlsx]43'!$J$2:$J$13</c:f>
              <c:numCache>
                <c:formatCode>General</c:formatCode>
                <c:ptCount val="12"/>
                <c:pt idx="0">
                  <c:v>4.75</c:v>
                </c:pt>
                <c:pt idx="1">
                  <c:v>3.55</c:v>
                </c:pt>
                <c:pt idx="2">
                  <c:v>7.76</c:v>
                </c:pt>
                <c:pt idx="3">
                  <c:v>3.04</c:v>
                </c:pt>
                <c:pt idx="4">
                  <c:v>2</c:v>
                </c:pt>
                <c:pt idx="5">
                  <c:v>2.93</c:v>
                </c:pt>
                <c:pt idx="6">
                  <c:v>6.68</c:v>
                </c:pt>
                <c:pt idx="7">
                  <c:v>3.66</c:v>
                </c:pt>
                <c:pt idx="8">
                  <c:v>5.0999999999999996</c:v>
                </c:pt>
                <c:pt idx="9">
                  <c:v>4.9800000000000004</c:v>
                </c:pt>
                <c:pt idx="10">
                  <c:v>3.27</c:v>
                </c:pt>
                <c:pt idx="11">
                  <c:v>8.5299999999999994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373456"/>
        <c:axId val="305368360"/>
      </c:barChart>
      <c:catAx>
        <c:axId val="305373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368360"/>
        <c:crosses val="autoZero"/>
        <c:auto val="1"/>
        <c:lblAlgn val="ctr"/>
        <c:lblOffset val="100"/>
        <c:noMultiLvlLbl val="0"/>
      </c:catAx>
      <c:valAx>
        <c:axId val="305368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73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1621312609785823"/>
          <c:y val="0.25869756019560569"/>
          <c:w val="0.16963409801636944"/>
          <c:h val="0.3160960808337656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'[графики_2.xlsx]27'!$J$1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cat>
            <c:multiLvlStrRef>
              <c:f>'[графики_2.xlsx]27'!$H$2:$I$22</c:f>
              <c:multiLvlStrCache>
                <c:ptCount val="21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  <c:pt idx="9">
                    <c:v>Низкий</c:v>
                  </c:pt>
                  <c:pt idx="10">
                    <c:v>Средний</c:v>
                  </c:pt>
                  <c:pt idx="11">
                    <c:v>Высокий</c:v>
                  </c:pt>
                  <c:pt idx="12">
                    <c:v>Низкий</c:v>
                  </c:pt>
                  <c:pt idx="13">
                    <c:v>Средний</c:v>
                  </c:pt>
                  <c:pt idx="14">
                    <c:v>Высокий</c:v>
                  </c:pt>
                  <c:pt idx="15">
                    <c:v>Низкий</c:v>
                  </c:pt>
                  <c:pt idx="16">
                    <c:v>Средний</c:v>
                  </c:pt>
                  <c:pt idx="17">
                    <c:v>Высокий</c:v>
                  </c:pt>
                  <c:pt idx="18">
                    <c:v>Низкий</c:v>
                  </c:pt>
                  <c:pt idx="19">
                    <c:v>Средний</c:v>
                  </c:pt>
                  <c:pt idx="20">
                    <c:v>Высокий</c:v>
                  </c:pt>
                </c:lvl>
                <c:lvl>
                  <c:pt idx="0">
                    <c:v>1</c:v>
                  </c:pt>
                  <c:pt idx="3">
                    <c:v>2</c:v>
                  </c:pt>
                  <c:pt idx="6">
                    <c:v>3</c:v>
                  </c:pt>
                  <c:pt idx="9">
                    <c:v>4</c:v>
                  </c:pt>
                  <c:pt idx="12">
                    <c:v>5</c:v>
                  </c:pt>
                  <c:pt idx="15">
                    <c:v>6</c:v>
                  </c:pt>
                  <c:pt idx="18">
                    <c:v>7</c:v>
                  </c:pt>
                </c:lvl>
              </c:multiLvlStrCache>
            </c:multiLvlStrRef>
          </c:cat>
          <c:val>
            <c:numRef>
              <c:f>'[графики_2.xlsx]27'!$J$2:$J$22</c:f>
              <c:numCache>
                <c:formatCode>General</c:formatCode>
                <c:ptCount val="21"/>
                <c:pt idx="0">
                  <c:v>10.199999999999999</c:v>
                </c:pt>
                <c:pt idx="1">
                  <c:v>11.95</c:v>
                </c:pt>
                <c:pt idx="2">
                  <c:v>17.13</c:v>
                </c:pt>
                <c:pt idx="3">
                  <c:v>15.85</c:v>
                </c:pt>
                <c:pt idx="4">
                  <c:v>18.93</c:v>
                </c:pt>
                <c:pt idx="5">
                  <c:v>30.09</c:v>
                </c:pt>
                <c:pt idx="6">
                  <c:v>12.64</c:v>
                </c:pt>
                <c:pt idx="7">
                  <c:v>18.21</c:v>
                </c:pt>
                <c:pt idx="8">
                  <c:v>25.16</c:v>
                </c:pt>
                <c:pt idx="9">
                  <c:v>21.05</c:v>
                </c:pt>
                <c:pt idx="10">
                  <c:v>26.17</c:v>
                </c:pt>
                <c:pt idx="11">
                  <c:v>28.57</c:v>
                </c:pt>
                <c:pt idx="12">
                  <c:v>30.89</c:v>
                </c:pt>
                <c:pt idx="13">
                  <c:v>37.19</c:v>
                </c:pt>
                <c:pt idx="14">
                  <c:v>36.69</c:v>
                </c:pt>
                <c:pt idx="15">
                  <c:v>16.010000000000002</c:v>
                </c:pt>
                <c:pt idx="16">
                  <c:v>18.53</c:v>
                </c:pt>
                <c:pt idx="17">
                  <c:v>28.2</c:v>
                </c:pt>
                <c:pt idx="18">
                  <c:v>21.34</c:v>
                </c:pt>
                <c:pt idx="19">
                  <c:v>23.48</c:v>
                </c:pt>
                <c:pt idx="20">
                  <c:v>30.95</c:v>
                </c:pt>
              </c:numCache>
            </c:numRef>
          </c:val>
        </c:ser>
        <c:ser>
          <c:idx val="1"/>
          <c:order val="1"/>
          <c:tx>
            <c:strRef>
              <c:f>'[графики_2.xlsx]27'!$K$1</c:f>
              <c:strCache>
                <c:ptCount val="1"/>
                <c:pt idx="0">
                  <c:v>Полностью согласен</c:v>
                </c:pt>
              </c:strCache>
            </c:strRef>
          </c:tx>
          <c:invertIfNegative val="0"/>
          <c:cat>
            <c:multiLvlStrRef>
              <c:f>'[графики_2.xlsx]27'!$H$2:$I$22</c:f>
              <c:multiLvlStrCache>
                <c:ptCount val="21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  <c:pt idx="9">
                    <c:v>Низкий</c:v>
                  </c:pt>
                  <c:pt idx="10">
                    <c:v>Средний</c:v>
                  </c:pt>
                  <c:pt idx="11">
                    <c:v>Высокий</c:v>
                  </c:pt>
                  <c:pt idx="12">
                    <c:v>Низкий</c:v>
                  </c:pt>
                  <c:pt idx="13">
                    <c:v>Средний</c:v>
                  </c:pt>
                  <c:pt idx="14">
                    <c:v>Высокий</c:v>
                  </c:pt>
                  <c:pt idx="15">
                    <c:v>Низкий</c:v>
                  </c:pt>
                  <c:pt idx="16">
                    <c:v>Средний</c:v>
                  </c:pt>
                  <c:pt idx="17">
                    <c:v>Высокий</c:v>
                  </c:pt>
                  <c:pt idx="18">
                    <c:v>Низкий</c:v>
                  </c:pt>
                  <c:pt idx="19">
                    <c:v>Средний</c:v>
                  </c:pt>
                  <c:pt idx="20">
                    <c:v>Высокий</c:v>
                  </c:pt>
                </c:lvl>
                <c:lvl>
                  <c:pt idx="0">
                    <c:v>1</c:v>
                  </c:pt>
                  <c:pt idx="3">
                    <c:v>2</c:v>
                  </c:pt>
                  <c:pt idx="6">
                    <c:v>3</c:v>
                  </c:pt>
                  <c:pt idx="9">
                    <c:v>4</c:v>
                  </c:pt>
                  <c:pt idx="12">
                    <c:v>5</c:v>
                  </c:pt>
                  <c:pt idx="15">
                    <c:v>6</c:v>
                  </c:pt>
                  <c:pt idx="18">
                    <c:v>7</c:v>
                  </c:pt>
                </c:lvl>
              </c:multiLvlStrCache>
            </c:multiLvlStrRef>
          </c:cat>
          <c:val>
            <c:numRef>
              <c:f>'[графики_2.xlsx]27'!$K$2:$K$22</c:f>
              <c:numCache>
                <c:formatCode>General</c:formatCode>
                <c:ptCount val="21"/>
                <c:pt idx="0">
                  <c:v>3.61</c:v>
                </c:pt>
                <c:pt idx="1">
                  <c:v>3.63</c:v>
                </c:pt>
                <c:pt idx="2">
                  <c:v>8.98</c:v>
                </c:pt>
                <c:pt idx="3">
                  <c:v>2.67</c:v>
                </c:pt>
                <c:pt idx="4">
                  <c:v>3.33</c:v>
                </c:pt>
                <c:pt idx="5">
                  <c:v>4.7300000000000004</c:v>
                </c:pt>
                <c:pt idx="6">
                  <c:v>1.88</c:v>
                </c:pt>
                <c:pt idx="7">
                  <c:v>5.18</c:v>
                </c:pt>
                <c:pt idx="8">
                  <c:v>6.85</c:v>
                </c:pt>
                <c:pt idx="9">
                  <c:v>3.19</c:v>
                </c:pt>
                <c:pt idx="10">
                  <c:v>5.56</c:v>
                </c:pt>
                <c:pt idx="11">
                  <c:v>13.66</c:v>
                </c:pt>
                <c:pt idx="12">
                  <c:v>3.81</c:v>
                </c:pt>
                <c:pt idx="13">
                  <c:v>7.56</c:v>
                </c:pt>
                <c:pt idx="14">
                  <c:v>16</c:v>
                </c:pt>
                <c:pt idx="15">
                  <c:v>1.75</c:v>
                </c:pt>
                <c:pt idx="16">
                  <c:v>2.7</c:v>
                </c:pt>
                <c:pt idx="17">
                  <c:v>5.91</c:v>
                </c:pt>
                <c:pt idx="18">
                  <c:v>3.96</c:v>
                </c:pt>
                <c:pt idx="19">
                  <c:v>7.08</c:v>
                </c:pt>
                <c:pt idx="20">
                  <c:v>9.91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571232"/>
        <c:axId val="185571624"/>
      </c:barChart>
      <c:catAx>
        <c:axId val="185571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571624"/>
        <c:crosses val="autoZero"/>
        <c:auto val="1"/>
        <c:lblAlgn val="ctr"/>
        <c:lblOffset val="100"/>
        <c:noMultiLvlLbl val="0"/>
      </c:catAx>
      <c:valAx>
        <c:axId val="185571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571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754328738961394"/>
          <c:y val="8.5115210880865502E-2"/>
          <c:w val="0.15173984845213084"/>
          <c:h val="0.26285695972383499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'27'!$J$31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cat>
            <c:multiLvlStrRef>
              <c:f>'27'!$H$32:$I$59</c:f>
              <c:multiLvlStrCache>
                <c:ptCount val="28"/>
                <c:lvl>
                  <c:pt idx="0">
                    <c:v>Менее 29</c:v>
                  </c:pt>
                  <c:pt idx="1">
                    <c:v>30-39</c:v>
                  </c:pt>
                  <c:pt idx="2">
                    <c:v>40-59</c:v>
                  </c:pt>
                  <c:pt idx="3">
                    <c:v>Старше 60</c:v>
                  </c:pt>
                  <c:pt idx="4">
                    <c:v>Менее 29</c:v>
                  </c:pt>
                  <c:pt idx="5">
                    <c:v>30-39</c:v>
                  </c:pt>
                  <c:pt idx="6">
                    <c:v>40-59</c:v>
                  </c:pt>
                  <c:pt idx="7">
                    <c:v>Старше 60</c:v>
                  </c:pt>
                  <c:pt idx="8">
                    <c:v>Менее 29</c:v>
                  </c:pt>
                  <c:pt idx="9">
                    <c:v>30-39</c:v>
                  </c:pt>
                  <c:pt idx="10">
                    <c:v>40-59</c:v>
                  </c:pt>
                  <c:pt idx="11">
                    <c:v>Старше 60</c:v>
                  </c:pt>
                  <c:pt idx="12">
                    <c:v>Менее 29</c:v>
                  </c:pt>
                  <c:pt idx="13">
                    <c:v>30-39</c:v>
                  </c:pt>
                  <c:pt idx="14">
                    <c:v>40-59</c:v>
                  </c:pt>
                  <c:pt idx="15">
                    <c:v>Старше 60</c:v>
                  </c:pt>
                  <c:pt idx="16">
                    <c:v>Менее 29</c:v>
                  </c:pt>
                  <c:pt idx="17">
                    <c:v>30-39</c:v>
                  </c:pt>
                  <c:pt idx="18">
                    <c:v>40-59</c:v>
                  </c:pt>
                  <c:pt idx="19">
                    <c:v>Старше 60</c:v>
                  </c:pt>
                  <c:pt idx="20">
                    <c:v>Менее 29</c:v>
                  </c:pt>
                  <c:pt idx="21">
                    <c:v>30-39</c:v>
                  </c:pt>
                  <c:pt idx="22">
                    <c:v>40-59</c:v>
                  </c:pt>
                  <c:pt idx="23">
                    <c:v>Старше 60</c:v>
                  </c:pt>
                  <c:pt idx="24">
                    <c:v>Менее 29</c:v>
                  </c:pt>
                  <c:pt idx="25">
                    <c:v>30-39</c:v>
                  </c:pt>
                  <c:pt idx="26">
                    <c:v>40-59</c:v>
                  </c:pt>
                  <c:pt idx="27">
                    <c:v>Старше 60</c:v>
                  </c:pt>
                </c:lvl>
                <c:lvl>
                  <c:pt idx="0">
                    <c:v>1</c:v>
                  </c:pt>
                  <c:pt idx="4">
                    <c:v>2</c:v>
                  </c:pt>
                  <c:pt idx="8">
                    <c:v>3</c:v>
                  </c:pt>
                  <c:pt idx="12">
                    <c:v>4</c:v>
                  </c:pt>
                  <c:pt idx="16">
                    <c:v>5</c:v>
                  </c:pt>
                  <c:pt idx="20">
                    <c:v>6</c:v>
                  </c:pt>
                  <c:pt idx="24">
                    <c:v>7</c:v>
                  </c:pt>
                </c:lvl>
              </c:multiLvlStrCache>
            </c:multiLvlStrRef>
          </c:cat>
          <c:val>
            <c:numRef>
              <c:f>'27'!$J$32:$J$59</c:f>
              <c:numCache>
                <c:formatCode>General</c:formatCode>
                <c:ptCount val="28"/>
                <c:pt idx="0">
                  <c:v>26.07</c:v>
                </c:pt>
                <c:pt idx="1">
                  <c:v>12.09</c:v>
                </c:pt>
                <c:pt idx="2">
                  <c:v>7.89</c:v>
                </c:pt>
                <c:pt idx="3">
                  <c:v>10.33</c:v>
                </c:pt>
                <c:pt idx="4">
                  <c:v>22.4</c:v>
                </c:pt>
                <c:pt idx="5">
                  <c:v>20.99</c:v>
                </c:pt>
                <c:pt idx="6">
                  <c:v>16.079999999999988</c:v>
                </c:pt>
                <c:pt idx="7">
                  <c:v>15.33</c:v>
                </c:pt>
                <c:pt idx="8">
                  <c:v>16.93</c:v>
                </c:pt>
                <c:pt idx="9">
                  <c:v>18.93</c:v>
                </c:pt>
                <c:pt idx="10">
                  <c:v>14.29</c:v>
                </c:pt>
                <c:pt idx="11">
                  <c:v>10.84</c:v>
                </c:pt>
                <c:pt idx="12">
                  <c:v>30.38</c:v>
                </c:pt>
                <c:pt idx="13">
                  <c:v>32.270000000000003</c:v>
                </c:pt>
                <c:pt idx="14">
                  <c:v>21.12</c:v>
                </c:pt>
                <c:pt idx="15">
                  <c:v>12.3</c:v>
                </c:pt>
                <c:pt idx="16">
                  <c:v>40.11</c:v>
                </c:pt>
                <c:pt idx="17">
                  <c:v>42.96</c:v>
                </c:pt>
                <c:pt idx="18">
                  <c:v>31.810000000000009</c:v>
                </c:pt>
                <c:pt idx="19">
                  <c:v>16.53</c:v>
                </c:pt>
                <c:pt idx="20">
                  <c:v>20.329999999999988</c:v>
                </c:pt>
                <c:pt idx="21">
                  <c:v>20.810000000000009</c:v>
                </c:pt>
                <c:pt idx="22">
                  <c:v>15.46</c:v>
                </c:pt>
                <c:pt idx="23">
                  <c:v>18.5</c:v>
                </c:pt>
                <c:pt idx="24">
                  <c:v>17.939999999999991</c:v>
                </c:pt>
                <c:pt idx="25">
                  <c:v>19.97999999999999</c:v>
                </c:pt>
                <c:pt idx="26">
                  <c:v>23.79</c:v>
                </c:pt>
                <c:pt idx="27">
                  <c:v>24.57</c:v>
                </c:pt>
              </c:numCache>
            </c:numRef>
          </c:val>
        </c:ser>
        <c:ser>
          <c:idx val="1"/>
          <c:order val="1"/>
          <c:tx>
            <c:strRef>
              <c:f>'27'!$K$31</c:f>
              <c:strCache>
                <c:ptCount val="1"/>
                <c:pt idx="0">
                  <c:v>Полностью согласен</c:v>
                </c:pt>
              </c:strCache>
            </c:strRef>
          </c:tx>
          <c:invertIfNegative val="0"/>
          <c:cat>
            <c:multiLvlStrRef>
              <c:f>'27'!$H$32:$I$59</c:f>
              <c:multiLvlStrCache>
                <c:ptCount val="28"/>
                <c:lvl>
                  <c:pt idx="0">
                    <c:v>Менее 29</c:v>
                  </c:pt>
                  <c:pt idx="1">
                    <c:v>30-39</c:v>
                  </c:pt>
                  <c:pt idx="2">
                    <c:v>40-59</c:v>
                  </c:pt>
                  <c:pt idx="3">
                    <c:v>Старше 60</c:v>
                  </c:pt>
                  <c:pt idx="4">
                    <c:v>Менее 29</c:v>
                  </c:pt>
                  <c:pt idx="5">
                    <c:v>30-39</c:v>
                  </c:pt>
                  <c:pt idx="6">
                    <c:v>40-59</c:v>
                  </c:pt>
                  <c:pt idx="7">
                    <c:v>Старше 60</c:v>
                  </c:pt>
                  <c:pt idx="8">
                    <c:v>Менее 29</c:v>
                  </c:pt>
                  <c:pt idx="9">
                    <c:v>30-39</c:v>
                  </c:pt>
                  <c:pt idx="10">
                    <c:v>40-59</c:v>
                  </c:pt>
                  <c:pt idx="11">
                    <c:v>Старше 60</c:v>
                  </c:pt>
                  <c:pt idx="12">
                    <c:v>Менее 29</c:v>
                  </c:pt>
                  <c:pt idx="13">
                    <c:v>30-39</c:v>
                  </c:pt>
                  <c:pt idx="14">
                    <c:v>40-59</c:v>
                  </c:pt>
                  <c:pt idx="15">
                    <c:v>Старше 60</c:v>
                  </c:pt>
                  <c:pt idx="16">
                    <c:v>Менее 29</c:v>
                  </c:pt>
                  <c:pt idx="17">
                    <c:v>30-39</c:v>
                  </c:pt>
                  <c:pt idx="18">
                    <c:v>40-59</c:v>
                  </c:pt>
                  <c:pt idx="19">
                    <c:v>Старше 60</c:v>
                  </c:pt>
                  <c:pt idx="20">
                    <c:v>Менее 29</c:v>
                  </c:pt>
                  <c:pt idx="21">
                    <c:v>30-39</c:v>
                  </c:pt>
                  <c:pt idx="22">
                    <c:v>40-59</c:v>
                  </c:pt>
                  <c:pt idx="23">
                    <c:v>Старше 60</c:v>
                  </c:pt>
                  <c:pt idx="24">
                    <c:v>Менее 29</c:v>
                  </c:pt>
                  <c:pt idx="25">
                    <c:v>30-39</c:v>
                  </c:pt>
                  <c:pt idx="26">
                    <c:v>40-59</c:v>
                  </c:pt>
                  <c:pt idx="27">
                    <c:v>Старше 60</c:v>
                  </c:pt>
                </c:lvl>
                <c:lvl>
                  <c:pt idx="0">
                    <c:v>1</c:v>
                  </c:pt>
                  <c:pt idx="4">
                    <c:v>2</c:v>
                  </c:pt>
                  <c:pt idx="8">
                    <c:v>3</c:v>
                  </c:pt>
                  <c:pt idx="12">
                    <c:v>4</c:v>
                  </c:pt>
                  <c:pt idx="16">
                    <c:v>5</c:v>
                  </c:pt>
                  <c:pt idx="20">
                    <c:v>6</c:v>
                  </c:pt>
                  <c:pt idx="24">
                    <c:v>7</c:v>
                  </c:pt>
                </c:lvl>
              </c:multiLvlStrCache>
            </c:multiLvlStrRef>
          </c:cat>
          <c:val>
            <c:numRef>
              <c:f>'27'!$K$32:$K$59</c:f>
              <c:numCache>
                <c:formatCode>General</c:formatCode>
                <c:ptCount val="28"/>
                <c:pt idx="0">
                  <c:v>3.9</c:v>
                </c:pt>
                <c:pt idx="1">
                  <c:v>3.8099999999999987</c:v>
                </c:pt>
                <c:pt idx="2">
                  <c:v>3.8</c:v>
                </c:pt>
                <c:pt idx="3">
                  <c:v>3.9</c:v>
                </c:pt>
                <c:pt idx="4">
                  <c:v>2.44</c:v>
                </c:pt>
                <c:pt idx="5">
                  <c:v>2.71</c:v>
                </c:pt>
                <c:pt idx="6">
                  <c:v>3.16</c:v>
                </c:pt>
                <c:pt idx="7">
                  <c:v>2.5</c:v>
                </c:pt>
                <c:pt idx="8">
                  <c:v>5.83</c:v>
                </c:pt>
                <c:pt idx="9">
                  <c:v>3.23</c:v>
                </c:pt>
                <c:pt idx="10">
                  <c:v>2.74</c:v>
                </c:pt>
                <c:pt idx="11">
                  <c:v>2.1</c:v>
                </c:pt>
                <c:pt idx="12">
                  <c:v>7.29</c:v>
                </c:pt>
                <c:pt idx="13">
                  <c:v>5.4300000000000024</c:v>
                </c:pt>
                <c:pt idx="14">
                  <c:v>3.94</c:v>
                </c:pt>
                <c:pt idx="15">
                  <c:v>1.31</c:v>
                </c:pt>
                <c:pt idx="16">
                  <c:v>9.42</c:v>
                </c:pt>
                <c:pt idx="17">
                  <c:v>8.18</c:v>
                </c:pt>
                <c:pt idx="18">
                  <c:v>4.3499999999999996</c:v>
                </c:pt>
                <c:pt idx="19">
                  <c:v>3.05</c:v>
                </c:pt>
                <c:pt idx="20">
                  <c:v>3.88</c:v>
                </c:pt>
                <c:pt idx="21">
                  <c:v>1.61</c:v>
                </c:pt>
                <c:pt idx="22">
                  <c:v>1.9500000000000006</c:v>
                </c:pt>
                <c:pt idx="23">
                  <c:v>2.57</c:v>
                </c:pt>
                <c:pt idx="24">
                  <c:v>5.51</c:v>
                </c:pt>
                <c:pt idx="25">
                  <c:v>6.84</c:v>
                </c:pt>
                <c:pt idx="26">
                  <c:v>4.4400000000000004</c:v>
                </c:pt>
                <c:pt idx="27">
                  <c:v>6.39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5568096"/>
        <c:axId val="185567704"/>
      </c:barChart>
      <c:catAx>
        <c:axId val="185568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85567704"/>
        <c:crosses val="autoZero"/>
        <c:auto val="1"/>
        <c:lblAlgn val="ctr"/>
        <c:lblOffset val="100"/>
        <c:noMultiLvlLbl val="0"/>
      </c:catAx>
      <c:valAx>
        <c:axId val="18556770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855680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'[графики_2.xlsx]46'!$J$1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cat>
            <c:multiLvlStrRef>
              <c:f>'[графики_2.xlsx]46'!$H$2:$I$13</c:f>
              <c:multiLvlStrCache>
                <c:ptCount val="12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  <c:pt idx="9">
                    <c:v>Низкий</c:v>
                  </c:pt>
                  <c:pt idx="10">
                    <c:v>Средний</c:v>
                  </c:pt>
                  <c:pt idx="11">
                    <c:v>Высокий</c:v>
                  </c:pt>
                </c:lvl>
                <c:lvl>
                  <c:pt idx="0">
                    <c:v>Если бы я мог решать заново, я бы снова выбрал работу учителя.  </c:v>
                  </c:pt>
                  <c:pt idx="3">
                    <c:v>Я хотел бы сменить школу, если бы это было возможно.  </c:v>
                  </c:pt>
                  <c:pt idx="6">
                    <c:v>Может быть, было бы лучше выбрать другую профессию.  </c:v>
                  </c:pt>
                  <c:pt idx="9">
                    <c:v>Я бы рекомендовал мою школу как хорошее место для работы.  </c:v>
                  </c:pt>
                </c:lvl>
              </c:multiLvlStrCache>
            </c:multiLvlStrRef>
          </c:cat>
          <c:val>
            <c:numRef>
              <c:f>'[графики_2.xlsx]46'!$J$2:$J$13</c:f>
              <c:numCache>
                <c:formatCode>General</c:formatCode>
                <c:ptCount val="12"/>
                <c:pt idx="0">
                  <c:v>53.41</c:v>
                </c:pt>
                <c:pt idx="1">
                  <c:v>51.92</c:v>
                </c:pt>
                <c:pt idx="2">
                  <c:v>52.69</c:v>
                </c:pt>
                <c:pt idx="3">
                  <c:v>7.71</c:v>
                </c:pt>
                <c:pt idx="4">
                  <c:v>15.21</c:v>
                </c:pt>
                <c:pt idx="5">
                  <c:v>18.190000000000001</c:v>
                </c:pt>
                <c:pt idx="6">
                  <c:v>16.77</c:v>
                </c:pt>
                <c:pt idx="7">
                  <c:v>25.11</c:v>
                </c:pt>
                <c:pt idx="8">
                  <c:v>34.729999999999997</c:v>
                </c:pt>
                <c:pt idx="9">
                  <c:v>67.400000000000006</c:v>
                </c:pt>
                <c:pt idx="10">
                  <c:v>63.77</c:v>
                </c:pt>
                <c:pt idx="11">
                  <c:v>56.51</c:v>
                </c:pt>
              </c:numCache>
            </c:numRef>
          </c:val>
        </c:ser>
        <c:ser>
          <c:idx val="1"/>
          <c:order val="1"/>
          <c:tx>
            <c:strRef>
              <c:f>'[графики_2.xlsx]46'!$K$1</c:f>
              <c:strCache>
                <c:ptCount val="1"/>
                <c:pt idx="0">
                  <c:v>Полно-стью согласен</c:v>
                </c:pt>
              </c:strCache>
            </c:strRef>
          </c:tx>
          <c:invertIfNegative val="0"/>
          <c:cat>
            <c:multiLvlStrRef>
              <c:f>'[графики_2.xlsx]46'!$H$2:$I$13</c:f>
              <c:multiLvlStrCache>
                <c:ptCount val="12"/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  <c:pt idx="3">
                    <c:v>Низкий</c:v>
                  </c:pt>
                  <c:pt idx="4">
                    <c:v>Средний</c:v>
                  </c:pt>
                  <c:pt idx="5">
                    <c:v>Высокий</c:v>
                  </c:pt>
                  <c:pt idx="6">
                    <c:v>Низкий</c:v>
                  </c:pt>
                  <c:pt idx="7">
                    <c:v>Средний</c:v>
                  </c:pt>
                  <c:pt idx="8">
                    <c:v>Высокий</c:v>
                  </c:pt>
                  <c:pt idx="9">
                    <c:v>Низкий</c:v>
                  </c:pt>
                  <c:pt idx="10">
                    <c:v>Средний</c:v>
                  </c:pt>
                  <c:pt idx="11">
                    <c:v>Высокий</c:v>
                  </c:pt>
                </c:lvl>
                <c:lvl>
                  <c:pt idx="0">
                    <c:v>Если бы я мог решать заново, я бы снова выбрал работу учителя.  </c:v>
                  </c:pt>
                  <c:pt idx="3">
                    <c:v>Я хотел бы сменить школу, если бы это было возможно.  </c:v>
                  </c:pt>
                  <c:pt idx="6">
                    <c:v>Может быть, было бы лучше выбрать другую профессию.  </c:v>
                  </c:pt>
                  <c:pt idx="9">
                    <c:v>Я бы рекомендовал мою школу как хорошее место для работы.  </c:v>
                  </c:pt>
                </c:lvl>
              </c:multiLvlStrCache>
            </c:multiLvlStrRef>
          </c:cat>
          <c:val>
            <c:numRef>
              <c:f>'[графики_2.xlsx]46'!$K$2:$K$13</c:f>
              <c:numCache>
                <c:formatCode>General</c:formatCode>
                <c:ptCount val="12"/>
                <c:pt idx="0">
                  <c:v>25.62</c:v>
                </c:pt>
                <c:pt idx="1">
                  <c:v>24.78</c:v>
                </c:pt>
                <c:pt idx="2">
                  <c:v>13.57</c:v>
                </c:pt>
                <c:pt idx="3">
                  <c:v>1.17</c:v>
                </c:pt>
                <c:pt idx="4">
                  <c:v>2.17</c:v>
                </c:pt>
                <c:pt idx="5">
                  <c:v>6.35</c:v>
                </c:pt>
                <c:pt idx="6">
                  <c:v>1.85</c:v>
                </c:pt>
                <c:pt idx="7">
                  <c:v>1.1499999999999999</c:v>
                </c:pt>
                <c:pt idx="8">
                  <c:v>3.24</c:v>
                </c:pt>
                <c:pt idx="9">
                  <c:v>22.09</c:v>
                </c:pt>
                <c:pt idx="10">
                  <c:v>18.82</c:v>
                </c:pt>
                <c:pt idx="11">
                  <c:v>17.8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380120"/>
        <c:axId val="305376200"/>
      </c:barChart>
      <c:catAx>
        <c:axId val="305380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376200"/>
        <c:crosses val="autoZero"/>
        <c:auto val="1"/>
        <c:lblAlgn val="ctr"/>
        <c:lblOffset val="100"/>
        <c:noMultiLvlLbl val="0"/>
      </c:catAx>
      <c:valAx>
        <c:axId val="305376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801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158330595811979E-2"/>
          <c:y val="4.0135650882857934E-2"/>
          <c:w val="0.75778169094784453"/>
          <c:h val="0.45053479284604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'[графики_2.xlsx]46'!$K$45</c:f>
              <c:strCache>
                <c:ptCount val="1"/>
                <c:pt idx="0">
                  <c:v>Согласен</c:v>
                </c:pt>
              </c:strCache>
            </c:strRef>
          </c:tx>
          <c:invertIfNegative val="0"/>
          <c:cat>
            <c:multiLvlStrRef>
              <c:f>'[графики_2.xlsx]46'!$I$46:$J$61</c:f>
              <c:multiLvlStrCache>
                <c:ptCount val="16"/>
                <c:lvl>
                  <c:pt idx="0">
                    <c:v>Моложе 29</c:v>
                  </c:pt>
                  <c:pt idx="1">
                    <c:v>30-39</c:v>
                  </c:pt>
                  <c:pt idx="2">
                    <c:v>40-59</c:v>
                  </c:pt>
                  <c:pt idx="3">
                    <c:v>Старше 60</c:v>
                  </c:pt>
                  <c:pt idx="4">
                    <c:v>Моложе 29</c:v>
                  </c:pt>
                  <c:pt idx="5">
                    <c:v>30-39</c:v>
                  </c:pt>
                  <c:pt idx="6">
                    <c:v>40-59</c:v>
                  </c:pt>
                  <c:pt idx="7">
                    <c:v>Старше 60</c:v>
                  </c:pt>
                  <c:pt idx="8">
                    <c:v>Моложе 29</c:v>
                  </c:pt>
                  <c:pt idx="9">
                    <c:v>30-39</c:v>
                  </c:pt>
                  <c:pt idx="10">
                    <c:v>40-59</c:v>
                  </c:pt>
                  <c:pt idx="11">
                    <c:v>Старше 60</c:v>
                  </c:pt>
                  <c:pt idx="12">
                    <c:v>Моложе 29</c:v>
                  </c:pt>
                  <c:pt idx="13">
                    <c:v>30-39</c:v>
                  </c:pt>
                  <c:pt idx="14">
                    <c:v>40-59</c:v>
                  </c:pt>
                  <c:pt idx="15">
                    <c:v>Старше 60</c:v>
                  </c:pt>
                </c:lvl>
                <c:lvl>
                  <c:pt idx="0">
                    <c:v>Если бы я мог решать заново, я бы снова выбрал работу учителя.  </c:v>
                  </c:pt>
                  <c:pt idx="4">
                    <c:v>Я хотел бы сменить школу, если бы это было возможно.  </c:v>
                  </c:pt>
                  <c:pt idx="8">
                    <c:v>Может быть, было бы лучше выбрать другую профессию.  </c:v>
                  </c:pt>
                  <c:pt idx="12">
                    <c:v>Я бы рекомендовал мою школу как хорошее место для работы.  </c:v>
                  </c:pt>
                </c:lvl>
              </c:multiLvlStrCache>
            </c:multiLvlStrRef>
          </c:cat>
          <c:val>
            <c:numRef>
              <c:f>'[графики_2.xlsx]46'!$K$46:$K$61</c:f>
              <c:numCache>
                <c:formatCode>General</c:formatCode>
                <c:ptCount val="16"/>
                <c:pt idx="0">
                  <c:v>54.6</c:v>
                </c:pt>
                <c:pt idx="1">
                  <c:v>51.65</c:v>
                </c:pt>
                <c:pt idx="2">
                  <c:v>52.04</c:v>
                </c:pt>
                <c:pt idx="3">
                  <c:v>58.19</c:v>
                </c:pt>
                <c:pt idx="4">
                  <c:v>20.69</c:v>
                </c:pt>
                <c:pt idx="5">
                  <c:v>12.92</c:v>
                </c:pt>
                <c:pt idx="6">
                  <c:v>8.5399999999999991</c:v>
                </c:pt>
                <c:pt idx="7">
                  <c:v>6.68</c:v>
                </c:pt>
                <c:pt idx="8">
                  <c:v>30.2</c:v>
                </c:pt>
                <c:pt idx="9">
                  <c:v>29.22</c:v>
                </c:pt>
                <c:pt idx="10">
                  <c:v>18.09</c:v>
                </c:pt>
                <c:pt idx="11">
                  <c:v>8.5500000000000007</c:v>
                </c:pt>
                <c:pt idx="12">
                  <c:v>60.31</c:v>
                </c:pt>
                <c:pt idx="13">
                  <c:v>67.680000000000007</c:v>
                </c:pt>
                <c:pt idx="14">
                  <c:v>65.510000000000005</c:v>
                </c:pt>
                <c:pt idx="15">
                  <c:v>70.47</c:v>
                </c:pt>
              </c:numCache>
            </c:numRef>
          </c:val>
        </c:ser>
        <c:ser>
          <c:idx val="1"/>
          <c:order val="1"/>
          <c:tx>
            <c:strRef>
              <c:f>'[графики_2.xlsx]46'!$L$45</c:f>
              <c:strCache>
                <c:ptCount val="1"/>
                <c:pt idx="0">
                  <c:v>Полностью согласен</c:v>
                </c:pt>
              </c:strCache>
            </c:strRef>
          </c:tx>
          <c:invertIfNegative val="0"/>
          <c:cat>
            <c:multiLvlStrRef>
              <c:f>'[графики_2.xlsx]46'!$I$46:$J$61</c:f>
              <c:multiLvlStrCache>
                <c:ptCount val="16"/>
                <c:lvl>
                  <c:pt idx="0">
                    <c:v>Моложе 29</c:v>
                  </c:pt>
                  <c:pt idx="1">
                    <c:v>30-39</c:v>
                  </c:pt>
                  <c:pt idx="2">
                    <c:v>40-59</c:v>
                  </c:pt>
                  <c:pt idx="3">
                    <c:v>Старше 60</c:v>
                  </c:pt>
                  <c:pt idx="4">
                    <c:v>Моложе 29</c:v>
                  </c:pt>
                  <c:pt idx="5">
                    <c:v>30-39</c:v>
                  </c:pt>
                  <c:pt idx="6">
                    <c:v>40-59</c:v>
                  </c:pt>
                  <c:pt idx="7">
                    <c:v>Старше 60</c:v>
                  </c:pt>
                  <c:pt idx="8">
                    <c:v>Моложе 29</c:v>
                  </c:pt>
                  <c:pt idx="9">
                    <c:v>30-39</c:v>
                  </c:pt>
                  <c:pt idx="10">
                    <c:v>40-59</c:v>
                  </c:pt>
                  <c:pt idx="11">
                    <c:v>Старше 60</c:v>
                  </c:pt>
                  <c:pt idx="12">
                    <c:v>Моложе 29</c:v>
                  </c:pt>
                  <c:pt idx="13">
                    <c:v>30-39</c:v>
                  </c:pt>
                  <c:pt idx="14">
                    <c:v>40-59</c:v>
                  </c:pt>
                  <c:pt idx="15">
                    <c:v>Старше 60</c:v>
                  </c:pt>
                </c:lvl>
                <c:lvl>
                  <c:pt idx="0">
                    <c:v>Если бы я мог решать заново, я бы снова выбрал работу учителя.  </c:v>
                  </c:pt>
                  <c:pt idx="4">
                    <c:v>Я хотел бы сменить школу, если бы это было возможно.  </c:v>
                  </c:pt>
                  <c:pt idx="8">
                    <c:v>Может быть, было бы лучше выбрать другую профессию.  </c:v>
                  </c:pt>
                  <c:pt idx="12">
                    <c:v>Я бы рекомендовал мою школу как хорошее место для работы.  </c:v>
                  </c:pt>
                </c:lvl>
              </c:multiLvlStrCache>
            </c:multiLvlStrRef>
          </c:cat>
          <c:val>
            <c:numRef>
              <c:f>'[графики_2.xlsx]46'!$L$46:$L$61</c:f>
              <c:numCache>
                <c:formatCode>General</c:formatCode>
                <c:ptCount val="16"/>
                <c:pt idx="0">
                  <c:v>19.75</c:v>
                </c:pt>
                <c:pt idx="1">
                  <c:v>17.55</c:v>
                </c:pt>
                <c:pt idx="2">
                  <c:v>26.4</c:v>
                </c:pt>
                <c:pt idx="3">
                  <c:v>33.24</c:v>
                </c:pt>
                <c:pt idx="4">
                  <c:v>2.66</c:v>
                </c:pt>
                <c:pt idx="5">
                  <c:v>1.91</c:v>
                </c:pt>
                <c:pt idx="6">
                  <c:v>1.57</c:v>
                </c:pt>
                <c:pt idx="7">
                  <c:v>0.98</c:v>
                </c:pt>
                <c:pt idx="8">
                  <c:v>2.79</c:v>
                </c:pt>
                <c:pt idx="9">
                  <c:v>2.89</c:v>
                </c:pt>
                <c:pt idx="10">
                  <c:v>1.35</c:v>
                </c:pt>
                <c:pt idx="11">
                  <c:v>0</c:v>
                </c:pt>
                <c:pt idx="12">
                  <c:v>19.95</c:v>
                </c:pt>
                <c:pt idx="13">
                  <c:v>16.29</c:v>
                </c:pt>
                <c:pt idx="14">
                  <c:v>22.12</c:v>
                </c:pt>
                <c:pt idx="15">
                  <c:v>21.95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373848"/>
        <c:axId val="305374240"/>
      </c:barChart>
      <c:catAx>
        <c:axId val="305373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5374240"/>
        <c:crosses val="autoZero"/>
        <c:auto val="1"/>
        <c:lblAlgn val="ctr"/>
        <c:lblOffset val="100"/>
        <c:noMultiLvlLbl val="0"/>
      </c:catAx>
      <c:valAx>
        <c:axId val="305374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5373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19403430791618"/>
          <c:y val="0.1712299363016051"/>
          <c:w val="0.15113191394834424"/>
          <c:h val="0.27689928784805695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Лист1!$B$32</c:f>
              <c:strCache>
                <c:ptCount val="1"/>
                <c:pt idx="0">
                  <c:v>Моложе 25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-7.0203876522685095E-4"/>
                  <c:y val="3.6330608537693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899409468805430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Лист1!$A$33:$A$34</c:f>
              <c:strCache>
                <c:ptCount val="2"/>
                <c:pt idx="0">
                  <c:v>РФ</c:v>
                </c:pt>
                <c:pt idx="1">
                  <c:v>МС</c:v>
                </c:pt>
              </c:strCache>
            </c:strRef>
          </c:cat>
          <c:val>
            <c:numRef>
              <c:f>Лист1!$B$33:$B$34</c:f>
              <c:numCache>
                <c:formatCode>General</c:formatCode>
                <c:ptCount val="2"/>
                <c:pt idx="0">
                  <c:v>4.7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Лист1!$C$32</c:f>
              <c:strCache>
                <c:ptCount val="1"/>
                <c:pt idx="0">
                  <c:v>25-29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Lbl>
              <c:idx val="0"/>
              <c:layout>
                <c:manualLayout>
                  <c:x val="6.7069331909646503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67814198229027E-2"/>
                  <c:y val="-3.633060853769300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Лист1!$A$33:$A$34</c:f>
              <c:strCache>
                <c:ptCount val="2"/>
                <c:pt idx="0">
                  <c:v>РФ</c:v>
                </c:pt>
                <c:pt idx="1">
                  <c:v>МС</c:v>
                </c:pt>
              </c:strCache>
            </c:strRef>
          </c:cat>
          <c:val>
            <c:numRef>
              <c:f>Лист1!$C$33:$C$34</c:f>
              <c:numCache>
                <c:formatCode>General</c:formatCode>
                <c:ptCount val="2"/>
                <c:pt idx="0">
                  <c:v>7.6</c:v>
                </c:pt>
                <c:pt idx="1">
                  <c:v>10.1</c:v>
                </c:pt>
              </c:numCache>
            </c:numRef>
          </c:val>
        </c:ser>
        <c:ser>
          <c:idx val="2"/>
          <c:order val="2"/>
          <c:tx>
            <c:strRef>
              <c:f>Лист1!$D$32</c:f>
              <c:strCache>
                <c:ptCount val="1"/>
                <c:pt idx="0">
                  <c:v>30-39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Лист1!$A$33:$A$34</c:f>
              <c:strCache>
                <c:ptCount val="2"/>
                <c:pt idx="0">
                  <c:v>РФ</c:v>
                </c:pt>
                <c:pt idx="1">
                  <c:v>МС</c:v>
                </c:pt>
              </c:strCache>
            </c:strRef>
          </c:cat>
          <c:val>
            <c:numRef>
              <c:f>Лист1!$D$33:$D$34</c:f>
              <c:numCache>
                <c:formatCode>General</c:formatCode>
                <c:ptCount val="2"/>
                <c:pt idx="0">
                  <c:v>17.5</c:v>
                </c:pt>
                <c:pt idx="1">
                  <c:v>28.4</c:v>
                </c:pt>
              </c:numCache>
            </c:numRef>
          </c:val>
        </c:ser>
        <c:ser>
          <c:idx val="3"/>
          <c:order val="3"/>
          <c:tx>
            <c:strRef>
              <c:f>Лист1!$E$32</c:f>
              <c:strCache>
                <c:ptCount val="1"/>
                <c:pt idx="0">
                  <c:v>40-49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Лист1!$A$33:$A$34</c:f>
              <c:strCache>
                <c:ptCount val="2"/>
                <c:pt idx="0">
                  <c:v>РФ</c:v>
                </c:pt>
                <c:pt idx="1">
                  <c:v>МС</c:v>
                </c:pt>
              </c:strCache>
            </c:strRef>
          </c:cat>
          <c:val>
            <c:numRef>
              <c:f>Лист1!$E$33:$E$34</c:f>
              <c:numCache>
                <c:formatCode>General</c:formatCode>
                <c:ptCount val="2"/>
                <c:pt idx="0">
                  <c:v>30.6</c:v>
                </c:pt>
                <c:pt idx="1">
                  <c:v>28.7</c:v>
                </c:pt>
              </c:numCache>
            </c:numRef>
          </c:val>
        </c:ser>
        <c:ser>
          <c:idx val="4"/>
          <c:order val="4"/>
          <c:tx>
            <c:strRef>
              <c:f>Лист1!$F$32</c:f>
              <c:strCache>
                <c:ptCount val="1"/>
                <c:pt idx="0">
                  <c:v>50-59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Лист1!$A$33:$A$34</c:f>
              <c:strCache>
                <c:ptCount val="2"/>
                <c:pt idx="0">
                  <c:v>РФ</c:v>
                </c:pt>
                <c:pt idx="1">
                  <c:v>МС</c:v>
                </c:pt>
              </c:strCache>
            </c:strRef>
          </c:cat>
          <c:val>
            <c:numRef>
              <c:f>Лист1!$F$33:$F$34</c:f>
              <c:numCache>
                <c:formatCode>General</c:formatCode>
                <c:ptCount val="2"/>
                <c:pt idx="0">
                  <c:v>29.9</c:v>
                </c:pt>
                <c:pt idx="1">
                  <c:v>23.9</c:v>
                </c:pt>
              </c:numCache>
            </c:numRef>
          </c:val>
        </c:ser>
        <c:ser>
          <c:idx val="5"/>
          <c:order val="5"/>
          <c:tx>
            <c:strRef>
              <c:f>Лист1!$G$32</c:f>
              <c:strCache>
                <c:ptCount val="1"/>
                <c:pt idx="0">
                  <c:v>Старше 60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Лист1!$A$33:$A$34</c:f>
              <c:strCache>
                <c:ptCount val="2"/>
                <c:pt idx="0">
                  <c:v>РФ</c:v>
                </c:pt>
                <c:pt idx="1">
                  <c:v>МС</c:v>
                </c:pt>
              </c:strCache>
            </c:strRef>
          </c:cat>
          <c:val>
            <c:numRef>
              <c:f>Лист1!$G$33:$G$34</c:f>
              <c:numCache>
                <c:formatCode>General</c:formatCode>
                <c:ptCount val="2"/>
                <c:pt idx="0">
                  <c:v>9.7000000000000011</c:v>
                </c:pt>
                <c:pt idx="1">
                  <c:v>6.8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93253968"/>
        <c:axId val="193250832"/>
      </c:barChart>
      <c:catAx>
        <c:axId val="1932539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93250832"/>
        <c:crosses val="autoZero"/>
        <c:auto val="1"/>
        <c:lblAlgn val="ctr"/>
        <c:lblOffset val="100"/>
        <c:noMultiLvlLbl val="0"/>
      </c:catAx>
      <c:valAx>
        <c:axId val="19325083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325396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0"/>
            </a:pPr>
            <a:r>
              <a:rPr lang="ru-RU" sz="1800" b="0" dirty="0"/>
              <a:t>Профессиональное сотрудничество</a:t>
            </a:r>
          </a:p>
        </c:rich>
      </c:tx>
      <c:layout>
        <c:manualLayout>
          <c:xMode val="edge"/>
          <c:yMode val="edge"/>
          <c:x val="0.20322864014535638"/>
          <c:y val="4.6401059869619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064784576540367"/>
          <c:y val="0.28219994674242144"/>
          <c:w val="0.55760352843998418"/>
          <c:h val="0.64126302210910835"/>
        </c:manualLayout>
      </c:layout>
      <c:lineChart>
        <c:grouping val="standard"/>
        <c:varyColors val="0"/>
        <c:ser>
          <c:idx val="0"/>
          <c:order val="0"/>
          <c:tx>
            <c:strRef>
              <c:f>шкалы!$C$17</c:f>
              <c:strCache>
                <c:ptCount val="1"/>
                <c:pt idx="0">
                  <c:v>РФ</c:v>
                </c:pt>
              </c:strCache>
            </c:strRef>
          </c:tx>
          <c:cat>
            <c:strRef>
              <c:f>шкалы!$B$18:$B$20</c:f>
              <c:strCache>
                <c:ptCount val="3"/>
                <c:pt idx="0">
                  <c:v>Низкий</c:v>
                </c:pt>
                <c:pt idx="1">
                  <c:v>Средний </c:v>
                </c:pt>
                <c:pt idx="2">
                  <c:v>Высокий</c:v>
                </c:pt>
              </c:strCache>
            </c:strRef>
          </c:cat>
          <c:val>
            <c:numRef>
              <c:f>шкалы!$C$18:$C$20</c:f>
              <c:numCache>
                <c:formatCode>General</c:formatCode>
                <c:ptCount val="3"/>
                <c:pt idx="0">
                  <c:v>9.11</c:v>
                </c:pt>
                <c:pt idx="1">
                  <c:v>9.19</c:v>
                </c:pt>
                <c:pt idx="2">
                  <c:v>9.0399999999999991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шкалы!$D$17</c:f>
              <c:strCache>
                <c:ptCount val="1"/>
                <c:pt idx="0">
                  <c:v>Страны TALIS</c:v>
                </c:pt>
              </c:strCache>
            </c:strRef>
          </c:tx>
          <c:cat>
            <c:strRef>
              <c:f>шкалы!$B$18:$B$20</c:f>
              <c:strCache>
                <c:ptCount val="3"/>
                <c:pt idx="0">
                  <c:v>Низкий</c:v>
                </c:pt>
                <c:pt idx="1">
                  <c:v>Средний </c:v>
                </c:pt>
                <c:pt idx="2">
                  <c:v>Высокий</c:v>
                </c:pt>
              </c:strCache>
            </c:strRef>
          </c:cat>
          <c:val>
            <c:numRef>
              <c:f>шкалы!$D$18:$D$20</c:f>
              <c:numCache>
                <c:formatCode>General</c:formatCode>
                <c:ptCount val="3"/>
                <c:pt idx="0">
                  <c:v>8.5500000000000007</c:v>
                </c:pt>
                <c:pt idx="1">
                  <c:v>8.65</c:v>
                </c:pt>
                <c:pt idx="2">
                  <c:v>8.8699999999999992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69272"/>
        <c:axId val="185572408"/>
      </c:lineChart>
      <c:catAx>
        <c:axId val="185569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5572408"/>
        <c:crosses val="autoZero"/>
        <c:auto val="1"/>
        <c:lblAlgn val="ctr"/>
        <c:lblOffset val="100"/>
        <c:noMultiLvlLbl val="0"/>
      </c:catAx>
      <c:valAx>
        <c:axId val="185572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569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6184750983489"/>
          <c:y val="0.64317568615671761"/>
          <c:w val="0.23823010648761189"/>
          <c:h val="0.2525545304106183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 smtClean="0">
                <a:solidFill>
                  <a:schemeClr val="tx1"/>
                </a:solidFill>
              </a:rPr>
              <a:t>Профессиональное сотрудничество</a:t>
            </a:r>
            <a:endParaRPr lang="ru-RU" sz="1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Лист1!$T$18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Лист1!$S$19:$S$24</c:f>
              <c:strCache>
                <c:ptCount val="6"/>
                <c:pt idx="0">
                  <c:v>Моложе 25</c:v>
                </c:pt>
                <c:pt idx="1">
                  <c:v>25-29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 и старше</c:v>
                </c:pt>
              </c:strCache>
            </c:strRef>
          </c:cat>
          <c:val>
            <c:numRef>
              <c:f>Лист1!$T$19:$T$24</c:f>
              <c:numCache>
                <c:formatCode>#,##0.00</c:formatCode>
                <c:ptCount val="6"/>
                <c:pt idx="0">
                  <c:v>8.4996936043468434</c:v>
                </c:pt>
                <c:pt idx="1">
                  <c:v>8.9374316646758984</c:v>
                </c:pt>
                <c:pt idx="2">
                  <c:v>9.0498822977933742</c:v>
                </c:pt>
                <c:pt idx="3">
                  <c:v>9.2918606948612457</c:v>
                </c:pt>
                <c:pt idx="4">
                  <c:v>9.1697534584399918</c:v>
                </c:pt>
                <c:pt idx="5">
                  <c:v>8.9570081949210429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Лист1!$U$18</c:f>
              <c:strCache>
                <c:ptCount val="1"/>
                <c:pt idx="0">
                  <c:v>Страны TALIS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Лист1!$S$19:$S$24</c:f>
              <c:strCache>
                <c:ptCount val="6"/>
                <c:pt idx="0">
                  <c:v>Моложе 25</c:v>
                </c:pt>
                <c:pt idx="1">
                  <c:v>25-29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 и старше</c:v>
                </c:pt>
              </c:strCache>
            </c:strRef>
          </c:cat>
          <c:val>
            <c:numRef>
              <c:f>Лист1!$U$19:$U$24</c:f>
              <c:numCache>
                <c:formatCode>#,##0.00</c:formatCode>
                <c:ptCount val="6"/>
                <c:pt idx="0">
                  <c:v>8.5218085024807451</c:v>
                </c:pt>
                <c:pt idx="1">
                  <c:v>8.6691019614879821</c:v>
                </c:pt>
                <c:pt idx="2">
                  <c:v>8.6645785805948208</c:v>
                </c:pt>
                <c:pt idx="3">
                  <c:v>8.6942591538866498</c:v>
                </c:pt>
                <c:pt idx="4">
                  <c:v>8.6184946684005492</c:v>
                </c:pt>
                <c:pt idx="5">
                  <c:v>8.4399905919772795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73976"/>
        <c:axId val="185570448"/>
      </c:lineChart>
      <c:catAx>
        <c:axId val="185573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70448"/>
        <c:crosses val="autoZero"/>
        <c:auto val="1"/>
        <c:lblAlgn val="ctr"/>
        <c:lblOffset val="100"/>
        <c:noMultiLvlLbl val="0"/>
      </c:catAx>
      <c:valAx>
        <c:axId val="185570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73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chemeClr val="tx1"/>
                </a:solidFill>
              </a:rPr>
              <a:t>Удовлетворенность работой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Лист1!$Z$18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Лист1!$Y$19:$Y$24</c:f>
              <c:strCache>
                <c:ptCount val="6"/>
                <c:pt idx="0">
                  <c:v>Моложе 25</c:v>
                </c:pt>
                <c:pt idx="1">
                  <c:v>25-29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 и старше</c:v>
                </c:pt>
              </c:strCache>
            </c:strRef>
          </c:cat>
          <c:val>
            <c:numRef>
              <c:f>Лист1!$Z$19:$Z$24</c:f>
              <c:numCache>
                <c:formatCode>#,##0.00</c:formatCode>
                <c:ptCount val="6"/>
                <c:pt idx="0">
                  <c:v>11.590268232474767</c:v>
                </c:pt>
                <c:pt idx="1">
                  <c:v>11.573891533988018</c:v>
                </c:pt>
                <c:pt idx="2">
                  <c:v>11.525969418724459</c:v>
                </c:pt>
                <c:pt idx="3">
                  <c:v>11.810100957039756</c:v>
                </c:pt>
                <c:pt idx="4">
                  <c:v>12.094326930202433</c:v>
                </c:pt>
                <c:pt idx="5">
                  <c:v>12.37102861975338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Лист1!$AA$18</c:f>
              <c:strCache>
                <c:ptCount val="1"/>
                <c:pt idx="0">
                  <c:v>Страны TALIS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Лист1!$Y$19:$Y$24</c:f>
              <c:strCache>
                <c:ptCount val="6"/>
                <c:pt idx="0">
                  <c:v>Моложе 25</c:v>
                </c:pt>
                <c:pt idx="1">
                  <c:v>25-29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 и старше</c:v>
                </c:pt>
              </c:strCache>
            </c:strRef>
          </c:cat>
          <c:val>
            <c:numRef>
              <c:f>Лист1!$AA$19:$AA$24</c:f>
              <c:numCache>
                <c:formatCode>#,##0.00</c:formatCode>
                <c:ptCount val="6"/>
                <c:pt idx="0">
                  <c:v>12.211911200207879</c:v>
                </c:pt>
                <c:pt idx="1">
                  <c:v>12.079984178626498</c:v>
                </c:pt>
                <c:pt idx="2">
                  <c:v>11.97066821902561</c:v>
                </c:pt>
                <c:pt idx="3">
                  <c:v>11.935507251455192</c:v>
                </c:pt>
                <c:pt idx="4">
                  <c:v>12.028864100373461</c:v>
                </c:pt>
                <c:pt idx="5">
                  <c:v>12.431517693304226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72800"/>
        <c:axId val="185573192"/>
      </c:lineChart>
      <c:catAx>
        <c:axId val="185572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73192"/>
        <c:crosses val="autoZero"/>
        <c:auto val="1"/>
        <c:lblAlgn val="ctr"/>
        <c:lblOffset val="100"/>
        <c:noMultiLvlLbl val="0"/>
      </c:catAx>
      <c:valAx>
        <c:axId val="185573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72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Удовлетворенность</a:t>
            </a:r>
            <a:r>
              <a:rPr lang="ru-RU" baseline="0">
                <a:solidFill>
                  <a:sysClr val="windowText" lastClr="000000"/>
                </a:solidFill>
              </a:rPr>
              <a:t> работой</a:t>
            </a:r>
            <a:endParaRPr lang="ru-RU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Лист1!$X$34</c:f>
              <c:strCache>
                <c:ptCount val="1"/>
                <c:pt idx="0">
                  <c:v>РФ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Лист1!$W$35:$W$37</c:f>
              <c:strCache>
                <c:ptCount val="3"/>
                <c:pt idx="0">
                  <c:v>Низкий</c:v>
                </c:pt>
                <c:pt idx="1">
                  <c:v>Средний </c:v>
                </c:pt>
                <c:pt idx="2">
                  <c:v>Высокий</c:v>
                </c:pt>
              </c:strCache>
            </c:strRef>
          </c:cat>
          <c:val>
            <c:numRef>
              <c:f>Лист1!$X$35:$X$37</c:f>
              <c:numCache>
                <c:formatCode>#,##0.00</c:formatCode>
                <c:ptCount val="3"/>
                <c:pt idx="0">
                  <c:v>12.00329284708717</c:v>
                </c:pt>
                <c:pt idx="1">
                  <c:v>11.711934210496914</c:v>
                </c:pt>
                <c:pt idx="2">
                  <c:v>11.304503802587766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Лист1!$Y$34</c:f>
              <c:strCache>
                <c:ptCount val="1"/>
                <c:pt idx="0">
                  <c:v>Страны TALIS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Лист1!$W$35:$W$37</c:f>
              <c:strCache>
                <c:ptCount val="3"/>
                <c:pt idx="0">
                  <c:v>Низкий</c:v>
                </c:pt>
                <c:pt idx="1">
                  <c:v>Средний </c:v>
                </c:pt>
                <c:pt idx="2">
                  <c:v>Высокий</c:v>
                </c:pt>
              </c:strCache>
            </c:strRef>
          </c:cat>
          <c:val>
            <c:numRef>
              <c:f>Лист1!$Y$35:$Y$37</c:f>
              <c:numCache>
                <c:formatCode>#,##0.00</c:formatCode>
                <c:ptCount val="3"/>
                <c:pt idx="0">
                  <c:v>12.292640325772707</c:v>
                </c:pt>
                <c:pt idx="1">
                  <c:v>11.934827918558613</c:v>
                </c:pt>
                <c:pt idx="2">
                  <c:v>11.596282223068794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74368"/>
        <c:axId val="185574760"/>
      </c:lineChart>
      <c:catAx>
        <c:axId val="185574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74760"/>
        <c:crosses val="autoZero"/>
        <c:auto val="1"/>
        <c:lblAlgn val="ctr"/>
        <c:lblOffset val="100"/>
        <c:noMultiLvlLbl val="0"/>
      </c:catAx>
      <c:valAx>
        <c:axId val="185574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557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H9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Чтение, письмо и литература  </c:v>
                </c:pt>
                <c:pt idx="1">
                  <c:v>Математика  </c:v>
                </c:pt>
                <c:pt idx="2">
                  <c:v>Естественные науки  </c:v>
                </c:pt>
                <c:pt idx="3">
                  <c:v>Общественные науки  </c:v>
                </c:pt>
                <c:pt idx="4">
                  <c:v>Современные иностранные языки </c:v>
                </c:pt>
                <c:pt idx="5">
                  <c:v>Древнегреческий и/или латинский язык(-и)  </c:v>
                </c:pt>
                <c:pt idx="6">
                  <c:v>Техника и технология  </c:v>
                </c:pt>
                <c:pt idx="7">
                  <c:v>Искусство и художественное творчество  </c:v>
                </c:pt>
                <c:pt idx="8">
                  <c:v>Физическое воспитание  </c:v>
                </c:pt>
                <c:pt idx="9">
                  <c:v>Религия и/или этика  </c:v>
                </c:pt>
                <c:pt idx="10">
                  <c:v>Практические и профессиональные навыки  </c:v>
                </c:pt>
                <c:pt idx="11">
                  <c:v>Междисциплинарный курс  </c:v>
                </c:pt>
              </c:strCache>
            </c:strRef>
          </c:cat>
          <c:val>
            <c:numRef>
              <c:f>Лист1!$C$2:$C$13</c:f>
              <c:numCache>
                <c:formatCode>0.0</c:formatCode>
                <c:ptCount val="12"/>
                <c:pt idx="0">
                  <c:v>37.571999177571008</c:v>
                </c:pt>
                <c:pt idx="1">
                  <c:v>26.876941361086999</c:v>
                </c:pt>
                <c:pt idx="2">
                  <c:v>26.748855273554241</c:v>
                </c:pt>
                <c:pt idx="3">
                  <c:v>28.768366745029262</c:v>
                </c:pt>
                <c:pt idx="4">
                  <c:v>23.6219965261098</c:v>
                </c:pt>
                <c:pt idx="5">
                  <c:v>6.0830795569517084</c:v>
                </c:pt>
                <c:pt idx="6">
                  <c:v>18.856988232421489</c:v>
                </c:pt>
                <c:pt idx="7">
                  <c:v>18.607600939657519</c:v>
                </c:pt>
                <c:pt idx="8">
                  <c:v>18.7103636823499</c:v>
                </c:pt>
                <c:pt idx="9">
                  <c:v>16.417375731029409</c:v>
                </c:pt>
                <c:pt idx="10">
                  <c:v>15.03334058228549</c:v>
                </c:pt>
                <c:pt idx="11">
                  <c:v>12.509275098794189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L8</c:v>
                </c:pt>
              </c:strCache>
            </c:strRef>
          </c:tx>
          <c:invertIfNegative val="0"/>
          <c:cat>
            <c:strRef>
              <c:f>Лист1!$A$2:$A$13</c:f>
              <c:strCache>
                <c:ptCount val="12"/>
                <c:pt idx="0">
                  <c:v>Чтение, письмо и литература  </c:v>
                </c:pt>
                <c:pt idx="1">
                  <c:v>Математика  </c:v>
                </c:pt>
                <c:pt idx="2">
                  <c:v>Естественные науки  </c:v>
                </c:pt>
                <c:pt idx="3">
                  <c:v>Общественные науки  </c:v>
                </c:pt>
                <c:pt idx="4">
                  <c:v>Современные иностранные языки </c:v>
                </c:pt>
                <c:pt idx="5">
                  <c:v>Древнегреческий и/или латинский язык(-и)  </c:v>
                </c:pt>
                <c:pt idx="6">
                  <c:v>Техника и технология  </c:v>
                </c:pt>
                <c:pt idx="7">
                  <c:v>Искусство и художественное творчество  </c:v>
                </c:pt>
                <c:pt idx="8">
                  <c:v>Физическое воспитание  </c:v>
                </c:pt>
                <c:pt idx="9">
                  <c:v>Религия и/или этика  </c:v>
                </c:pt>
                <c:pt idx="10">
                  <c:v>Практические и профессиональные навыки  </c:v>
                </c:pt>
                <c:pt idx="11">
                  <c:v>Междисциплинарный курс  </c:v>
                </c:pt>
              </c:strCache>
            </c:strRef>
          </c:cat>
          <c:val>
            <c:numRef>
              <c:f>Лист1!$D$2:$D$13</c:f>
              <c:numCache>
                <c:formatCode>0.0</c:formatCode>
                <c:ptCount val="12"/>
                <c:pt idx="0">
                  <c:v>44.696926778105698</c:v>
                </c:pt>
                <c:pt idx="1">
                  <c:v>33.448295747837477</c:v>
                </c:pt>
                <c:pt idx="2">
                  <c:v>30.663074014570849</c:v>
                </c:pt>
                <c:pt idx="3">
                  <c:v>36.017861794901847</c:v>
                </c:pt>
                <c:pt idx="4">
                  <c:v>33.56627518997098</c:v>
                </c:pt>
                <c:pt idx="5">
                  <c:v>10.946299096942029</c:v>
                </c:pt>
                <c:pt idx="6">
                  <c:v>25.80116609531121</c:v>
                </c:pt>
                <c:pt idx="7">
                  <c:v>19.100060325318371</c:v>
                </c:pt>
                <c:pt idx="8">
                  <c:v>23.00316395408154</c:v>
                </c:pt>
                <c:pt idx="9">
                  <c:v>22.242581277165041</c:v>
                </c:pt>
                <c:pt idx="10">
                  <c:v>24.69524091702209</c:v>
                </c:pt>
                <c:pt idx="11">
                  <c:v>22.226131959896751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МС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Лист1!$A$2:$A$13</c:f>
              <c:strCache>
                <c:ptCount val="12"/>
                <c:pt idx="0">
                  <c:v>Чтение, письмо и литература  </c:v>
                </c:pt>
                <c:pt idx="1">
                  <c:v>Математика  </c:v>
                </c:pt>
                <c:pt idx="2">
                  <c:v>Естественные науки  </c:v>
                </c:pt>
                <c:pt idx="3">
                  <c:v>Общественные науки  </c:v>
                </c:pt>
                <c:pt idx="4">
                  <c:v>Современные иностранные языки </c:v>
                </c:pt>
                <c:pt idx="5">
                  <c:v>Древнегреческий и/или латинский язык(-и)  </c:v>
                </c:pt>
                <c:pt idx="6">
                  <c:v>Техника и технология  </c:v>
                </c:pt>
                <c:pt idx="7">
                  <c:v>Искусство и художественное творчество  </c:v>
                </c:pt>
                <c:pt idx="8">
                  <c:v>Физическое воспитание  </c:v>
                </c:pt>
                <c:pt idx="9">
                  <c:v>Религия и/или этика  </c:v>
                </c:pt>
                <c:pt idx="10">
                  <c:v>Практические и профессиональные навыки  </c:v>
                </c:pt>
                <c:pt idx="11">
                  <c:v>Междисциплинарный курс  </c:v>
                </c:pt>
              </c:strCache>
            </c:strRef>
          </c:cat>
          <c:val>
            <c:numRef>
              <c:f>Лист1!$E$2:$E$13</c:f>
              <c:numCache>
                <c:formatCode>0.0</c:formatCode>
                <c:ptCount val="12"/>
                <c:pt idx="0">
                  <c:v>37.700000000000003</c:v>
                </c:pt>
                <c:pt idx="1">
                  <c:v>29.19</c:v>
                </c:pt>
                <c:pt idx="2">
                  <c:v>28.52</c:v>
                </c:pt>
                <c:pt idx="3">
                  <c:v>32.18</c:v>
                </c:pt>
                <c:pt idx="4">
                  <c:v>29.15</c:v>
                </c:pt>
                <c:pt idx="5">
                  <c:v>9.5400000000000009</c:v>
                </c:pt>
                <c:pt idx="6">
                  <c:v>19.059999999999999</c:v>
                </c:pt>
                <c:pt idx="7">
                  <c:v>18.64</c:v>
                </c:pt>
                <c:pt idx="8">
                  <c:v>20.51</c:v>
                </c:pt>
                <c:pt idx="9">
                  <c:v>17.2</c:v>
                </c:pt>
                <c:pt idx="10">
                  <c:v>18.45</c:v>
                </c:pt>
                <c:pt idx="11">
                  <c:v>14.22640840887588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3249264"/>
        <c:axId val="193253576"/>
      </c:barChar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Лист1!$A$2:$A$13</c:f>
              <c:strCache>
                <c:ptCount val="12"/>
                <c:pt idx="0">
                  <c:v>Чтение, письмо и литература  </c:v>
                </c:pt>
                <c:pt idx="1">
                  <c:v>Математика  </c:v>
                </c:pt>
                <c:pt idx="2">
                  <c:v>Естественные науки  </c:v>
                </c:pt>
                <c:pt idx="3">
                  <c:v>Общественные науки  </c:v>
                </c:pt>
                <c:pt idx="4">
                  <c:v>Современные иностранные языки </c:v>
                </c:pt>
                <c:pt idx="5">
                  <c:v>Древнегреческий и/или латинский язык(-и)  </c:v>
                </c:pt>
                <c:pt idx="6">
                  <c:v>Техника и технология  </c:v>
                </c:pt>
                <c:pt idx="7">
                  <c:v>Искусство и художественное творчество  </c:v>
                </c:pt>
                <c:pt idx="8">
                  <c:v>Физическое воспитание  </c:v>
                </c:pt>
                <c:pt idx="9">
                  <c:v>Религия и/или этика  </c:v>
                </c:pt>
                <c:pt idx="10">
                  <c:v>Практические и профессиональные навыки  </c:v>
                </c:pt>
                <c:pt idx="11">
                  <c:v>Междисциплинарный курс  </c:v>
                </c:pt>
              </c:strCache>
            </c:strRef>
          </c:xVal>
          <c:yVal>
            <c:numRef>
              <c:f>Лист1!$B$2:$B$13</c:f>
              <c:numCache>
                <c:formatCode>0.0</c:formatCode>
                <c:ptCount val="12"/>
                <c:pt idx="0">
                  <c:v>38.590000000000003</c:v>
                </c:pt>
                <c:pt idx="1">
                  <c:v>41.99</c:v>
                </c:pt>
                <c:pt idx="2">
                  <c:v>45.95</c:v>
                </c:pt>
                <c:pt idx="3">
                  <c:v>57.74</c:v>
                </c:pt>
                <c:pt idx="4">
                  <c:v>53.82</c:v>
                </c:pt>
                <c:pt idx="5">
                  <c:v>20.420000000000002</c:v>
                </c:pt>
                <c:pt idx="6">
                  <c:v>24.16</c:v>
                </c:pt>
                <c:pt idx="7">
                  <c:v>23.38</c:v>
                </c:pt>
                <c:pt idx="8">
                  <c:v>48.36</c:v>
                </c:pt>
                <c:pt idx="9">
                  <c:v>34</c:v>
                </c:pt>
                <c:pt idx="10">
                  <c:v>53.14</c:v>
                </c:pt>
                <c:pt idx="11">
                  <c:v>29.6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249264"/>
        <c:axId val="193253576"/>
      </c:scatterChart>
      <c:catAx>
        <c:axId val="193249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93253576"/>
        <c:crosses val="autoZero"/>
        <c:auto val="1"/>
        <c:lblAlgn val="ctr"/>
        <c:lblOffset val="100"/>
        <c:noMultiLvlLbl val="0"/>
      </c:catAx>
      <c:valAx>
        <c:axId val="193253576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93249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468201536087847"/>
          <c:y val="0.10510352863348835"/>
          <c:w val="5.4686943030033811E-2"/>
          <c:h val="0.2016213131073115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751964460708043E-2"/>
          <c:y val="8.9590124972215315E-2"/>
          <c:w val="0.89258081428061364"/>
          <c:h val="0.4089502862335676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Лист1!$C$29</c:f>
              <c:strCache>
                <c:ptCount val="1"/>
                <c:pt idx="0">
                  <c:v>ОЭСР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28575">
              <a:noFill/>
            </a:ln>
          </c:spPr>
          <c:invertIfNegative val="0"/>
          <c:cat>
            <c:strRef>
              <c:f>Лист1!$A$30:$A$41</c:f>
              <c:strCache>
                <c:ptCount val="12"/>
                <c:pt idx="0">
                  <c:v>Помочь учащимся почувствовать и поверить, что они могут хорошо учиться в школе  </c:v>
                </c:pt>
                <c:pt idx="1">
                  <c:v>Помочь моим учащимся научиться ценить учебу  </c:v>
                </c:pt>
                <c:pt idx="2">
                  <c:v>Подготавливать хорошие вопросы для моих учащихся </c:v>
                </c:pt>
                <c:pt idx="3">
                  <c:v>Управлять агрессивным поведением в классе  </c:v>
                </c:pt>
                <c:pt idx="4">
                  <c:v>Мотивировать учащихся, которые демонстрируют низкую заинтересованность в своем обучении  </c:v>
                </c:pt>
                <c:pt idx="5">
                  <c:v>Ясно представлять учащимся свои ожидания по поводу их поведения  </c:v>
                </c:pt>
                <c:pt idx="6">
                  <c:v>Помогать учащимся мыслить критически  </c:v>
                </c:pt>
                <c:pt idx="7">
                  <c:v>Контролировать соблюдение учащимися правил на уроке  </c:v>
                </c:pt>
                <c:pt idx="8">
                  <c:v>Успокаивать учащихся, которые нарушают дисциплину  </c:v>
                </c:pt>
                <c:pt idx="9">
                  <c:v>Использовать различные методы оценивания  </c:v>
                </c:pt>
                <c:pt idx="10">
                  <c:v>В случае затруднений, возникающих у учащихся при понимании нового материала, объяснять его иным (альтернативным) способом  </c:v>
                </c:pt>
                <c:pt idx="11">
                  <c:v>Применять альтернативные методы обучения в моем классе  </c:v>
                </c:pt>
              </c:strCache>
            </c:strRef>
          </c:cat>
          <c:val>
            <c:numRef>
              <c:f>Лист1!$C$30:$C$41</c:f>
              <c:numCache>
                <c:formatCode>0</c:formatCode>
                <c:ptCount val="12"/>
                <c:pt idx="0">
                  <c:v>85.706017024225162</c:v>
                </c:pt>
                <c:pt idx="1">
                  <c:v>80.608055765930146</c:v>
                </c:pt>
                <c:pt idx="2">
                  <c:v>87.196208138324863</c:v>
                </c:pt>
                <c:pt idx="3">
                  <c:v>86.7117273882061</c:v>
                </c:pt>
                <c:pt idx="4">
                  <c:v>69.756025994424931</c:v>
                </c:pt>
                <c:pt idx="5">
                  <c:v>91.326924913575752</c:v>
                </c:pt>
                <c:pt idx="6">
                  <c:v>80.603499966409174</c:v>
                </c:pt>
                <c:pt idx="7">
                  <c:v>89.336314116398768</c:v>
                </c:pt>
                <c:pt idx="8">
                  <c:v>84.717693082051497</c:v>
                </c:pt>
                <c:pt idx="9">
                  <c:v>82.193112399254801</c:v>
                </c:pt>
                <c:pt idx="10">
                  <c:v>77.821988814876335</c:v>
                </c:pt>
                <c:pt idx="11">
                  <c:v>91.838726887730985</c:v>
                </c:pt>
              </c:numCache>
            </c:numRef>
          </c:val>
        </c:ser>
        <c:ser>
          <c:idx val="2"/>
          <c:order val="2"/>
          <c:tx>
            <c:strRef>
              <c:f>Лист1!$D$29</c:f>
              <c:strCache>
                <c:ptCount val="1"/>
                <c:pt idx="0">
                  <c:v>H9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Лист1!$A$30:$A$41</c:f>
              <c:strCache>
                <c:ptCount val="12"/>
                <c:pt idx="0">
                  <c:v>Помочь учащимся почувствовать и поверить, что они могут хорошо учиться в школе  </c:v>
                </c:pt>
                <c:pt idx="1">
                  <c:v>Помочь моим учащимся научиться ценить учебу  </c:v>
                </c:pt>
                <c:pt idx="2">
                  <c:v>Подготавливать хорошие вопросы для моих учащихся </c:v>
                </c:pt>
                <c:pt idx="3">
                  <c:v>Управлять агрессивным поведением в классе  </c:v>
                </c:pt>
                <c:pt idx="4">
                  <c:v>Мотивировать учащихся, которые демонстрируют низкую заинтересованность в своем обучении  </c:v>
                </c:pt>
                <c:pt idx="5">
                  <c:v>Ясно представлять учащимся свои ожидания по поводу их поведения  </c:v>
                </c:pt>
                <c:pt idx="6">
                  <c:v>Помогать учащимся мыслить критически  </c:v>
                </c:pt>
                <c:pt idx="7">
                  <c:v>Контролировать соблюдение учащимися правил на уроке  </c:v>
                </c:pt>
                <c:pt idx="8">
                  <c:v>Успокаивать учащихся, которые нарушают дисциплину  </c:v>
                </c:pt>
                <c:pt idx="9">
                  <c:v>Использовать различные методы оценивания  </c:v>
                </c:pt>
                <c:pt idx="10">
                  <c:v>В случае затруднений, возникающих у учащихся при понимании нового материала, объяснять его иным (альтернативным) способом  </c:v>
                </c:pt>
                <c:pt idx="11">
                  <c:v>Применять альтернативные методы обучения в моем классе  </c:v>
                </c:pt>
              </c:strCache>
            </c:strRef>
          </c:cat>
          <c:val>
            <c:numRef>
              <c:f>Лист1!$D$30:$D$41</c:f>
              <c:numCache>
                <c:formatCode>0</c:formatCode>
                <c:ptCount val="12"/>
                <c:pt idx="0">
                  <c:v>72.052839085014114</c:v>
                </c:pt>
                <c:pt idx="1">
                  <c:v>73.48592752931917</c:v>
                </c:pt>
                <c:pt idx="2">
                  <c:v>79.920419745620364</c:v>
                </c:pt>
                <c:pt idx="3">
                  <c:v>81.176980765654037</c:v>
                </c:pt>
                <c:pt idx="4">
                  <c:v>61.784957179564536</c:v>
                </c:pt>
                <c:pt idx="5">
                  <c:v>85.940499044777113</c:v>
                </c:pt>
                <c:pt idx="6">
                  <c:v>69.739785357089815</c:v>
                </c:pt>
                <c:pt idx="7">
                  <c:v>83.416096836597248</c:v>
                </c:pt>
                <c:pt idx="8">
                  <c:v>77.747365370922708</c:v>
                </c:pt>
                <c:pt idx="9">
                  <c:v>79.374016592126338</c:v>
                </c:pt>
                <c:pt idx="10">
                  <c:v>84.286438765722423</c:v>
                </c:pt>
                <c:pt idx="11">
                  <c:v>67.682326717905184</c:v>
                </c:pt>
              </c:numCache>
            </c:numRef>
          </c:val>
        </c:ser>
        <c:ser>
          <c:idx val="3"/>
          <c:order val="3"/>
          <c:tx>
            <c:strRef>
              <c:f>Лист1!$E$29</c:f>
              <c:strCache>
                <c:ptCount val="1"/>
                <c:pt idx="0">
                  <c:v>Л8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cat>
            <c:strRef>
              <c:f>Лист1!$A$30:$A$41</c:f>
              <c:strCache>
                <c:ptCount val="12"/>
                <c:pt idx="0">
                  <c:v>Помочь учащимся почувствовать и поверить, что они могут хорошо учиться в школе  </c:v>
                </c:pt>
                <c:pt idx="1">
                  <c:v>Помочь моим учащимся научиться ценить учебу  </c:v>
                </c:pt>
                <c:pt idx="2">
                  <c:v>Подготавливать хорошие вопросы для моих учащихся </c:v>
                </c:pt>
                <c:pt idx="3">
                  <c:v>Управлять агрессивным поведением в классе  </c:v>
                </c:pt>
                <c:pt idx="4">
                  <c:v>Мотивировать учащихся, которые демонстрируют низкую заинтересованность в своем обучении  </c:v>
                </c:pt>
                <c:pt idx="5">
                  <c:v>Ясно представлять учащимся свои ожидания по поводу их поведения  </c:v>
                </c:pt>
                <c:pt idx="6">
                  <c:v>Помогать учащимся мыслить критически  </c:v>
                </c:pt>
                <c:pt idx="7">
                  <c:v>Контролировать соблюдение учащимися правил на уроке  </c:v>
                </c:pt>
                <c:pt idx="8">
                  <c:v>Успокаивать учащихся, которые нарушают дисциплину  </c:v>
                </c:pt>
                <c:pt idx="9">
                  <c:v>Использовать различные методы оценивания  </c:v>
                </c:pt>
                <c:pt idx="10">
                  <c:v>В случае затруднений, возникающих у учащихся при понимании нового материала, объяснять его иным (альтернативным) способом  </c:v>
                </c:pt>
                <c:pt idx="11">
                  <c:v>Применять альтернативные методы обучения в моем классе  </c:v>
                </c:pt>
              </c:strCache>
            </c:strRef>
          </c:cat>
          <c:val>
            <c:numRef>
              <c:f>Лист1!$E$30:$E$41</c:f>
              <c:numCache>
                <c:formatCode>0</c:formatCode>
                <c:ptCount val="12"/>
                <c:pt idx="0">
                  <c:v>92.704527297022452</c:v>
                </c:pt>
                <c:pt idx="1">
                  <c:v>92.049952958189579</c:v>
                </c:pt>
                <c:pt idx="2">
                  <c:v>91.977897840871108</c:v>
                </c:pt>
                <c:pt idx="3">
                  <c:v>79.124439260587664</c:v>
                </c:pt>
                <c:pt idx="4">
                  <c:v>82.450688236370098</c:v>
                </c:pt>
                <c:pt idx="5">
                  <c:v>82.145869626971503</c:v>
                </c:pt>
                <c:pt idx="6">
                  <c:v>89.913190330329741</c:v>
                </c:pt>
                <c:pt idx="7">
                  <c:v>93.618540335334828</c:v>
                </c:pt>
                <c:pt idx="8">
                  <c:v>89.836292284824779</c:v>
                </c:pt>
                <c:pt idx="9">
                  <c:v>89.781829563685193</c:v>
                </c:pt>
                <c:pt idx="10">
                  <c:v>96.21383732745042</c:v>
                </c:pt>
                <c:pt idx="11">
                  <c:v>85.735839611013716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701168"/>
        <c:axId val="304703912"/>
      </c:barChart>
      <c:scatterChart>
        <c:scatterStyle val="lineMarker"/>
        <c:varyColors val="0"/>
        <c:ser>
          <c:idx val="0"/>
          <c:order val="0"/>
          <c:tx>
            <c:strRef>
              <c:f>Лист1!$B$29</c:f>
              <c:strCache>
                <c:ptCount val="1"/>
                <c:pt idx="0">
                  <c:v>РФ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strRef>
              <c:f>Лист1!$A$30:$A$41</c:f>
              <c:strCache>
                <c:ptCount val="12"/>
                <c:pt idx="0">
                  <c:v>Помочь учащимся почувствовать и поверить, что они могут хорошо учиться в школе  </c:v>
                </c:pt>
                <c:pt idx="1">
                  <c:v>Помочь моим учащимся научиться ценить учебу  </c:v>
                </c:pt>
                <c:pt idx="2">
                  <c:v>Подготавливать хорошие вопросы для моих учащихся </c:v>
                </c:pt>
                <c:pt idx="3">
                  <c:v>Управлять агрессивным поведением в классе  </c:v>
                </c:pt>
                <c:pt idx="4">
                  <c:v>Мотивировать учащихся, которые демонстрируют низкую заинтересованность в своем обучении  </c:v>
                </c:pt>
                <c:pt idx="5">
                  <c:v>Ясно представлять учащимся свои ожидания по поводу их поведения  </c:v>
                </c:pt>
                <c:pt idx="6">
                  <c:v>Помогать учащимся мыслить критически  </c:v>
                </c:pt>
                <c:pt idx="7">
                  <c:v>Контролировать соблюдение учащимися правил на уроке  </c:v>
                </c:pt>
                <c:pt idx="8">
                  <c:v>Успокаивать учащихся, которые нарушают дисциплину  </c:v>
                </c:pt>
                <c:pt idx="9">
                  <c:v>Использовать различные методы оценивания  </c:v>
                </c:pt>
                <c:pt idx="10">
                  <c:v>В случае затруднений, возникающих у учащихся при понимании нового материала, объяснять его иным (альтернативным) способом  </c:v>
                </c:pt>
                <c:pt idx="11">
                  <c:v>Применять альтернативные методы обучения в моем классе  </c:v>
                </c:pt>
              </c:strCache>
            </c:strRef>
          </c:xVal>
          <c:yVal>
            <c:numRef>
              <c:f>Лист1!$B$30:$B$41</c:f>
              <c:numCache>
                <c:formatCode>0</c:formatCode>
                <c:ptCount val="12"/>
                <c:pt idx="0">
                  <c:v>97.363678431220251</c:v>
                </c:pt>
                <c:pt idx="1">
                  <c:v>93.748424196196822</c:v>
                </c:pt>
                <c:pt idx="2">
                  <c:v>95.226087225438079</c:v>
                </c:pt>
                <c:pt idx="3">
                  <c:v>92.441855226064945</c:v>
                </c:pt>
                <c:pt idx="4">
                  <c:v>90.118259717148788</c:v>
                </c:pt>
                <c:pt idx="5">
                  <c:v>94.103834178742233</c:v>
                </c:pt>
                <c:pt idx="6">
                  <c:v>90.606314510770858</c:v>
                </c:pt>
                <c:pt idx="7">
                  <c:v>96.580897141227922</c:v>
                </c:pt>
                <c:pt idx="8">
                  <c:v>95.260042522084717</c:v>
                </c:pt>
                <c:pt idx="9">
                  <c:v>96.746957505853032</c:v>
                </c:pt>
                <c:pt idx="10">
                  <c:v>92.181094432022348</c:v>
                </c:pt>
                <c:pt idx="11">
                  <c:v>97.345755871568372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01168"/>
        <c:axId val="304703912"/>
      </c:scatterChart>
      <c:catAx>
        <c:axId val="30470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50"/>
            </a:pPr>
            <a:endParaRPr lang="ru-RU"/>
          </a:p>
        </c:txPr>
        <c:crossAx val="304703912"/>
        <c:crosses val="autoZero"/>
        <c:auto val="1"/>
        <c:lblAlgn val="ctr"/>
        <c:lblOffset val="100"/>
        <c:noMultiLvlLbl val="0"/>
      </c:catAx>
      <c:valAx>
        <c:axId val="304703912"/>
        <c:scaling>
          <c:orientation val="minMax"/>
          <c:max val="100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crossAx val="3047011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3596307322097061"/>
          <c:y val="0.24780567886998392"/>
          <c:w val="5.2054234742375242E-2"/>
          <c:h val="0.22266806965594524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Лист2!$C$1</c:f>
              <c:strCache>
                <c:ptCount val="1"/>
                <c:pt idx="0">
                  <c:v>H9</c:v>
                </c:pt>
              </c:strCache>
            </c:strRef>
          </c:tx>
          <c:invertIfNegative val="0"/>
          <c:cat>
            <c:strRef>
              <c:f>Лист2!$A$2:$A$15</c:f>
              <c:strCache>
                <c:ptCount val="14"/>
                <c:pt idx="0">
                  <c:v>Предметная компетентность</c:v>
                </c:pt>
                <c:pt idx="1">
                  <c:v>Методическая компетентность в моей предметной области</c:v>
                </c:pt>
                <c:pt idx="2">
                  <c:v>Знание программы</c:v>
                </c:pt>
                <c:pt idx="3">
                  <c:v>Практические виды оценивания</c:v>
                </c:pt>
                <c:pt idx="4">
                  <c:v>Навыки в области ИКТ</c:v>
                </c:pt>
                <c:pt idx="5">
                  <c:v>Поведение учеников и организация работы в классе</c:v>
                </c:pt>
                <c:pt idx="6">
                  <c:v>Управление и администрирование в школе</c:v>
                </c:pt>
                <c:pt idx="7">
                  <c:v>Методы индивидуального обучения</c:v>
                </c:pt>
                <c:pt idx="8">
                  <c:v>Обучение учащихся с ОВЗ</c:v>
                </c:pt>
                <c:pt idx="9">
                  <c:v>Преподавание в поликультурной среде</c:v>
                </c:pt>
                <c:pt idx="10">
                  <c:v>Обучение ключевым компетентностям</c:v>
                </c:pt>
                <c:pt idx="11">
                  <c:v>Методы развития компетенция для будущей работы</c:v>
                </c:pt>
                <c:pt idx="12">
                  <c:v>Использование новых технологий</c:v>
                </c:pt>
                <c:pt idx="13">
                  <c:v>Профориентация и психологическое консультирование</c:v>
                </c:pt>
              </c:strCache>
            </c:strRef>
          </c:cat>
          <c:val>
            <c:numRef>
              <c:f>Лист2!$C$2:$C$15</c:f>
              <c:numCache>
                <c:formatCode>General</c:formatCode>
                <c:ptCount val="14"/>
                <c:pt idx="0">
                  <c:v>43</c:v>
                </c:pt>
                <c:pt idx="1">
                  <c:v>46</c:v>
                </c:pt>
                <c:pt idx="2">
                  <c:v>41</c:v>
                </c:pt>
                <c:pt idx="3">
                  <c:v>50</c:v>
                </c:pt>
                <c:pt idx="4">
                  <c:v>62</c:v>
                </c:pt>
                <c:pt idx="5">
                  <c:v>45</c:v>
                </c:pt>
                <c:pt idx="6">
                  <c:v>29</c:v>
                </c:pt>
                <c:pt idx="7">
                  <c:v>54</c:v>
                </c:pt>
                <c:pt idx="8">
                  <c:v>55</c:v>
                </c:pt>
                <c:pt idx="9">
                  <c:v>31</c:v>
                </c:pt>
                <c:pt idx="10">
                  <c:v>49</c:v>
                </c:pt>
                <c:pt idx="11">
                  <c:v>38</c:v>
                </c:pt>
                <c:pt idx="12">
                  <c:v>53</c:v>
                </c:pt>
                <c:pt idx="13">
                  <c:v>41</c:v>
                </c:pt>
              </c:numCache>
            </c:numRef>
          </c:val>
        </c:ser>
        <c:ser>
          <c:idx val="2"/>
          <c:order val="2"/>
          <c:tx>
            <c:strRef>
              <c:f>Лист2!$D$1</c:f>
              <c:strCache>
                <c:ptCount val="1"/>
                <c:pt idx="0">
                  <c:v>L8</c:v>
                </c:pt>
              </c:strCache>
            </c:strRef>
          </c:tx>
          <c:invertIfNegative val="0"/>
          <c:cat>
            <c:strRef>
              <c:f>Лист2!$A$2:$A$15</c:f>
              <c:strCache>
                <c:ptCount val="14"/>
                <c:pt idx="0">
                  <c:v>Предметная компетентность</c:v>
                </c:pt>
                <c:pt idx="1">
                  <c:v>Методическая компетентность в моей предметной области</c:v>
                </c:pt>
                <c:pt idx="2">
                  <c:v>Знание программы</c:v>
                </c:pt>
                <c:pt idx="3">
                  <c:v>Практические виды оценивания</c:v>
                </c:pt>
                <c:pt idx="4">
                  <c:v>Навыки в области ИКТ</c:v>
                </c:pt>
                <c:pt idx="5">
                  <c:v>Поведение учеников и организация работы в классе</c:v>
                </c:pt>
                <c:pt idx="6">
                  <c:v>Управление и администрирование в школе</c:v>
                </c:pt>
                <c:pt idx="7">
                  <c:v>Методы индивидуального обучения</c:v>
                </c:pt>
                <c:pt idx="8">
                  <c:v>Обучение учащихся с ОВЗ</c:v>
                </c:pt>
                <c:pt idx="9">
                  <c:v>Преподавание в поликультурной среде</c:v>
                </c:pt>
                <c:pt idx="10">
                  <c:v>Обучение ключевым компетентностям</c:v>
                </c:pt>
                <c:pt idx="11">
                  <c:v>Методы развития компетенция для будущей работы</c:v>
                </c:pt>
                <c:pt idx="12">
                  <c:v>Использование новых технологий</c:v>
                </c:pt>
                <c:pt idx="13">
                  <c:v>Профориентация и психологическое консультирование</c:v>
                </c:pt>
              </c:strCache>
            </c:strRef>
          </c:cat>
          <c:val>
            <c:numRef>
              <c:f>Лист2!$D$2:$D$15</c:f>
              <c:numCache>
                <c:formatCode>General</c:formatCode>
                <c:ptCount val="14"/>
                <c:pt idx="0">
                  <c:v>36</c:v>
                </c:pt>
                <c:pt idx="1">
                  <c:v>42</c:v>
                </c:pt>
                <c:pt idx="2">
                  <c:v>35</c:v>
                </c:pt>
                <c:pt idx="3">
                  <c:v>45</c:v>
                </c:pt>
                <c:pt idx="4">
                  <c:v>58</c:v>
                </c:pt>
                <c:pt idx="5">
                  <c:v>46</c:v>
                </c:pt>
                <c:pt idx="6">
                  <c:v>45</c:v>
                </c:pt>
                <c:pt idx="7">
                  <c:v>50</c:v>
                </c:pt>
                <c:pt idx="8">
                  <c:v>61</c:v>
                </c:pt>
                <c:pt idx="9">
                  <c:v>49</c:v>
                </c:pt>
                <c:pt idx="10">
                  <c:v>50</c:v>
                </c:pt>
                <c:pt idx="11">
                  <c:v>52</c:v>
                </c:pt>
                <c:pt idx="12">
                  <c:v>63</c:v>
                </c:pt>
                <c:pt idx="13">
                  <c:v>54</c:v>
                </c:pt>
              </c:numCache>
            </c:numRef>
          </c:val>
        </c:ser>
        <c:ser>
          <c:idx val="3"/>
          <c:order val="3"/>
          <c:tx>
            <c:strRef>
              <c:f>Лист2!$E$1</c:f>
              <c:strCache>
                <c:ptCount val="1"/>
                <c:pt idx="0">
                  <c:v>MC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Лист2!$A$2:$A$15</c:f>
              <c:strCache>
                <c:ptCount val="14"/>
                <c:pt idx="0">
                  <c:v>Предметная компетентность</c:v>
                </c:pt>
                <c:pt idx="1">
                  <c:v>Методическая компетентность в моей предметной области</c:v>
                </c:pt>
                <c:pt idx="2">
                  <c:v>Знание программы</c:v>
                </c:pt>
                <c:pt idx="3">
                  <c:v>Практические виды оценивания</c:v>
                </c:pt>
                <c:pt idx="4">
                  <c:v>Навыки в области ИКТ</c:v>
                </c:pt>
                <c:pt idx="5">
                  <c:v>Поведение учеников и организация работы в классе</c:v>
                </c:pt>
                <c:pt idx="6">
                  <c:v>Управление и администрирование в школе</c:v>
                </c:pt>
                <c:pt idx="7">
                  <c:v>Методы индивидуального обучения</c:v>
                </c:pt>
                <c:pt idx="8">
                  <c:v>Обучение учащихся с ОВЗ</c:v>
                </c:pt>
                <c:pt idx="9">
                  <c:v>Преподавание в поликультурной среде</c:v>
                </c:pt>
                <c:pt idx="10">
                  <c:v>Обучение ключевым компетентностям</c:v>
                </c:pt>
                <c:pt idx="11">
                  <c:v>Методы развития компетенция для будущей работы</c:v>
                </c:pt>
                <c:pt idx="12">
                  <c:v>Использование новых технологий</c:v>
                </c:pt>
                <c:pt idx="13">
                  <c:v>Профориентация и психологическое консультирование</c:v>
                </c:pt>
              </c:strCache>
            </c:strRef>
          </c:cat>
          <c:val>
            <c:numRef>
              <c:f>Лист2!$E$2:$E$15</c:f>
              <c:numCache>
                <c:formatCode>General</c:formatCode>
                <c:ptCount val="14"/>
                <c:pt idx="0">
                  <c:v>39</c:v>
                </c:pt>
                <c:pt idx="1">
                  <c:v>43</c:v>
                </c:pt>
                <c:pt idx="2">
                  <c:v>34</c:v>
                </c:pt>
                <c:pt idx="3">
                  <c:v>46</c:v>
                </c:pt>
                <c:pt idx="4">
                  <c:v>59</c:v>
                </c:pt>
                <c:pt idx="5">
                  <c:v>43</c:v>
                </c:pt>
                <c:pt idx="6">
                  <c:v>31</c:v>
                </c:pt>
                <c:pt idx="7">
                  <c:v>49</c:v>
                </c:pt>
                <c:pt idx="8">
                  <c:v>56</c:v>
                </c:pt>
                <c:pt idx="9">
                  <c:v>36</c:v>
                </c:pt>
                <c:pt idx="10">
                  <c:v>47</c:v>
                </c:pt>
                <c:pt idx="11">
                  <c:v>42</c:v>
                </c:pt>
                <c:pt idx="12">
                  <c:v>56</c:v>
                </c:pt>
                <c:pt idx="13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50184"/>
        <c:axId val="130949792"/>
      </c:barChart>
      <c:scatterChart>
        <c:scatterStyle val="lineMarker"/>
        <c:varyColors val="0"/>
        <c:ser>
          <c:idx val="0"/>
          <c:order val="0"/>
          <c:tx>
            <c:strRef>
              <c:f>Лист2!$B$1</c:f>
              <c:strCache>
                <c:ptCount val="1"/>
                <c:pt idx="0">
                  <c:v>РФ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Лист2!$A$2:$A$15</c:f>
              <c:strCache>
                <c:ptCount val="14"/>
                <c:pt idx="0">
                  <c:v>Предметная компетентность</c:v>
                </c:pt>
                <c:pt idx="1">
                  <c:v>Методическая компетентность в моей предметной области</c:v>
                </c:pt>
                <c:pt idx="2">
                  <c:v>Знание программы</c:v>
                </c:pt>
                <c:pt idx="3">
                  <c:v>Практические виды оценивания</c:v>
                </c:pt>
                <c:pt idx="4">
                  <c:v>Навыки в области ИКТ</c:v>
                </c:pt>
                <c:pt idx="5">
                  <c:v>Поведение учеников и организация работы в классе</c:v>
                </c:pt>
                <c:pt idx="6">
                  <c:v>Управление и администрирование в школе</c:v>
                </c:pt>
                <c:pt idx="7">
                  <c:v>Методы индивидуального обучения</c:v>
                </c:pt>
                <c:pt idx="8">
                  <c:v>Обучение учащихся с ОВЗ</c:v>
                </c:pt>
                <c:pt idx="9">
                  <c:v>Преподавание в поликультурной среде</c:v>
                </c:pt>
                <c:pt idx="10">
                  <c:v>Обучение ключевым компетентностям</c:v>
                </c:pt>
                <c:pt idx="11">
                  <c:v>Методы развития компетенция для будущей работы</c:v>
                </c:pt>
                <c:pt idx="12">
                  <c:v>Использование новых технологий</c:v>
                </c:pt>
                <c:pt idx="13">
                  <c:v>Профориентация и психологическое консультирование</c:v>
                </c:pt>
              </c:strCache>
            </c:strRef>
          </c:xVal>
          <c:yVal>
            <c:numRef>
              <c:f>Лист2!$B$2:$B$15</c:f>
              <c:numCache>
                <c:formatCode>General</c:formatCode>
                <c:ptCount val="14"/>
                <c:pt idx="0">
                  <c:v>44</c:v>
                </c:pt>
                <c:pt idx="1">
                  <c:v>47</c:v>
                </c:pt>
                <c:pt idx="2">
                  <c:v>38</c:v>
                </c:pt>
                <c:pt idx="3">
                  <c:v>42</c:v>
                </c:pt>
                <c:pt idx="4">
                  <c:v>58</c:v>
                </c:pt>
                <c:pt idx="5">
                  <c:v>40</c:v>
                </c:pt>
                <c:pt idx="6">
                  <c:v>26</c:v>
                </c:pt>
                <c:pt idx="7">
                  <c:v>39</c:v>
                </c:pt>
                <c:pt idx="8">
                  <c:v>30</c:v>
                </c:pt>
                <c:pt idx="9">
                  <c:v>24</c:v>
                </c:pt>
                <c:pt idx="10">
                  <c:v>45</c:v>
                </c:pt>
                <c:pt idx="11">
                  <c:v>45</c:v>
                </c:pt>
                <c:pt idx="12">
                  <c:v>62</c:v>
                </c:pt>
                <c:pt idx="13">
                  <c:v>41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0950184"/>
        <c:axId val="130949792"/>
      </c:scatterChart>
      <c:catAx>
        <c:axId val="130950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000"/>
            </a:pPr>
            <a:endParaRPr lang="ru-RU"/>
          </a:p>
        </c:txPr>
        <c:crossAx val="130949792"/>
        <c:crosses val="autoZero"/>
        <c:auto val="1"/>
        <c:lblAlgn val="ctr"/>
        <c:lblOffset val="100"/>
        <c:noMultiLvlLbl val="0"/>
      </c:catAx>
      <c:valAx>
        <c:axId val="13094979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dirty="0"/>
                  <a:t>%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09501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[ttq22a1.xls]Лист3!$B$1</c:f>
              <c:strCache>
                <c:ptCount val="1"/>
                <c:pt idx="0">
                  <c:v>РФ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[ttq22a1.xls]Лист3!$A$2:$A$15</c:f>
              <c:strCache>
                <c:ptCount val="14"/>
                <c:pt idx="0">
                  <c:v>Знания в моей основной предметной области (областях)  </c:v>
                </c:pt>
                <c:pt idx="1">
                  <c:v>Методическая компетентность в преподавании моей предметной области (областей)  </c:v>
                </c:pt>
                <c:pt idx="2">
                  <c:v>Знание программы  </c:v>
                </c:pt>
                <c:pt idx="3">
                  <c:v>Практика оценивания учащихся  </c:v>
                </c:pt>
                <c:pt idx="4">
                  <c:v>Навыки в области компьютерных и информационных технологий применительно к работе учителя  </c:v>
                </c:pt>
                <c:pt idx="5">
                  <c:v>Поведение учащихся и организация работы на уроке  </c:v>
                </c:pt>
                <c:pt idx="6">
                  <c:v>Управление школой</c:v>
                </c:pt>
                <c:pt idx="7">
                  <c:v>Методы индивидуального обучения  </c:v>
                </c:pt>
                <c:pt idx="8">
                  <c:v>Обучение учащихся с ОВЗ</c:v>
                </c:pt>
                <c:pt idx="9">
                  <c:v>Преподавание в поликультурной или многоязычной среде  </c:v>
                </c:pt>
                <c:pt idx="10">
                  <c:v>Обучение междисциплинарным навыкам (например, решать проблемы, учить учиться)  </c:v>
                </c:pt>
                <c:pt idx="11">
                  <c:v>Методы развития компетенций, необходимых для будущей работы или учебы  </c:v>
                </c:pt>
                <c:pt idx="12">
                  <c:v>Использование новых технологий в работе  </c:v>
                </c:pt>
                <c:pt idx="13">
                  <c:v>Работа с учащимися на уровне профориентации и психологического консультирования  </c:v>
                </c:pt>
              </c:strCache>
            </c:strRef>
          </c:cat>
          <c:val>
            <c:numRef>
              <c:f>[ttq22a1.xls]Лист3!$B$2:$B$15</c:f>
              <c:numCache>
                <c:formatCode>#,##0.0</c:formatCode>
                <c:ptCount val="14"/>
                <c:pt idx="0">
                  <c:v>91.611613544054975</c:v>
                </c:pt>
                <c:pt idx="1">
                  <c:v>87.726873459089276</c:v>
                </c:pt>
                <c:pt idx="2">
                  <c:v>86.065578937552317</c:v>
                </c:pt>
                <c:pt idx="3">
                  <c:v>78.440396949629275</c:v>
                </c:pt>
                <c:pt idx="4">
                  <c:v>81.069360285803697</c:v>
                </c:pt>
                <c:pt idx="5">
                  <c:v>79.166204211698613</c:v>
                </c:pt>
                <c:pt idx="6">
                  <c:v>20.94605072570754</c:v>
                </c:pt>
                <c:pt idx="7">
                  <c:v>68.069435877345938</c:v>
                </c:pt>
                <c:pt idx="8">
                  <c:v>29.486488621617269</c:v>
                </c:pt>
                <c:pt idx="9">
                  <c:v>11.699782747937199</c:v>
                </c:pt>
                <c:pt idx="10">
                  <c:v>64.579425099454824</c:v>
                </c:pt>
                <c:pt idx="11">
                  <c:v>64.976775707569487</c:v>
                </c:pt>
                <c:pt idx="12">
                  <c:v>88.561651621086398</c:v>
                </c:pt>
                <c:pt idx="13">
                  <c:v>53.565357413853377</c:v>
                </c:pt>
              </c:numCache>
            </c:numRef>
          </c:val>
        </c:ser>
        <c:ser>
          <c:idx val="1"/>
          <c:order val="1"/>
          <c:tx>
            <c:strRef>
              <c:f>[ttq22a1.xls]Лист3!$C$1</c:f>
              <c:strCache>
                <c:ptCount val="1"/>
                <c:pt idx="0">
                  <c:v>МС</c:v>
                </c:pt>
              </c:strCache>
            </c:strRef>
          </c:tx>
          <c:invertIfNegative val="0"/>
          <c:cat>
            <c:strRef>
              <c:f>[ttq22a1.xls]Лист3!$A$2:$A$15</c:f>
              <c:strCache>
                <c:ptCount val="14"/>
                <c:pt idx="0">
                  <c:v>Знания в моей основной предметной области (областях)  </c:v>
                </c:pt>
                <c:pt idx="1">
                  <c:v>Методическая компетентность в преподавании моей предметной области (областей)  </c:v>
                </c:pt>
                <c:pt idx="2">
                  <c:v>Знание программы  </c:v>
                </c:pt>
                <c:pt idx="3">
                  <c:v>Практика оценивания учащихся  </c:v>
                </c:pt>
                <c:pt idx="4">
                  <c:v>Навыки в области компьютерных и информационных технологий применительно к работе учителя  </c:v>
                </c:pt>
                <c:pt idx="5">
                  <c:v>Поведение учащихся и организация работы на уроке  </c:v>
                </c:pt>
                <c:pt idx="6">
                  <c:v>Управление школой</c:v>
                </c:pt>
                <c:pt idx="7">
                  <c:v>Методы индивидуального обучения  </c:v>
                </c:pt>
                <c:pt idx="8">
                  <c:v>Обучение учащихся с ОВЗ</c:v>
                </c:pt>
                <c:pt idx="9">
                  <c:v>Преподавание в поликультурной или многоязычной среде  </c:v>
                </c:pt>
                <c:pt idx="10">
                  <c:v>Обучение междисциплинарным навыкам (например, решать проблемы, учить учиться)  </c:v>
                </c:pt>
                <c:pt idx="11">
                  <c:v>Методы развития компетенций, необходимых для будущей работы или учебы  </c:v>
                </c:pt>
                <c:pt idx="12">
                  <c:v>Использование новых технологий в работе  </c:v>
                </c:pt>
                <c:pt idx="13">
                  <c:v>Работа с учащимися на уровне профориентации и психологического консультирования  </c:v>
                </c:pt>
              </c:strCache>
            </c:strRef>
          </c:cat>
          <c:val>
            <c:numRef>
              <c:f>[ttq22a1.xls]Лист3!$C$2:$C$15</c:f>
              <c:numCache>
                <c:formatCode>#,##0.0</c:formatCode>
                <c:ptCount val="14"/>
                <c:pt idx="0">
                  <c:v>73.695450870716073</c:v>
                </c:pt>
                <c:pt idx="1">
                  <c:v>68.741917102073273</c:v>
                </c:pt>
                <c:pt idx="2">
                  <c:v>56.975833567531552</c:v>
                </c:pt>
                <c:pt idx="3">
                  <c:v>58.511643667195557</c:v>
                </c:pt>
                <c:pt idx="4">
                  <c:v>55.284126139338952</c:v>
                </c:pt>
                <c:pt idx="5">
                  <c:v>45.352590172633043</c:v>
                </c:pt>
                <c:pt idx="6">
                  <c:v>18.760859879536419</c:v>
                </c:pt>
                <c:pt idx="7">
                  <c:v>42.916167323299248</c:v>
                </c:pt>
                <c:pt idx="8">
                  <c:v>32.056090012655631</c:v>
                </c:pt>
                <c:pt idx="9">
                  <c:v>16.286161535055811</c:v>
                </c:pt>
                <c:pt idx="10">
                  <c:v>40.557668723630229</c:v>
                </c:pt>
                <c:pt idx="11">
                  <c:v>22.242372866603969</c:v>
                </c:pt>
                <c:pt idx="12">
                  <c:v>41.633358888448782</c:v>
                </c:pt>
                <c:pt idx="13">
                  <c:v>25.182352243322409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954104"/>
        <c:axId val="130950968"/>
      </c:barChart>
      <c:catAx>
        <c:axId val="130954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00"/>
            </a:pPr>
            <a:endParaRPr lang="ru-RU"/>
          </a:p>
        </c:txPr>
        <c:crossAx val="130950968"/>
        <c:crosses val="autoZero"/>
        <c:auto val="1"/>
        <c:lblAlgn val="ctr"/>
        <c:lblOffset val="100"/>
        <c:noMultiLvlLbl val="0"/>
      </c:catAx>
      <c:valAx>
        <c:axId val="1309509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%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13095410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H9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Образовательные программы (например, программа на получение академической степени)  </c:v>
                </c:pt>
                <c:pt idx="1">
                  <c:v>Участие в сетевом объединении учителей, созданном специально для того, чтобы способствовать их профессиональному развитию  </c:v>
                </c:pt>
                <c:pt idx="2">
                  <c:v>Индивидуальная или совместная работа по теме, которая представляет для Вас профессиональный интерес  </c:v>
                </c:pt>
                <c:pt idx="3">
                  <c:v>Наставничество, наблюдение за работой других учителей и/или индивидуальная помощь учителям, которые осуществляются в школе на официальной основе  </c:v>
                </c:pt>
              </c:strCache>
            </c:strRef>
          </c:cat>
          <c:val>
            <c:numRef>
              <c:f>Лист1!$C$2:$C$5</c:f>
              <c:numCache>
                <c:formatCode>0.00</c:formatCode>
                <c:ptCount val="4"/>
                <c:pt idx="0">
                  <c:v>13.656532466924551</c:v>
                </c:pt>
                <c:pt idx="1">
                  <c:v>41.150715253923799</c:v>
                </c:pt>
                <c:pt idx="2">
                  <c:v>32.921464183437813</c:v>
                </c:pt>
                <c:pt idx="3">
                  <c:v>33.38886630074488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L8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Образовательные программы (например, программа на получение академической степени)  </c:v>
                </c:pt>
                <c:pt idx="1">
                  <c:v>Участие в сетевом объединении учителей, созданном специально для того, чтобы способствовать их профессиональному развитию  </c:v>
                </c:pt>
                <c:pt idx="2">
                  <c:v>Индивидуальная или совместная работа по теме, которая представляет для Вас профессиональный интерес  </c:v>
                </c:pt>
                <c:pt idx="3">
                  <c:v>Наставничество, наблюдение за работой других учителей и/или индивидуальная помощь учителям, которые осуществляются в школе на официальной основе  </c:v>
                </c:pt>
              </c:strCache>
            </c:strRef>
          </c:cat>
          <c:val>
            <c:numRef>
              <c:f>Лист1!$D$2:$D$5</c:f>
              <c:numCache>
                <c:formatCode>0.00</c:formatCode>
                <c:ptCount val="4"/>
                <c:pt idx="0">
                  <c:v>27.109163434981291</c:v>
                </c:pt>
                <c:pt idx="1">
                  <c:v>36.7132591756137</c:v>
                </c:pt>
                <c:pt idx="2">
                  <c:v>36.97957253138474</c:v>
                </c:pt>
                <c:pt idx="3">
                  <c:v>33.028479320436141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ОЭСР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Образовательные программы (например, программа на получение академической степени)  </c:v>
                </c:pt>
                <c:pt idx="1">
                  <c:v>Участие в сетевом объединении учителей, созданном специально для того, чтобы способствовать их профессиональному развитию  </c:v>
                </c:pt>
                <c:pt idx="2">
                  <c:v>Индивидуальная или совместная работа по теме, которая представляет для Вас профессиональный интерес  </c:v>
                </c:pt>
                <c:pt idx="3">
                  <c:v>Наставничество, наблюдение за работой других учителей и/или индивидуальная помощь учителям, которые осуществляются в школе на официальной основе  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17.95</c:v>
                </c:pt>
                <c:pt idx="1">
                  <c:v>37.450000000000003</c:v>
                </c:pt>
                <c:pt idx="2">
                  <c:v>33.08</c:v>
                </c:pt>
                <c:pt idx="3">
                  <c:v>30.06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700776"/>
        <c:axId val="304703128"/>
      </c:barChart>
      <c:scatterChart>
        <c:scatterStyle val="line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strRef>
              <c:f>Лист1!$A$2:$A$5</c:f>
              <c:strCache>
                <c:ptCount val="4"/>
                <c:pt idx="0">
                  <c:v>Образовательные программы (например, программа на получение академической степени)  </c:v>
                </c:pt>
                <c:pt idx="1">
                  <c:v>Участие в сетевом объединении учителей, созданном специально для того, чтобы способствовать их профессиональному развитию  </c:v>
                </c:pt>
                <c:pt idx="2">
                  <c:v>Индивидуальная или совместная работа по теме, которая представляет для Вас профессиональный интерес  </c:v>
                </c:pt>
                <c:pt idx="3">
                  <c:v>Наставничество, наблюдение за работой других учителей и/или индивидуальная помощь учителям, которые осуществляются в школе на официальной основе  </c:v>
                </c:pt>
              </c:strCache>
            </c:strRef>
          </c:xVal>
          <c:yVal>
            <c:numRef>
              <c:f>Лист1!$B$2:$B$5</c:f>
              <c:numCache>
                <c:formatCode>0.00</c:formatCode>
                <c:ptCount val="4"/>
                <c:pt idx="0">
                  <c:v>12.150920307621206</c:v>
                </c:pt>
                <c:pt idx="1">
                  <c:v>60.204151780032412</c:v>
                </c:pt>
                <c:pt idx="2">
                  <c:v>72.142129925532345</c:v>
                </c:pt>
                <c:pt idx="3">
                  <c:v>38.896541413956584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00776"/>
        <c:axId val="304703128"/>
      </c:scatterChart>
      <c:catAx>
        <c:axId val="304700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950"/>
            </a:pPr>
            <a:endParaRPr lang="ru-RU"/>
          </a:p>
        </c:txPr>
        <c:crossAx val="304703128"/>
        <c:crosses val="autoZero"/>
        <c:auto val="1"/>
        <c:lblAlgn val="ctr"/>
        <c:lblOffset val="100"/>
        <c:noMultiLvlLbl val="0"/>
      </c:catAx>
      <c:valAx>
        <c:axId val="30470312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304700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76273486068683"/>
          <c:y val="0.37597838117490257"/>
          <c:w val="0.10096722130359735"/>
          <c:h val="0.24804296763089659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7.3208550202411141E-2"/>
          <c:y val="3.469907103783449E-2"/>
          <c:w val="0.71227301036522972"/>
          <c:h val="0.50573129469749112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Лист3!$C$1:$C$2</c:f>
              <c:strCache>
                <c:ptCount val="1"/>
                <c:pt idx="0">
                  <c:v>H9 %, да</c:v>
                </c:pt>
              </c:strCache>
            </c:strRef>
          </c:tx>
          <c:invertIfNegative val="0"/>
          <c:cat>
            <c:strRef>
              <c:f>Лист3!$A$3:$A$12</c:f>
              <c:strCache>
                <c:ptCount val="9"/>
                <c:pt idx="0">
                  <c:v>Курсы/семинары</c:v>
                </c:pt>
                <c:pt idx="2">
                  <c:v>Конференции/симпозиумы</c:v>
                </c:pt>
                <c:pt idx="4">
                  <c:v>Посещение других школ</c:v>
                </c:pt>
                <c:pt idx="6">
                  <c:v>Посещение производственных, общественных, неправительственных организаций</c:v>
                </c:pt>
                <c:pt idx="8">
                  <c:v>Повышение квалификации на базе производственных, общественных, неправительственных организаций</c:v>
                </c:pt>
              </c:strCache>
            </c:strRef>
          </c:cat>
          <c:val>
            <c:numRef>
              <c:f>Лист3!$C$3:$C$12</c:f>
              <c:numCache>
                <c:formatCode>General</c:formatCode>
                <c:ptCount val="10"/>
                <c:pt idx="0">
                  <c:v>77.849999999999994</c:v>
                </c:pt>
                <c:pt idx="2">
                  <c:v>49.84</c:v>
                </c:pt>
                <c:pt idx="4">
                  <c:v>24.15</c:v>
                </c:pt>
                <c:pt idx="6">
                  <c:v>13.37</c:v>
                </c:pt>
                <c:pt idx="8">
                  <c:v>16.34</c:v>
                </c:pt>
              </c:numCache>
            </c:numRef>
          </c:val>
        </c:ser>
        <c:ser>
          <c:idx val="2"/>
          <c:order val="2"/>
          <c:tx>
            <c:strRef>
              <c:f>Лист3!$D$1:$D$2</c:f>
              <c:strCache>
                <c:ptCount val="1"/>
                <c:pt idx="0">
                  <c:v>L8 %, да</c:v>
                </c:pt>
              </c:strCache>
            </c:strRef>
          </c:tx>
          <c:invertIfNegative val="0"/>
          <c:cat>
            <c:strRef>
              <c:f>Лист3!$A$3:$A$12</c:f>
              <c:strCache>
                <c:ptCount val="9"/>
                <c:pt idx="0">
                  <c:v>Курсы/семинары</c:v>
                </c:pt>
                <c:pt idx="2">
                  <c:v>Конференции/симпозиумы</c:v>
                </c:pt>
                <c:pt idx="4">
                  <c:v>Посещение других школ</c:v>
                </c:pt>
                <c:pt idx="6">
                  <c:v>Посещение производственных, общественных, неправительственных организаций</c:v>
                </c:pt>
                <c:pt idx="8">
                  <c:v>Повышение квалификации на базе производственных, общественных, неправительственных организаций</c:v>
                </c:pt>
              </c:strCache>
            </c:strRef>
          </c:cat>
          <c:val>
            <c:numRef>
              <c:f>Лист3!$D$3:$D$12</c:f>
              <c:numCache>
                <c:formatCode>General</c:formatCode>
                <c:ptCount val="10"/>
                <c:pt idx="0">
                  <c:v>70.78</c:v>
                </c:pt>
                <c:pt idx="2">
                  <c:v>39.840000000000003</c:v>
                </c:pt>
                <c:pt idx="4">
                  <c:v>17.87</c:v>
                </c:pt>
                <c:pt idx="6">
                  <c:v>14.72</c:v>
                </c:pt>
                <c:pt idx="8">
                  <c:v>21.43</c:v>
                </c:pt>
              </c:numCache>
            </c:numRef>
          </c:val>
        </c:ser>
        <c:ser>
          <c:idx val="3"/>
          <c:order val="3"/>
          <c:tx>
            <c:strRef>
              <c:f>Лист3!$E$1:$E$2</c:f>
              <c:strCache>
                <c:ptCount val="1"/>
                <c:pt idx="0">
                  <c:v>Среднее по OECD %, да</c:v>
                </c:pt>
              </c:strCache>
            </c:strRef>
          </c:tx>
          <c:invertIfNegative val="0"/>
          <c:cat>
            <c:strRef>
              <c:f>Лист3!$A$3:$A$12</c:f>
              <c:strCache>
                <c:ptCount val="9"/>
                <c:pt idx="0">
                  <c:v>Курсы/семинары</c:v>
                </c:pt>
                <c:pt idx="2">
                  <c:v>Конференции/симпозиумы</c:v>
                </c:pt>
                <c:pt idx="4">
                  <c:v>Посещение других школ</c:v>
                </c:pt>
                <c:pt idx="6">
                  <c:v>Посещение производственных, общественных, неправительственных организаций</c:v>
                </c:pt>
                <c:pt idx="8">
                  <c:v>Повышение квалификации на базе производственных, общественных, неправительственных организаций</c:v>
                </c:pt>
              </c:strCache>
            </c:strRef>
          </c:cat>
          <c:val>
            <c:numRef>
              <c:f>Лист3!$E$3:$E$12</c:f>
              <c:numCache>
                <c:formatCode>General</c:formatCode>
                <c:ptCount val="10"/>
                <c:pt idx="0">
                  <c:v>71</c:v>
                </c:pt>
                <c:pt idx="2">
                  <c:v>42</c:v>
                </c:pt>
                <c:pt idx="4">
                  <c:v>19</c:v>
                </c:pt>
                <c:pt idx="6">
                  <c:v>12</c:v>
                </c:pt>
                <c:pt idx="8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702344"/>
        <c:axId val="304701952"/>
      </c:barChart>
      <c:scatterChart>
        <c:scatterStyle val="lineMarker"/>
        <c:varyColors val="0"/>
        <c:ser>
          <c:idx val="0"/>
          <c:order val="0"/>
          <c:tx>
            <c:strRef>
              <c:f>Лист3!$B$1:$B$2</c:f>
              <c:strCache>
                <c:ptCount val="1"/>
                <c:pt idx="0">
                  <c:v>РФ %, да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accent2"/>
              </a:solidFill>
            </c:spPr>
          </c:marker>
          <c:xVal>
            <c:strRef>
              <c:f>Лист3!$A$3:$A$12</c:f>
              <c:strCache>
                <c:ptCount val="9"/>
                <c:pt idx="0">
                  <c:v>Курсы/семинары</c:v>
                </c:pt>
                <c:pt idx="2">
                  <c:v>Конференции/симпозиумы</c:v>
                </c:pt>
                <c:pt idx="4">
                  <c:v>Посещение других школ</c:v>
                </c:pt>
                <c:pt idx="6">
                  <c:v>Посещение производственных, общественных, неправительственных организаций</c:v>
                </c:pt>
                <c:pt idx="8">
                  <c:v>Повышение квалификации на базе производственных, общественных, неправительственных организаций</c:v>
                </c:pt>
              </c:strCache>
            </c:strRef>
          </c:xVal>
          <c:yVal>
            <c:numRef>
              <c:f>Лист3!$B$3:$B$12</c:f>
              <c:numCache>
                <c:formatCode>General</c:formatCode>
                <c:ptCount val="10"/>
                <c:pt idx="0">
                  <c:v>80</c:v>
                </c:pt>
                <c:pt idx="2">
                  <c:v>52</c:v>
                </c:pt>
                <c:pt idx="4">
                  <c:v>60</c:v>
                </c:pt>
                <c:pt idx="6">
                  <c:v>14</c:v>
                </c:pt>
                <c:pt idx="8">
                  <c:v>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4702344"/>
        <c:axId val="304701952"/>
      </c:scatterChart>
      <c:catAx>
        <c:axId val="304702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304701952"/>
        <c:crosses val="autoZero"/>
        <c:auto val="1"/>
        <c:lblAlgn val="ctr"/>
        <c:lblOffset val="100"/>
        <c:noMultiLvlLbl val="0"/>
      </c:catAx>
      <c:valAx>
        <c:axId val="304701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47023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53476523091658"/>
          <c:y val="8.4076379200835133E-2"/>
          <c:w val="0.12250099170775675"/>
          <c:h val="0.532411261663567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22"/>
            <c:invertIfNegative val="0"/>
            <c:bubble3D val="0"/>
            <c:spPr>
              <a:solidFill>
                <a:srgbClr val="DEA3A2"/>
              </a:solidFill>
            </c:spPr>
          </c:dPt>
          <c:dPt>
            <c:idx val="34"/>
            <c:invertIfNegative val="0"/>
            <c:bubble3D val="0"/>
            <c:spPr>
              <a:solidFill>
                <a:srgbClr val="960000">
                  <a:alpha val="86000"/>
                </a:srgbClr>
              </a:solidFill>
            </c:spPr>
          </c:dPt>
          <c:cat>
            <c:strRef>
              <c:f>Лист1!$A$1:$A$35</c:f>
              <c:strCache>
                <c:ptCount val="35"/>
                <c:pt idx="0">
                  <c:v>Australia</c:v>
                </c:pt>
                <c:pt idx="1">
                  <c:v>Brazil</c:v>
                </c:pt>
                <c:pt idx="2">
                  <c:v>Bulgaria</c:v>
                </c:pt>
                <c:pt idx="3">
                  <c:v>Chile</c:v>
                </c:pt>
                <c:pt idx="4">
                  <c:v>Croatia</c:v>
                </c:pt>
                <c:pt idx="5">
                  <c:v>Czech Republic</c:v>
                </c:pt>
                <c:pt idx="6">
                  <c:v>Denmark</c:v>
                </c:pt>
                <c:pt idx="7">
                  <c:v>Estonia</c:v>
                </c:pt>
                <c:pt idx="8">
                  <c:v>Finland</c:v>
                </c:pt>
                <c:pt idx="9">
                  <c:v>France</c:v>
                </c:pt>
                <c:pt idx="10">
                  <c:v>Georgia</c:v>
                </c:pt>
                <c:pt idx="11">
                  <c:v>Israel</c:v>
                </c:pt>
                <c:pt idx="12">
                  <c:v>Italy</c:v>
                </c:pt>
                <c:pt idx="13">
                  <c:v>Japan</c:v>
                </c:pt>
                <c:pt idx="14">
                  <c:v>Korea, Republic of</c:v>
                </c:pt>
                <c:pt idx="15">
                  <c:v>Latvia</c:v>
                </c:pt>
                <c:pt idx="16">
                  <c:v>Malaysia</c:v>
                </c:pt>
                <c:pt idx="17">
                  <c:v>Mexico</c:v>
                </c:pt>
                <c:pt idx="18">
                  <c:v>Netherlands</c:v>
                </c:pt>
                <c:pt idx="19">
                  <c:v>Norway</c:v>
                </c:pt>
                <c:pt idx="20">
                  <c:v>Poland</c:v>
                </c:pt>
                <c:pt idx="21">
                  <c:v>Portugal</c:v>
                </c:pt>
                <c:pt idx="22">
                  <c:v>Russian Federation</c:v>
                </c:pt>
                <c:pt idx="23">
                  <c:v>Serbia</c:v>
                </c:pt>
                <c:pt idx="24">
                  <c:v>Singapore</c:v>
                </c:pt>
                <c:pt idx="25">
                  <c:v>Slovak Republic</c:v>
                </c:pt>
                <c:pt idx="26">
                  <c:v>Spain</c:v>
                </c:pt>
                <c:pt idx="27">
                  <c:v>Sweden</c:v>
                </c:pt>
                <c:pt idx="28">
                  <c:v>United States</c:v>
                </c:pt>
                <c:pt idx="29">
                  <c:v>England</c:v>
                </c:pt>
                <c:pt idx="30">
                  <c:v>Belgium (Flemish)</c:v>
                </c:pt>
                <c:pt idx="31">
                  <c:v>United Arab Emirates (Abu Dhabi)</c:v>
                </c:pt>
                <c:pt idx="32">
                  <c:v>Canada (Alberta)</c:v>
                </c:pt>
                <c:pt idx="33">
                  <c:v>Romania</c:v>
                </c:pt>
                <c:pt idx="34">
                  <c:v>x.International Average</c:v>
                </c:pt>
              </c:strCache>
            </c:strRef>
          </c:cat>
          <c:val>
            <c:numRef>
              <c:f>Лист1!$B$1:$B$35</c:f>
              <c:numCache>
                <c:formatCode>#,##0.00</c:formatCode>
                <c:ptCount val="35"/>
                <c:pt idx="0">
                  <c:v>8.783061617624325</c:v>
                </c:pt>
                <c:pt idx="1">
                  <c:v>8.9156462041152906</c:v>
                </c:pt>
                <c:pt idx="2">
                  <c:v>7.7991681297130606</c:v>
                </c:pt>
                <c:pt idx="3">
                  <c:v>8.8349875851174993</c:v>
                </c:pt>
                <c:pt idx="4">
                  <c:v>8.6585011225333677</c:v>
                </c:pt>
                <c:pt idx="5">
                  <c:v>7.9535328762865287</c:v>
                </c:pt>
                <c:pt idx="6">
                  <c:v>9.2369892528811324</c:v>
                </c:pt>
                <c:pt idx="7">
                  <c:v>8.8520186978446045</c:v>
                </c:pt>
                <c:pt idx="8">
                  <c:v>8.4306901212375589</c:v>
                </c:pt>
                <c:pt idx="9">
                  <c:v>8.5334927481092553</c:v>
                </c:pt>
                <c:pt idx="10">
                  <c:v>9.4417417913760833</c:v>
                </c:pt>
                <c:pt idx="11">
                  <c:v>8.6028038266348457</c:v>
                </c:pt>
                <c:pt idx="12">
                  <c:v>8.6028300335336425</c:v>
                </c:pt>
                <c:pt idx="13">
                  <c:v>8.1684837862973652</c:v>
                </c:pt>
                <c:pt idx="14">
                  <c:v>8.0426605775401523</c:v>
                </c:pt>
                <c:pt idx="15">
                  <c:v>9.3997162734279307</c:v>
                </c:pt>
                <c:pt idx="16">
                  <c:v>9.4553004904049143</c:v>
                </c:pt>
                <c:pt idx="17">
                  <c:v>9.3039596436306944</c:v>
                </c:pt>
                <c:pt idx="18">
                  <c:v>9.2491538058224982</c:v>
                </c:pt>
                <c:pt idx="19">
                  <c:v>7.632792389100918</c:v>
                </c:pt>
                <c:pt idx="20">
                  <c:v>9.0752315369228587</c:v>
                </c:pt>
                <c:pt idx="21">
                  <c:v>9.0478955044174789</c:v>
                </c:pt>
                <c:pt idx="22">
                  <c:v>9.3377765820437624</c:v>
                </c:pt>
                <c:pt idx="23">
                  <c:v>8.4774723943752548</c:v>
                </c:pt>
                <c:pt idx="24">
                  <c:v>9.1501999082486982</c:v>
                </c:pt>
                <c:pt idx="25">
                  <c:v>8.1371487529133173</c:v>
                </c:pt>
                <c:pt idx="26">
                  <c:v>8.9339517698434943</c:v>
                </c:pt>
                <c:pt idx="27">
                  <c:v>8.3820281732823769</c:v>
                </c:pt>
                <c:pt idx="28">
                  <c:v>9.817914620741055</c:v>
                </c:pt>
                <c:pt idx="29">
                  <c:v>9.0785312626429508</c:v>
                </c:pt>
                <c:pt idx="30">
                  <c:v>8.3304660594053672</c:v>
                </c:pt>
                <c:pt idx="31">
                  <c:v>10.175771576885406</c:v>
                </c:pt>
                <c:pt idx="32">
                  <c:v>9.2094595366067278</c:v>
                </c:pt>
                <c:pt idx="33">
                  <c:v>9.9762365370739108</c:v>
                </c:pt>
                <c:pt idx="34">
                  <c:v>8.853753387901012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703520"/>
        <c:axId val="304704304"/>
      </c:barChart>
      <c:catAx>
        <c:axId val="30470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304704304"/>
        <c:crosses val="autoZero"/>
        <c:auto val="1"/>
        <c:lblAlgn val="ctr"/>
        <c:lblOffset val="100"/>
        <c:noMultiLvlLbl val="0"/>
      </c:catAx>
      <c:valAx>
        <c:axId val="30470430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30470352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C0E119-064B-4ED9-9D58-8DA4BC55A33D}" type="doc">
      <dgm:prSet loTypeId="urn:microsoft.com/office/officeart/2005/8/layout/defaul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D0AA818F-09AC-4534-9619-30D20884C2D7}">
      <dgm:prSet/>
      <dgm:spPr/>
      <dgm:t>
        <a:bodyPr/>
        <a:lstStyle/>
        <a:p>
          <a:pPr rtl="0"/>
          <a:r>
            <a:rPr lang="ru-RU" dirty="0" smtClean="0"/>
            <a:t>Распределение педагогических кадров </a:t>
          </a:r>
          <a:endParaRPr lang="ru-RU" dirty="0"/>
        </a:p>
      </dgm:t>
    </dgm:pt>
    <dgm:pt modelId="{480E2FF8-D75A-4EA9-9CCB-A145BD01F05C}" type="parTrans" cxnId="{F961118F-D856-4BF0-8473-E42F4907D5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7AF6D96-D3AB-4948-8AB8-BC5B807DC339}" type="sibTrans" cxnId="{F961118F-D856-4BF0-8473-E42F4907D5F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9298725C-CC49-419C-B380-A24941A99082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Руководство школой</a:t>
          </a:r>
          <a:endParaRPr lang="ru-RU" dirty="0">
            <a:solidFill>
              <a:schemeClr val="tx1"/>
            </a:solidFill>
          </a:endParaRPr>
        </a:p>
      </dgm:t>
    </dgm:pt>
    <dgm:pt modelId="{85519094-59CE-42E9-8EBE-5F3064F8B40F}" type="parTrans" cxnId="{199E1B41-D233-4877-AD9E-1EC6A6C98C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92CCD9D-584C-418A-88B4-24781740E7EB}" type="sibTrans" cxnId="{199E1B41-D233-4877-AD9E-1EC6A6C98CC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0AE3AE3-0918-4BA3-8A4B-30B6ED7DF036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Подготовка и профессиональное развитие учителей </a:t>
          </a:r>
          <a:endParaRPr lang="ru-RU" dirty="0">
            <a:solidFill>
              <a:schemeClr val="tx1"/>
            </a:solidFill>
          </a:endParaRPr>
        </a:p>
      </dgm:t>
    </dgm:pt>
    <dgm:pt modelId="{9A57E713-1434-43D5-B297-32655C1D29D5}" type="parTrans" cxnId="{C53107E9-F298-4BD9-86C1-68E6B4AA00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6D31415-5796-48D5-A8C4-CF138D37369C}" type="sibTrans" cxnId="{C53107E9-F298-4BD9-86C1-68E6B4AA00A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5DCBE03-50F2-49E5-8941-820DBC747F64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Оценка качества работы учителей</a:t>
          </a:r>
          <a:endParaRPr lang="ru-RU" dirty="0">
            <a:solidFill>
              <a:schemeClr val="tx1"/>
            </a:solidFill>
          </a:endParaRPr>
        </a:p>
      </dgm:t>
    </dgm:pt>
    <dgm:pt modelId="{000619D9-CEDD-40F8-9F06-DA799EAB75D7}" type="parTrans" cxnId="{412A10D7-4324-4174-9484-14A5F5F6A2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62AC141-6B03-4F98-B571-F58C8A018B8E}" type="sibTrans" cxnId="{412A10D7-4324-4174-9484-14A5F5F6A20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17BD0FA-9460-458C-A510-B62CAA34B9D5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Взгляды, установки и приёмы преподавания</a:t>
          </a:r>
          <a:endParaRPr lang="ru-RU" dirty="0">
            <a:solidFill>
              <a:schemeClr val="tx1"/>
            </a:solidFill>
          </a:endParaRPr>
        </a:p>
      </dgm:t>
    </dgm:pt>
    <dgm:pt modelId="{EA4EC7C1-59E7-42AB-BECE-5FCDD92881A2}" type="parTrans" cxnId="{95F139C8-9C8B-4DAF-BBAC-3923DB19EE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0A4854-5E2E-4D4A-952D-EBBB7DE172DD}" type="sibTrans" cxnId="{95F139C8-9C8B-4DAF-BBAC-3923DB19EE6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3BBE93A-75B4-41DD-8637-3050605B91A4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ru-RU" dirty="0" smtClean="0"/>
            <a:t>Удовлетворённость учителей работой и своим преподаванием</a:t>
          </a:r>
          <a:endParaRPr lang="ru-RU" dirty="0"/>
        </a:p>
      </dgm:t>
    </dgm:pt>
    <dgm:pt modelId="{AF29E8E1-E3F3-4719-ADB9-9672C7B651F6}" type="parTrans" cxnId="{13B88394-FB38-43D8-AF9D-0BC4B39AD4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AD58233-A02A-4C86-A50B-5FF67BF428E2}" type="sibTrans" cxnId="{13B88394-FB38-43D8-AF9D-0BC4B39AD4C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F7ED6B7-3458-41AB-899A-7EA8D3522023}" type="pres">
      <dgm:prSet presAssocID="{14C0E119-064B-4ED9-9D58-8DA4BC55A33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C5AC13-B76A-4460-9DBE-00357E1F9D1F}" type="pres">
      <dgm:prSet presAssocID="{D0AA818F-09AC-4534-9619-30D20884C2D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18DC3F-8759-4D98-9525-F477A54E7C67}" type="pres">
      <dgm:prSet presAssocID="{37AF6D96-D3AB-4948-8AB8-BC5B807DC339}" presName="sibTrans" presStyleCnt="0"/>
      <dgm:spPr/>
    </dgm:pt>
    <dgm:pt modelId="{3729FFDE-9A88-4CFF-A97D-59F133F7C85A}" type="pres">
      <dgm:prSet presAssocID="{9298725C-CC49-419C-B380-A24941A9908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6EFAAE-C991-449B-B59B-5C7C62C187F4}" type="pres">
      <dgm:prSet presAssocID="{792CCD9D-584C-418A-88B4-24781740E7EB}" presName="sibTrans" presStyleCnt="0"/>
      <dgm:spPr/>
    </dgm:pt>
    <dgm:pt modelId="{CBD326CA-AF56-4A8A-9816-081FB54F69D7}" type="pres">
      <dgm:prSet presAssocID="{F0AE3AE3-0918-4BA3-8A4B-30B6ED7DF03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26B94-3727-4104-86B7-A3FA5C986F11}" type="pres">
      <dgm:prSet presAssocID="{86D31415-5796-48D5-A8C4-CF138D37369C}" presName="sibTrans" presStyleCnt="0"/>
      <dgm:spPr/>
    </dgm:pt>
    <dgm:pt modelId="{AF26BEB3-D70D-47D9-AEA1-BD955B168A21}" type="pres">
      <dgm:prSet presAssocID="{A5DCBE03-50F2-49E5-8941-820DBC747F6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61EA2-FF43-4AD1-8C55-7C118BB31C50}" type="pres">
      <dgm:prSet presAssocID="{062AC141-6B03-4F98-B571-F58C8A018B8E}" presName="sibTrans" presStyleCnt="0"/>
      <dgm:spPr/>
    </dgm:pt>
    <dgm:pt modelId="{45EEBBA0-1FAB-408C-839F-AFC0A1D4DF4D}" type="pres">
      <dgm:prSet presAssocID="{517BD0FA-9460-458C-A510-B62CAA34B9D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C2086D-8B18-4FD8-9BF9-D4BE5B85C5C2}" type="pres">
      <dgm:prSet presAssocID="{E00A4854-5E2E-4D4A-952D-EBBB7DE172DD}" presName="sibTrans" presStyleCnt="0"/>
      <dgm:spPr/>
    </dgm:pt>
    <dgm:pt modelId="{08356235-A1EE-4551-8DBB-28BDE8669728}" type="pres">
      <dgm:prSet presAssocID="{53BBE93A-75B4-41DD-8637-3050605B91A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3107E9-F298-4BD9-86C1-68E6B4AA00A0}" srcId="{14C0E119-064B-4ED9-9D58-8DA4BC55A33D}" destId="{F0AE3AE3-0918-4BA3-8A4B-30B6ED7DF036}" srcOrd="2" destOrd="0" parTransId="{9A57E713-1434-43D5-B297-32655C1D29D5}" sibTransId="{86D31415-5796-48D5-A8C4-CF138D37369C}"/>
    <dgm:cxn modelId="{412A10D7-4324-4174-9484-14A5F5F6A206}" srcId="{14C0E119-064B-4ED9-9D58-8DA4BC55A33D}" destId="{A5DCBE03-50F2-49E5-8941-820DBC747F64}" srcOrd="3" destOrd="0" parTransId="{000619D9-CEDD-40F8-9F06-DA799EAB75D7}" sibTransId="{062AC141-6B03-4F98-B571-F58C8A018B8E}"/>
    <dgm:cxn modelId="{4B43DD5C-68BF-49C2-86E7-6E27BD828C0B}" type="presOf" srcId="{D0AA818F-09AC-4534-9619-30D20884C2D7}" destId="{B3C5AC13-B76A-4460-9DBE-00357E1F9D1F}" srcOrd="0" destOrd="0" presId="urn:microsoft.com/office/officeart/2005/8/layout/default"/>
    <dgm:cxn modelId="{F961118F-D856-4BF0-8473-E42F4907D5F5}" srcId="{14C0E119-064B-4ED9-9D58-8DA4BC55A33D}" destId="{D0AA818F-09AC-4534-9619-30D20884C2D7}" srcOrd="0" destOrd="0" parTransId="{480E2FF8-D75A-4EA9-9CCB-A145BD01F05C}" sibTransId="{37AF6D96-D3AB-4948-8AB8-BC5B807DC339}"/>
    <dgm:cxn modelId="{199E1B41-D233-4877-AD9E-1EC6A6C98CC6}" srcId="{14C0E119-064B-4ED9-9D58-8DA4BC55A33D}" destId="{9298725C-CC49-419C-B380-A24941A99082}" srcOrd="1" destOrd="0" parTransId="{85519094-59CE-42E9-8EBE-5F3064F8B40F}" sibTransId="{792CCD9D-584C-418A-88B4-24781740E7EB}"/>
    <dgm:cxn modelId="{61C79EB6-4F00-4B02-83BA-B749F9892FF3}" type="presOf" srcId="{14C0E119-064B-4ED9-9D58-8DA4BC55A33D}" destId="{AF7ED6B7-3458-41AB-899A-7EA8D3522023}" srcOrd="0" destOrd="0" presId="urn:microsoft.com/office/officeart/2005/8/layout/default"/>
    <dgm:cxn modelId="{8AB40243-6194-471D-B79C-1FCA36518C58}" type="presOf" srcId="{9298725C-CC49-419C-B380-A24941A99082}" destId="{3729FFDE-9A88-4CFF-A97D-59F133F7C85A}" srcOrd="0" destOrd="0" presId="urn:microsoft.com/office/officeart/2005/8/layout/default"/>
    <dgm:cxn modelId="{9B6DD404-8CA8-41A7-90D2-E41BECFF40A3}" type="presOf" srcId="{53BBE93A-75B4-41DD-8637-3050605B91A4}" destId="{08356235-A1EE-4551-8DBB-28BDE8669728}" srcOrd="0" destOrd="0" presId="urn:microsoft.com/office/officeart/2005/8/layout/default"/>
    <dgm:cxn modelId="{C66A4D8A-EA20-4C04-9CB1-05CDDBA2D81B}" type="presOf" srcId="{A5DCBE03-50F2-49E5-8941-820DBC747F64}" destId="{AF26BEB3-D70D-47D9-AEA1-BD955B168A21}" srcOrd="0" destOrd="0" presId="urn:microsoft.com/office/officeart/2005/8/layout/default"/>
    <dgm:cxn modelId="{95F139C8-9C8B-4DAF-BBAC-3923DB19EE63}" srcId="{14C0E119-064B-4ED9-9D58-8DA4BC55A33D}" destId="{517BD0FA-9460-458C-A510-B62CAA34B9D5}" srcOrd="4" destOrd="0" parTransId="{EA4EC7C1-59E7-42AB-BECE-5FCDD92881A2}" sibTransId="{E00A4854-5E2E-4D4A-952D-EBBB7DE172DD}"/>
    <dgm:cxn modelId="{3E60E502-430A-460D-A625-F5407DF3A203}" type="presOf" srcId="{517BD0FA-9460-458C-A510-B62CAA34B9D5}" destId="{45EEBBA0-1FAB-408C-839F-AFC0A1D4DF4D}" srcOrd="0" destOrd="0" presId="urn:microsoft.com/office/officeart/2005/8/layout/default"/>
    <dgm:cxn modelId="{19D74448-5247-49A3-8E43-515E540C2234}" type="presOf" srcId="{F0AE3AE3-0918-4BA3-8A4B-30B6ED7DF036}" destId="{CBD326CA-AF56-4A8A-9816-081FB54F69D7}" srcOrd="0" destOrd="0" presId="urn:microsoft.com/office/officeart/2005/8/layout/default"/>
    <dgm:cxn modelId="{13B88394-FB38-43D8-AF9D-0BC4B39AD4CD}" srcId="{14C0E119-064B-4ED9-9D58-8DA4BC55A33D}" destId="{53BBE93A-75B4-41DD-8637-3050605B91A4}" srcOrd="5" destOrd="0" parTransId="{AF29E8E1-E3F3-4719-ADB9-9672C7B651F6}" sibTransId="{BAD58233-A02A-4C86-A50B-5FF67BF428E2}"/>
    <dgm:cxn modelId="{A3D784C5-0D5B-44A3-9C63-675D6FA2D35D}" type="presParOf" srcId="{AF7ED6B7-3458-41AB-899A-7EA8D3522023}" destId="{B3C5AC13-B76A-4460-9DBE-00357E1F9D1F}" srcOrd="0" destOrd="0" presId="urn:microsoft.com/office/officeart/2005/8/layout/default"/>
    <dgm:cxn modelId="{F13F4BAD-D5A4-4242-9C11-0789F391381D}" type="presParOf" srcId="{AF7ED6B7-3458-41AB-899A-7EA8D3522023}" destId="{AE18DC3F-8759-4D98-9525-F477A54E7C67}" srcOrd="1" destOrd="0" presId="urn:microsoft.com/office/officeart/2005/8/layout/default"/>
    <dgm:cxn modelId="{C02B4C77-DF18-49F2-9F8F-61AC69FAEC3C}" type="presParOf" srcId="{AF7ED6B7-3458-41AB-899A-7EA8D3522023}" destId="{3729FFDE-9A88-4CFF-A97D-59F133F7C85A}" srcOrd="2" destOrd="0" presId="urn:microsoft.com/office/officeart/2005/8/layout/default"/>
    <dgm:cxn modelId="{CB34895F-89F0-4D8D-9F13-35B54B0EC3D2}" type="presParOf" srcId="{AF7ED6B7-3458-41AB-899A-7EA8D3522023}" destId="{EA6EFAAE-C991-449B-B59B-5C7C62C187F4}" srcOrd="3" destOrd="0" presId="urn:microsoft.com/office/officeart/2005/8/layout/default"/>
    <dgm:cxn modelId="{9F47F484-5492-466A-A58E-C470C612E3FB}" type="presParOf" srcId="{AF7ED6B7-3458-41AB-899A-7EA8D3522023}" destId="{CBD326CA-AF56-4A8A-9816-081FB54F69D7}" srcOrd="4" destOrd="0" presId="urn:microsoft.com/office/officeart/2005/8/layout/default"/>
    <dgm:cxn modelId="{4E2B5759-480D-4092-A7CD-14C226E3AABF}" type="presParOf" srcId="{AF7ED6B7-3458-41AB-899A-7EA8D3522023}" destId="{D4C26B94-3727-4104-86B7-A3FA5C986F11}" srcOrd="5" destOrd="0" presId="urn:microsoft.com/office/officeart/2005/8/layout/default"/>
    <dgm:cxn modelId="{2C6E2F56-CF12-427D-9859-8F87D227B52A}" type="presParOf" srcId="{AF7ED6B7-3458-41AB-899A-7EA8D3522023}" destId="{AF26BEB3-D70D-47D9-AEA1-BD955B168A21}" srcOrd="6" destOrd="0" presId="urn:microsoft.com/office/officeart/2005/8/layout/default"/>
    <dgm:cxn modelId="{152A6621-86A3-4532-86D9-311737902946}" type="presParOf" srcId="{AF7ED6B7-3458-41AB-899A-7EA8D3522023}" destId="{61D61EA2-FF43-4AD1-8C55-7C118BB31C50}" srcOrd="7" destOrd="0" presId="urn:microsoft.com/office/officeart/2005/8/layout/default"/>
    <dgm:cxn modelId="{D468CDBA-1918-4C5B-875B-9693B89750E1}" type="presParOf" srcId="{AF7ED6B7-3458-41AB-899A-7EA8D3522023}" destId="{45EEBBA0-1FAB-408C-839F-AFC0A1D4DF4D}" srcOrd="8" destOrd="0" presId="urn:microsoft.com/office/officeart/2005/8/layout/default"/>
    <dgm:cxn modelId="{9E211A3D-E9C5-4590-ACA0-3C34C10D31F1}" type="presParOf" srcId="{AF7ED6B7-3458-41AB-899A-7EA8D3522023}" destId="{CCC2086D-8B18-4FD8-9BF9-D4BE5B85C5C2}" srcOrd="9" destOrd="0" presId="urn:microsoft.com/office/officeart/2005/8/layout/default"/>
    <dgm:cxn modelId="{E87FD6CD-D9B1-4679-9097-C6D5CB84926C}" type="presParOf" srcId="{AF7ED6B7-3458-41AB-899A-7EA8D3522023}" destId="{08356235-A1EE-4551-8DBB-28BDE866972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0.95502</cdr:x>
      <cdr:y>0.24696</cdr:y>
    </cdr:from>
    <cdr:to>
      <cdr:x>1</cdr:x>
      <cdr:y>0.30368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58151" y="962449"/>
          <a:ext cx="407790" cy="2210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1pPr>
          <a:lvl2pPr marL="4572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2pPr>
          <a:lvl3pPr marL="9144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3pPr>
          <a:lvl4pPr marL="13716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4pPr>
          <a:lvl5pPr marL="1828800" algn="l" defTabSz="457200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ＭＳ Ｐゴシック"/>
              <a:cs typeface="ＭＳ Ｐゴシック"/>
            </a:defRPr>
          </a:lvl9pPr>
        </a:lstStyle>
        <a:p xmlns:a="http://schemas.openxmlformats.org/drawingml/2006/main">
          <a:r>
            <a:rPr lang="ru-RU" sz="1000" dirty="0" smtClean="0">
              <a:solidFill>
                <a:schemeClr val="tx1"/>
              </a:solidFill>
            </a:rPr>
            <a:t>МС</a:t>
          </a:r>
          <a:endParaRPr lang="ru-RU" sz="10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0.58225</cdr:x>
      <cdr:y>0.50813</cdr:y>
    </cdr:from>
    <cdr:to>
      <cdr:x>0.61272</cdr:x>
      <cdr:y>0.8673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07652" y="1931746"/>
          <a:ext cx="272503" cy="13654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0.63574</cdr:x>
      <cdr:y>0.50973</cdr:y>
    </cdr:from>
    <cdr:to>
      <cdr:x>0.67907</cdr:x>
      <cdr:y>0.9876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5686047" y="1937801"/>
          <a:ext cx="387560" cy="1816689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0.89015</cdr:x>
      <cdr:y>0.4944</cdr:y>
    </cdr:from>
    <cdr:to>
      <cdr:x>0.97032</cdr:x>
      <cdr:y>0.54986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19589" y="1830980"/>
          <a:ext cx="389060" cy="2054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/>
              </a:solidFill>
            </a:rPr>
            <a:t>МС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0.80404</cdr:x>
      <cdr:y>0.48898</cdr:y>
    </cdr:from>
    <cdr:to>
      <cdr:x>1</cdr:x>
      <cdr:y>0.50245</cdr:y>
    </cdr:to>
    <cdr:sp macro="" textlink="">
      <cdr:nvSpPr>
        <cdr:cNvPr id="2" name="TextBox 1"/>
        <cdr:cNvSpPr txBox="1"/>
      </cdr:nvSpPr>
      <cdr:spPr>
        <a:xfrm xmlns:a="http://schemas.openxmlformats.org/drawingml/2006/main" flipV="1">
          <a:off x="6616928" y="1659631"/>
          <a:ext cx="1612672" cy="4571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>
              <a:solidFill>
                <a:schemeClr val="tx1"/>
              </a:solidFill>
            </a:rPr>
            <a:t>        </a:t>
          </a:r>
          <a:endParaRPr lang="ru-RU" sz="1100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0.08101</cdr:x>
      <cdr:y>0.19011</cdr:y>
    </cdr:from>
    <cdr:to>
      <cdr:x>0.96138</cdr:x>
      <cdr:y>0.19011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 flipH="1">
          <a:off x="481263" y="489284"/>
          <a:ext cx="5229727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24.09.2015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945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311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Анимация: после общей картины наплывом на одной диаграмме по первой позиции фрагмент возраста и фрагмент</a:t>
            </a:r>
            <a:r>
              <a:rPr lang="ru-RU" baseline="0" dirty="0" smtClean="0"/>
              <a:t> контингента.</a:t>
            </a:r>
          </a:p>
          <a:p>
            <a:r>
              <a:rPr lang="ru-RU" baseline="0" dirty="0" smtClean="0"/>
              <a:t>Если это трудно, то обвести кружком первую позицию в обеих диаграммах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5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Анимация: после общей картины наплывом на одной диаграмме по первой позиции фрагмент возраста и фрагмент</a:t>
            </a:r>
            <a:r>
              <a:rPr lang="ru-RU" baseline="0" dirty="0" smtClean="0"/>
              <a:t> контингента.</a:t>
            </a:r>
          </a:p>
          <a:p>
            <a:r>
              <a:rPr lang="ru-RU" baseline="0" dirty="0" smtClean="0"/>
              <a:t>Если это трудно, то обвести кружком первую позицию в обеих диаграммах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255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6988" y="744538"/>
            <a:ext cx="6615112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C90FE9-F32F-4D8A-9A03-E1178843EE36}" type="slidenum">
              <a:rPr lang="ru-RU">
                <a:solidFill>
                  <a:prstClr val="black"/>
                </a:solidFill>
              </a:rPr>
              <a:pPr/>
              <a:t>26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966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633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2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54%  учителей говорит, что  детей с ОВЗ у них нет вообще. Среднее международное -24%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44% - что их не много. Среднее международное - 71%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42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322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54%  учителей говорит, что  детей с ОВЗ у них нет вообще. Среднее международное -24%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44% - что их не много. Среднее международное - 71%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42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54%  учителей говорит, что  детей с ОВЗ у них нет вообще. Среднее международное -24%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44% - что их не много. Среднее международное - 71%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BDC5A-5540-43D1-9C95-DAF576ACE2E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42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1746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993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572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Изображение 6" descr="Снимок экрана 2014-03-23 в 1.10.0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4731990"/>
            <a:ext cx="363144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98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871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545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9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390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52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077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21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501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009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940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9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113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0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5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455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4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8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24.09.2015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rtc_prezent_png\rtc_shapka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28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>
              <a:defRPr/>
            </a:pPr>
            <a:fld id="{9FBE2B9D-1697-4090-97E9-0A438BE077E8}" type="datetime1">
              <a:rPr lang="en-US"/>
              <a:pPr defTabSz="457200">
                <a:defRPr/>
              </a:pPr>
              <a:t>9/24/2015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defTabSz="457200">
              <a:defRPr/>
            </a:pPr>
            <a:fld id="{B1F37826-9FC6-4A47-B435-94C6280B7F57}" type="slidenum">
              <a:rPr lang="en-US"/>
              <a:pPr defTabSz="4572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990650" y="73242"/>
            <a:ext cx="646167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Российского тренингового центра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Института образования НИУ ВШЭ</a:t>
            </a:r>
          </a:p>
        </p:txBody>
      </p:sp>
      <p:pic>
        <p:nvPicPr>
          <p:cNvPr id="15" name="Picture 2" descr="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760"/>
            <a:ext cx="792088" cy="6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Заголовок 1"/>
          <p:cNvSpPr>
            <a:spLocks noGrp="1"/>
          </p:cNvSpPr>
          <p:nvPr>
            <p:ph type="ctrTitle"/>
          </p:nvPr>
        </p:nvSpPr>
        <p:spPr>
          <a:xfrm>
            <a:off x="111434" y="1635646"/>
            <a:ext cx="8853053" cy="1387028"/>
          </a:xfrm>
        </p:spPr>
        <p:txBody>
          <a:bodyPr/>
          <a:lstStyle/>
          <a:p>
            <a:pPr lvl="0">
              <a:defRPr/>
            </a:pPr>
            <a:r>
              <a:rPr lang="ru-RU" sz="2400" cap="all" dirty="0">
                <a:solidFill>
                  <a:srgbClr val="FFFFFF"/>
                </a:solidFill>
              </a:rPr>
              <a:t>Международное исследование TALIS: есть ли в России проблемы в системе профессионального развития и оценки качества работы учителей?</a:t>
            </a:r>
            <a:endParaRPr lang="ru-RU" sz="24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8"/>
          <p:cNvSpPr>
            <a:spLocks noChangeArrowheads="1"/>
          </p:cNvSpPr>
          <p:nvPr/>
        </p:nvSpPr>
        <p:spPr bwMode="auto">
          <a:xfrm>
            <a:off x="1908048" y="3262969"/>
            <a:ext cx="7068288" cy="978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>
                <a:solidFill>
                  <a:srgbClr val="FFFF00"/>
                </a:solidFill>
              </a:rPr>
              <a:t>	</a:t>
            </a:r>
            <a:r>
              <a:rPr lang="ru-RU" sz="1600" b="1" dirty="0" err="1" smtClean="0">
                <a:solidFill>
                  <a:srgbClr val="FFFF00"/>
                </a:solidFill>
              </a:rPr>
              <a:t>Пинская</a:t>
            </a:r>
            <a:r>
              <a:rPr lang="ru-RU" sz="1600" b="1" dirty="0" smtClean="0">
                <a:solidFill>
                  <a:srgbClr val="FFFF00"/>
                </a:solidFill>
              </a:rPr>
              <a:t> Марина Александровна,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ведущий научный сотрудник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Центра социально-экономического развития школы </a:t>
            </a: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Института образования НИУ ВШЭ, </a:t>
            </a:r>
            <a:r>
              <a:rPr lang="ru-RU" sz="1600" dirty="0">
                <a:solidFill>
                  <a:srgbClr val="FFFFFF"/>
                </a:solidFill>
              </a:rPr>
              <a:t>к.п.н.</a:t>
            </a:r>
            <a:endParaRPr lang="ru-RU" sz="1600" dirty="0" smtClean="0">
              <a:solidFill>
                <a:srgbClr val="FFFFFF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3147726" y="1211107"/>
            <a:ext cx="2147517" cy="52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1600" b="1" smtClean="0">
                <a:solidFill>
                  <a:srgbClr val="FFFF00"/>
                </a:solidFill>
              </a:rPr>
              <a:t>23 </a:t>
            </a:r>
            <a:r>
              <a:rPr lang="ru-RU" sz="1600" b="1" dirty="0" smtClean="0">
                <a:solidFill>
                  <a:srgbClr val="FFFF00"/>
                </a:solidFill>
              </a:rPr>
              <a:t>сентября 2015</a:t>
            </a:r>
            <a:endParaRPr lang="ru-RU" sz="1600" cap="all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4288" y="4640263"/>
            <a:ext cx="9164638" cy="5032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endParaRPr lang="ru-RU"/>
          </a:p>
        </p:txBody>
      </p:sp>
      <p:pic>
        <p:nvPicPr>
          <p:cNvPr id="13" name="Рисунок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165" y="4711700"/>
            <a:ext cx="15525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Изображение 2" descr="Снимок экрана 2014-03-23 в 1.10.0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4641850"/>
            <a:ext cx="508000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4" y="4639348"/>
            <a:ext cx="7254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04" y="4676995"/>
            <a:ext cx="1334821" cy="413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Организация профессионального развития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2086152"/>
              </p:ext>
            </p:extLst>
          </p:nvPr>
        </p:nvGraphicFramePr>
        <p:xfrm>
          <a:off x="457200" y="1200150"/>
          <a:ext cx="8229600" cy="3819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53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907704" y="432635"/>
            <a:ext cx="5872164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Индекс эффективности профессионального развития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2374697"/>
              </p:ext>
            </p:extLst>
          </p:nvPr>
        </p:nvGraphicFramePr>
        <p:xfrm>
          <a:off x="0" y="1074437"/>
          <a:ext cx="9144000" cy="3801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49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3203848" y="411510"/>
            <a:ext cx="3312367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Индекс </a:t>
            </a:r>
            <a:r>
              <a:rPr lang="ru-RU" sz="1600" dirty="0" err="1">
                <a:solidFill>
                  <a:prstClr val="white"/>
                </a:solidFill>
                <a:latin typeface="Myriad Pro"/>
              </a:rPr>
              <a:t>самоэффективности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905220"/>
              </p:ext>
            </p:extLst>
          </p:nvPr>
        </p:nvGraphicFramePr>
        <p:xfrm>
          <a:off x="0" y="1004042"/>
          <a:ext cx="8856984" cy="3996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749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182445" y="339502"/>
            <a:ext cx="4511401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Система оценивания достижений учащихся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635526"/>
              </p:ext>
            </p:extLst>
          </p:nvPr>
        </p:nvGraphicFramePr>
        <p:xfrm>
          <a:off x="177966" y="1035513"/>
          <a:ext cx="8520360" cy="3682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548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Дифференциация по контингенту: потребности в профессиональном развитии</a:t>
            </a:r>
            <a:endParaRPr lang="ru-RU" sz="2400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62988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8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Дифференциация по </a:t>
            </a:r>
            <a:r>
              <a:rPr lang="ru-RU" sz="2400" dirty="0" smtClean="0">
                <a:solidFill>
                  <a:schemeClr val="bg1"/>
                </a:solidFill>
              </a:rPr>
              <a:t>возрасту: </a:t>
            </a:r>
            <a:r>
              <a:rPr lang="ru-RU" sz="2400" dirty="0">
                <a:solidFill>
                  <a:schemeClr val="bg1"/>
                </a:solidFill>
              </a:rPr>
              <a:t>потребности в профессиональном развитии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728897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6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4172"/>
            <a:ext cx="8229600" cy="514968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Дифференциация по контингенту: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51470"/>
            <a:ext cx="5070043" cy="100811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    </a:t>
            </a:r>
            <a:r>
              <a:rPr lang="ru-RU" dirty="0" smtClean="0">
                <a:solidFill>
                  <a:schemeClr val="bg1"/>
                </a:solidFill>
              </a:rPr>
              <a:t>Что происходит в классе  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2938954"/>
              </p:ext>
            </p:extLst>
          </p:nvPr>
        </p:nvGraphicFramePr>
        <p:xfrm>
          <a:off x="318834" y="1383126"/>
          <a:ext cx="8590804" cy="3660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9144000" y="719001"/>
            <a:ext cx="180528" cy="340581"/>
          </a:xfrm>
        </p:spPr>
        <p:txBody>
          <a:bodyPr/>
          <a:lstStyle/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069661121"/>
              </p:ext>
            </p:extLst>
          </p:nvPr>
        </p:nvGraphicFramePr>
        <p:xfrm>
          <a:off x="222838" y="1286929"/>
          <a:ext cx="8560012" cy="375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5097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Дифференциация по возрасту: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Что происходит в классе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Объект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131590"/>
            <a:ext cx="6264696" cy="40119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35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156"/>
            <a:ext cx="8170418" cy="798324"/>
          </a:xfrm>
        </p:spPr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bg1"/>
                </a:solidFill>
              </a:rPr>
              <a:t>Препятствия </a:t>
            </a:r>
            <a:r>
              <a:rPr lang="ru-RU" sz="2100" dirty="0">
                <a:solidFill>
                  <a:schemeClr val="bg1"/>
                </a:solidFill>
              </a:rPr>
              <a:t>для </a:t>
            </a:r>
            <a:r>
              <a:rPr lang="ru-RU" sz="2100" dirty="0" smtClean="0">
                <a:solidFill>
                  <a:schemeClr val="bg1"/>
                </a:solidFill>
              </a:rPr>
              <a:t> </a:t>
            </a:r>
            <a:r>
              <a:rPr lang="ru-RU" sz="2100" dirty="0">
                <a:solidFill>
                  <a:schemeClr val="bg1"/>
                </a:solidFill>
              </a:rPr>
              <a:t>профессионального </a:t>
            </a:r>
            <a:r>
              <a:rPr lang="ru-RU" sz="2100" dirty="0" smtClean="0">
                <a:solidFill>
                  <a:schemeClr val="bg1"/>
                </a:solidFill>
              </a:rPr>
              <a:t>развития: учителя с разным контингентом</a:t>
            </a:r>
            <a:endParaRPr lang="ru-RU" sz="21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979424"/>
              </p:ext>
            </p:extLst>
          </p:nvPr>
        </p:nvGraphicFramePr>
        <p:xfrm>
          <a:off x="35495" y="1563638"/>
          <a:ext cx="6219421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515077"/>
              </p:ext>
            </p:extLst>
          </p:nvPr>
        </p:nvGraphicFramePr>
        <p:xfrm>
          <a:off x="5338002" y="1652069"/>
          <a:ext cx="3660001" cy="32623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9001"/>
                <a:gridCol w="3261000"/>
              </a:tblGrid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 меня нет предпосылок (например, квалификации, опыта, стажа работы).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7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2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Профессиональное развитие стоит слишком дорого (я не могу себе его позволить).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8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Недостаточная поддержка со стороны начальства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График работы не позволяет заниматься профессиональным развитием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Нехватка времени в силу выполнения определенных семейных обязанностей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6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Нет интересных для меня предложений / курсов профессионального развития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8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Нет стимулов для участия в такой деятельности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77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156"/>
            <a:ext cx="8170418" cy="798324"/>
          </a:xfrm>
        </p:spPr>
        <p:txBody>
          <a:bodyPr>
            <a:noAutofit/>
          </a:bodyPr>
          <a:lstStyle/>
          <a:p>
            <a:r>
              <a:rPr lang="ru-RU" sz="2100" dirty="0" smtClean="0">
                <a:solidFill>
                  <a:schemeClr val="bg1"/>
                </a:solidFill>
              </a:rPr>
              <a:t>Препятствия </a:t>
            </a:r>
            <a:r>
              <a:rPr lang="ru-RU" sz="2100" dirty="0">
                <a:solidFill>
                  <a:schemeClr val="bg1"/>
                </a:solidFill>
              </a:rPr>
              <a:t>для </a:t>
            </a:r>
            <a:r>
              <a:rPr lang="ru-RU" sz="2100" dirty="0" smtClean="0">
                <a:solidFill>
                  <a:schemeClr val="bg1"/>
                </a:solidFill>
              </a:rPr>
              <a:t>профессионального развития: учителя разного возраста</a:t>
            </a:r>
            <a:endParaRPr lang="ru-RU" sz="2100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210626563"/>
              </p:ext>
            </p:extLst>
          </p:nvPr>
        </p:nvGraphicFramePr>
        <p:xfrm>
          <a:off x="-92208" y="1347614"/>
          <a:ext cx="5328592" cy="3623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707873"/>
              </p:ext>
            </p:extLst>
          </p:nvPr>
        </p:nvGraphicFramePr>
        <p:xfrm>
          <a:off x="5338002" y="1652069"/>
          <a:ext cx="3660001" cy="326239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99001"/>
                <a:gridCol w="3261000"/>
              </a:tblGrid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1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У меня нет предпосылок (например, квалификации, опыта, стажа работы).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72741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2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Профессиональное развитие стоит слишком дорого (я не могу себе его позволить).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8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3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Недостаточная поддержка со стороны начальства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4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График работы не позволяет заниматься профессиональным развитием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5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Нехватка времени в силу выполнения определенных семейных обязанностей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139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6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Нет интересных для меня предложений / курсов профессионального развития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8876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effectLst/>
                        </a:rPr>
                        <a:t>7</a:t>
                      </a:r>
                      <a:endParaRPr lang="ru-RU" sz="12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Нет стимулов для участия в такой деятельности</a:t>
                      </a:r>
                      <a:endParaRPr lang="ru-RU" sz="12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149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 useBgFill="1"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59231" y="1116302"/>
            <a:ext cx="7244811" cy="1849702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1900" dirty="0"/>
              <a:t>Международное </a:t>
            </a:r>
            <a:r>
              <a:rPr lang="ru-RU" sz="1900" dirty="0" smtClean="0"/>
              <a:t> </a:t>
            </a:r>
            <a:r>
              <a:rPr lang="ru-RU" sz="1900" i="1" dirty="0"/>
              <a:t>исследование преподавания и учения </a:t>
            </a:r>
            <a:r>
              <a:rPr lang="ru-RU" sz="1900" dirty="0"/>
              <a:t> (</a:t>
            </a:r>
            <a:r>
              <a:rPr lang="en-US" sz="1900" dirty="0"/>
              <a:t>TALIS</a:t>
            </a:r>
            <a:r>
              <a:rPr lang="ru-RU" sz="1900" dirty="0" smtClean="0"/>
              <a:t>) </a:t>
            </a:r>
            <a:r>
              <a:rPr lang="ru-RU" sz="1900" dirty="0"/>
              <a:t>проводится </a:t>
            </a:r>
            <a:r>
              <a:rPr lang="ru-RU" sz="1900" dirty="0" smtClean="0"/>
              <a:t>ОЭСР с 2008г.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Исследование 2013 года охватило 37 стран.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Россия официально приняла участие в </a:t>
            </a:r>
            <a:r>
              <a:rPr lang="en-US" sz="1900" dirty="0" smtClean="0"/>
              <a:t>TALIS</a:t>
            </a:r>
            <a:r>
              <a:rPr lang="ru-RU" sz="1900" dirty="0" smtClean="0"/>
              <a:t> в </a:t>
            </a:r>
            <a:r>
              <a:rPr lang="ru-RU" sz="1900" dirty="0"/>
              <a:t>2014 г</a:t>
            </a:r>
            <a:r>
              <a:rPr lang="ru-RU" sz="1900" dirty="0" smtClean="0"/>
              <a:t>.</a:t>
            </a:r>
            <a:endParaRPr lang="en-US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Исследование проведено Институтом образования НИУ ВШЭ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/>
              <a:t>Выборка включала </a:t>
            </a:r>
            <a:r>
              <a:rPr lang="ru-RU" sz="1900" dirty="0" smtClean="0">
                <a:solidFill>
                  <a:srgbClr val="FF0000"/>
                </a:solidFill>
              </a:rPr>
              <a:t>40</a:t>
            </a:r>
            <a:r>
              <a:rPr lang="en-US" sz="1900" dirty="0" smtClean="0">
                <a:solidFill>
                  <a:srgbClr val="FF0000"/>
                </a:solidFill>
              </a:rPr>
              <a:t>76</a:t>
            </a:r>
            <a:r>
              <a:rPr lang="ru-RU" sz="1900" dirty="0" smtClean="0"/>
              <a:t> </a:t>
            </a:r>
            <a:r>
              <a:rPr lang="ru-RU" sz="1900" dirty="0"/>
              <a:t>учителей средней ступени и </a:t>
            </a:r>
            <a:r>
              <a:rPr lang="en-US" sz="1900" dirty="0" smtClean="0">
                <a:solidFill>
                  <a:srgbClr val="FF0000"/>
                </a:solidFill>
              </a:rPr>
              <a:t>198</a:t>
            </a:r>
            <a:r>
              <a:rPr lang="ru-RU" sz="1900" dirty="0" smtClean="0">
                <a:solidFill>
                  <a:srgbClr val="FF0000"/>
                </a:solidFill>
              </a:rPr>
              <a:t> </a:t>
            </a:r>
            <a:r>
              <a:rPr lang="ru-RU" sz="1900" dirty="0"/>
              <a:t>руководителей образовательных организаций из 200 школ в </a:t>
            </a:r>
            <a:r>
              <a:rPr lang="ru-RU" sz="1900" dirty="0" smtClean="0"/>
              <a:t>14 </a:t>
            </a:r>
            <a:r>
              <a:rPr lang="ru-RU" sz="1900" dirty="0"/>
              <a:t>регионах РФ. </a:t>
            </a:r>
            <a:endParaRPr lang="ru-RU" sz="19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 smtClean="0"/>
              <a:t>Исследование включает опросы учителей и директоров.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2" name="Picture 3" descr="C:\Users\aponomareva\Desktop\TALIS\прессконференция_РИА\OECD_SYMBOL_ONLY\OECD_SYMBOL_ONLY\OECD_SYMBOL\screen_use\OECD_SYMBOL_10c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216" y="1243839"/>
            <a:ext cx="1383078" cy="896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98" y="2282574"/>
            <a:ext cx="978829" cy="34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_____1_лого_ВШЭ_синий.pd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0"/>
            <a:ext cx="914097" cy="914097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 bwMode="auto">
          <a:xfrm>
            <a:off x="307975" y="2858461"/>
            <a:ext cx="4794223" cy="195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1500" dirty="0" smtClean="0">
                <a:solidFill>
                  <a:srgbClr val="005A9E"/>
                </a:solidFill>
              </a:rPr>
              <a:t>Регионы РФ, принявшие участие в исследовании </a:t>
            </a:r>
            <a:r>
              <a:rPr lang="en-US" sz="1500" dirty="0" smtClean="0">
                <a:solidFill>
                  <a:srgbClr val="005A9E"/>
                </a:solidFill>
              </a:rPr>
              <a:t>TALIS:</a:t>
            </a:r>
            <a:endParaRPr lang="ru-RU" sz="1500" dirty="0" smtClean="0">
              <a:solidFill>
                <a:srgbClr val="005A9E"/>
              </a:solidFill>
            </a:endParaRP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Москва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Московская область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Республика Татарстан</a:t>
            </a:r>
          </a:p>
          <a:p>
            <a:pPr>
              <a:buFont typeface="+mj-lt"/>
              <a:buAutoNum type="arabicPeriod"/>
            </a:pPr>
            <a:r>
              <a:rPr lang="ru-RU" sz="1500" dirty="0" smtClean="0">
                <a:solidFill>
                  <a:prstClr val="black"/>
                </a:solidFill>
              </a:rPr>
              <a:t>Санкт-Петербург</a:t>
            </a:r>
            <a:endParaRPr lang="en-US" sz="1500" dirty="0" smtClean="0">
              <a:solidFill>
                <a:prstClr val="black"/>
              </a:solidFill>
            </a:endParaRPr>
          </a:p>
        </p:txBody>
      </p:sp>
      <p:sp>
        <p:nvSpPr>
          <p:cNvPr id="16" name="Объект 3"/>
          <p:cNvSpPr txBox="1">
            <a:spLocks/>
          </p:cNvSpPr>
          <p:nvPr/>
        </p:nvSpPr>
        <p:spPr>
          <a:xfrm>
            <a:off x="2880306" y="3160038"/>
            <a:ext cx="2740298" cy="17761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5.     </a:t>
            </a:r>
            <a:r>
              <a:rPr lang="ru-RU" sz="1500" dirty="0" smtClean="0">
                <a:solidFill>
                  <a:prstClr val="black"/>
                </a:solidFill>
              </a:rPr>
              <a:t>Алтайский </a:t>
            </a:r>
            <a:r>
              <a:rPr lang="ru-RU" sz="1500" dirty="0">
                <a:solidFill>
                  <a:prstClr val="black"/>
                </a:solidFill>
              </a:rPr>
              <a:t>край</a:t>
            </a: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6.     </a:t>
            </a:r>
            <a:r>
              <a:rPr lang="ru-RU" sz="1500" dirty="0" smtClean="0">
                <a:solidFill>
                  <a:prstClr val="black"/>
                </a:solidFill>
              </a:rPr>
              <a:t>Челябинская </a:t>
            </a:r>
            <a:r>
              <a:rPr lang="ru-RU" sz="1500" dirty="0">
                <a:solidFill>
                  <a:prstClr val="black"/>
                </a:solidFill>
              </a:rPr>
              <a:t>область</a:t>
            </a: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7.     </a:t>
            </a:r>
            <a:r>
              <a:rPr lang="ru-RU" sz="1500" dirty="0" smtClean="0">
                <a:solidFill>
                  <a:prstClr val="black"/>
                </a:solidFill>
              </a:rPr>
              <a:t>Волгоградская </a:t>
            </a:r>
            <a:r>
              <a:rPr lang="ru-RU" sz="1500" dirty="0">
                <a:solidFill>
                  <a:prstClr val="black"/>
                </a:solidFill>
              </a:rPr>
              <a:t>область</a:t>
            </a:r>
            <a:endParaRPr lang="en-US" sz="1500" dirty="0">
              <a:solidFill>
                <a:prstClr val="black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8.     </a:t>
            </a:r>
            <a:r>
              <a:rPr lang="ru-RU" sz="1500" dirty="0" smtClean="0">
                <a:solidFill>
                  <a:prstClr val="black"/>
                </a:solidFill>
              </a:rPr>
              <a:t>Нижегородская область</a:t>
            </a: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9.     </a:t>
            </a:r>
            <a:r>
              <a:rPr lang="ru-RU" sz="1500" dirty="0" smtClean="0">
                <a:solidFill>
                  <a:prstClr val="black"/>
                </a:solidFill>
              </a:rPr>
              <a:t>Тамбовская область</a:t>
            </a:r>
          </a:p>
        </p:txBody>
      </p:sp>
      <p:sp>
        <p:nvSpPr>
          <p:cNvPr id="17" name="Объект 3"/>
          <p:cNvSpPr txBox="1">
            <a:spLocks/>
          </p:cNvSpPr>
          <p:nvPr/>
        </p:nvSpPr>
        <p:spPr>
          <a:xfrm>
            <a:off x="5620604" y="3160038"/>
            <a:ext cx="2740298" cy="17761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10.    </a:t>
            </a:r>
            <a:r>
              <a:rPr lang="ru-RU" sz="1500" dirty="0" smtClean="0">
                <a:solidFill>
                  <a:prstClr val="black"/>
                </a:solidFill>
              </a:rPr>
              <a:t>Белгородская область</a:t>
            </a: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11.    </a:t>
            </a:r>
            <a:r>
              <a:rPr lang="ru-RU" sz="1500" dirty="0" smtClean="0">
                <a:solidFill>
                  <a:prstClr val="black"/>
                </a:solidFill>
              </a:rPr>
              <a:t>Рязанская область</a:t>
            </a: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12.    </a:t>
            </a:r>
            <a:r>
              <a:rPr lang="ru-RU" sz="1500" dirty="0" smtClean="0">
                <a:solidFill>
                  <a:prstClr val="black"/>
                </a:solidFill>
              </a:rPr>
              <a:t>Республика Коми</a:t>
            </a: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13.    </a:t>
            </a:r>
            <a:r>
              <a:rPr lang="ru-RU" sz="1500" dirty="0" smtClean="0">
                <a:solidFill>
                  <a:prstClr val="black"/>
                </a:solidFill>
              </a:rPr>
              <a:t>Республика Ингушетия</a:t>
            </a:r>
          </a:p>
          <a:p>
            <a:pPr marL="0" indent="0">
              <a:buFont typeface="Arial" charset="0"/>
              <a:buNone/>
            </a:pPr>
            <a:r>
              <a:rPr lang="en-US" sz="1500" dirty="0" smtClean="0">
                <a:solidFill>
                  <a:prstClr val="black"/>
                </a:solidFill>
              </a:rPr>
              <a:t>14.    </a:t>
            </a:r>
            <a:r>
              <a:rPr lang="ru-RU" sz="1500" dirty="0" smtClean="0">
                <a:solidFill>
                  <a:prstClr val="black"/>
                </a:solidFill>
              </a:rPr>
              <a:t>Псковская область</a:t>
            </a:r>
            <a:endParaRPr lang="ru-RU" sz="15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00" y="123478"/>
            <a:ext cx="1576974" cy="648072"/>
          </a:xfrm>
          <a:prstGeom prst="rect">
            <a:avLst/>
          </a:prstGeom>
        </p:spPr>
      </p:pic>
      <p:pic>
        <p:nvPicPr>
          <p:cNvPr id="18" name="Picture 3" descr="E:\rtc_prezent_png\rtc_shapka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2983327" y="393626"/>
            <a:ext cx="316305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Характеристика исследования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84554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Удовлетворённость профессией и работой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дифференциация по контингенту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/>
          </a:p>
        </p:txBody>
      </p:sp>
      <p:graphicFrame>
        <p:nvGraphicFramePr>
          <p:cNvPr id="4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1213976"/>
              </p:ext>
            </p:extLst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4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Удовлетворённость профессией и </a:t>
            </a:r>
            <a:r>
              <a:rPr lang="ru-RU" sz="2400" dirty="0" smtClean="0">
                <a:solidFill>
                  <a:schemeClr val="bg1"/>
                </a:solidFill>
              </a:rPr>
              <a:t>работой: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дифференциация по возрасту</a:t>
            </a:r>
            <a:endParaRPr lang="ru-RU" sz="2400" dirty="0"/>
          </a:p>
        </p:txBody>
      </p:sp>
      <p:graphicFrame>
        <p:nvGraphicFramePr>
          <p:cNvPr id="9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334481"/>
              </p:ext>
            </p:extLst>
          </p:nvPr>
        </p:nvGraphicFramePr>
        <p:xfrm>
          <a:off x="457200" y="1200150"/>
          <a:ext cx="8229600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16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-20638"/>
            <a:ext cx="8172400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9502"/>
            <a:ext cx="7931224" cy="724123"/>
          </a:xfrm>
        </p:spPr>
        <p:txBody>
          <a:bodyPr/>
          <a:lstStyle/>
          <a:p>
            <a:r>
              <a:rPr lang="ru-RU" sz="2400" dirty="0" smtClean="0">
                <a:solidFill>
                  <a:prstClr val="white"/>
                </a:solidFill>
                <a:latin typeface="Myriad Pro"/>
              </a:rPr>
              <a:t/>
            </a:r>
            <a:br>
              <a:rPr lang="ru-RU" sz="2400" dirty="0" smtClean="0">
                <a:solidFill>
                  <a:prstClr val="white"/>
                </a:solidFill>
                <a:latin typeface="Myriad Pro"/>
              </a:rPr>
            </a:br>
            <a:r>
              <a:rPr lang="ru-RU" sz="2400" dirty="0" smtClean="0">
                <a:solidFill>
                  <a:prstClr val="white"/>
                </a:solidFill>
                <a:latin typeface="Myriad Pro"/>
              </a:rPr>
              <a:t>Дифференциация по возрасту и по контингенту в</a:t>
            </a:r>
            <a:r>
              <a:rPr lang="ru-RU" sz="2000" dirty="0" smtClean="0">
                <a:solidFill>
                  <a:prstClr val="white"/>
                </a:solidFill>
                <a:latin typeface="Myriad Pro"/>
              </a:rPr>
              <a:t> России и в среднем по странам</a:t>
            </a:r>
            <a:r>
              <a:rPr lang="en-US" sz="2000" dirty="0">
                <a:solidFill>
                  <a:prstClr val="white"/>
                </a:solidFill>
                <a:latin typeface="Myriad Pro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Myriad Pro"/>
              </a:rPr>
            </a:br>
            <a:r>
              <a:rPr lang="en-US" sz="3200" dirty="0">
                <a:solidFill>
                  <a:prstClr val="white"/>
                </a:solidFill>
                <a:latin typeface="Myriad Pro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Myriad Pro"/>
              </a:rPr>
            </a:br>
            <a:r>
              <a:rPr lang="ru-RU" sz="3200" dirty="0" smtClean="0">
                <a:solidFill>
                  <a:prstClr val="white"/>
                </a:solidFill>
                <a:latin typeface="Myriad Pro"/>
              </a:rPr>
              <a:t>молодые учителя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Объект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722077"/>
              </p:ext>
            </p:extLst>
          </p:nvPr>
        </p:nvGraphicFramePr>
        <p:xfrm>
          <a:off x="179512" y="1308733"/>
          <a:ext cx="3956167" cy="3242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629779"/>
              </p:ext>
            </p:extLst>
          </p:nvPr>
        </p:nvGraphicFramePr>
        <p:xfrm>
          <a:off x="4716016" y="1344165"/>
          <a:ext cx="3798168" cy="31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6751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06375"/>
            <a:ext cx="7715200" cy="857250"/>
          </a:xfrm>
        </p:spPr>
        <p:txBody>
          <a:bodyPr/>
          <a:lstStyle/>
          <a:p>
            <a:r>
              <a:rPr lang="ru-RU" sz="2000" dirty="0">
                <a:solidFill>
                  <a:prstClr val="white"/>
                </a:solidFill>
                <a:latin typeface="Myriad Pro"/>
              </a:rPr>
              <a:t>Дифференциация по возрасту и по контингенту в России и в среднем по странам</a:t>
            </a:r>
            <a:r>
              <a:rPr lang="en-US" sz="2000" dirty="0">
                <a:solidFill>
                  <a:prstClr val="white"/>
                </a:solidFill>
                <a:latin typeface="Myriad Pro"/>
              </a:rPr>
              <a:t/>
            </a:r>
            <a:br>
              <a:rPr lang="en-US" sz="2000" dirty="0">
                <a:solidFill>
                  <a:prstClr val="white"/>
                </a:solidFill>
                <a:latin typeface="Myriad Pro"/>
              </a:rPr>
            </a:br>
            <a:endParaRPr lang="ru-RU" sz="2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0502474"/>
              </p:ext>
            </p:extLst>
          </p:nvPr>
        </p:nvGraphicFramePr>
        <p:xfrm>
          <a:off x="4644008" y="1200150"/>
          <a:ext cx="4392488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95932270"/>
              </p:ext>
            </p:extLst>
          </p:nvPr>
        </p:nvGraphicFramePr>
        <p:xfrm>
          <a:off x="177965" y="1200150"/>
          <a:ext cx="4317835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191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Некоторые выводы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059583"/>
            <a:ext cx="9108504" cy="3960440"/>
          </a:xfrm>
        </p:spPr>
        <p:txBody>
          <a:bodyPr/>
          <a:lstStyle/>
          <a:p>
            <a:r>
              <a:rPr lang="ru-RU" sz="1800" dirty="0"/>
              <a:t>Учителя, обучающие неблагополучные контингенты, и молодые учителя нуждаются в расширении возможностей профессионального развития, прежде всего проходящего в активных и коллегиальных формах, а также в иных возможных способах поддержки.</a:t>
            </a:r>
          </a:p>
          <a:p>
            <a:pPr algn="just"/>
            <a:r>
              <a:rPr lang="ru-RU" sz="1800" dirty="0"/>
              <a:t>Содержание педагогического образования </a:t>
            </a:r>
            <a:r>
              <a:rPr lang="ru-RU" sz="1800" dirty="0" smtClean="0"/>
              <a:t>не </a:t>
            </a:r>
            <a:r>
              <a:rPr lang="ru-RU" sz="1800" dirty="0"/>
              <a:t>обеспечивает </a:t>
            </a:r>
            <a:r>
              <a:rPr lang="ru-RU" sz="1800" dirty="0" smtClean="0"/>
              <a:t>молодых учителей </a:t>
            </a:r>
            <a:r>
              <a:rPr lang="ru-RU" sz="1800" dirty="0"/>
              <a:t>умениями</a:t>
            </a:r>
            <a:r>
              <a:rPr lang="ru-RU" sz="1800" dirty="0" smtClean="0"/>
              <a:t>,</a:t>
            </a:r>
            <a:r>
              <a:rPr lang="en-US" sz="1100" dirty="0" smtClean="0"/>
              <a:t> </a:t>
            </a:r>
            <a:r>
              <a:rPr lang="ru-RU" sz="1800" dirty="0" smtClean="0"/>
              <a:t>соответствующими </a:t>
            </a:r>
            <a:r>
              <a:rPr lang="ru-RU" sz="1800" dirty="0"/>
              <a:t>ФГОС и профессиональному стандарту педагогической деятельности.</a:t>
            </a:r>
          </a:p>
          <a:p>
            <a:pPr lvl="0"/>
            <a:r>
              <a:rPr lang="ru-RU" sz="1800" dirty="0" smtClean="0"/>
              <a:t>Молодые </a:t>
            </a:r>
            <a:r>
              <a:rPr lang="ru-RU" sz="1800" dirty="0"/>
              <a:t>учителя и учителя, работающие с неблагополучными </a:t>
            </a:r>
            <a:r>
              <a:rPr lang="ru-RU" sz="1800" dirty="0" smtClean="0"/>
              <a:t>детьми, </a:t>
            </a:r>
            <a:r>
              <a:rPr lang="ru-RU" sz="1800" dirty="0"/>
              <a:t>меньше других удовлетворены местом работы и </a:t>
            </a:r>
            <a:r>
              <a:rPr lang="ru-RU" sz="1800" dirty="0" smtClean="0"/>
              <a:t>в </a:t>
            </a:r>
            <a:r>
              <a:rPr lang="ru-RU" sz="1800" dirty="0"/>
              <a:t>большей степени колеблются в оценке профессиональных перспектив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Учителя </a:t>
            </a:r>
            <a:r>
              <a:rPr lang="ru-RU" sz="1800" dirty="0"/>
              <a:t>выбирают направления ПК, связанные </a:t>
            </a:r>
            <a:r>
              <a:rPr lang="ru-RU" sz="1800" dirty="0" smtClean="0"/>
              <a:t>с совершенствованием </a:t>
            </a:r>
            <a:r>
              <a:rPr lang="ru-RU" sz="1800" dirty="0"/>
              <a:t>предметных и методических знаний. </a:t>
            </a:r>
            <a:r>
              <a:rPr lang="ru-RU" sz="1800" dirty="0" smtClean="0"/>
              <a:t> Проблемные ученики, дети с ОВЗ не попадают в фокус общего внимания. Содержание </a:t>
            </a:r>
            <a:r>
              <a:rPr lang="ru-RU" sz="1800" dirty="0"/>
              <a:t>программ не вполне ориентировано </a:t>
            </a:r>
            <a:r>
              <a:rPr lang="ru-RU" sz="1800"/>
              <a:t>на </a:t>
            </a:r>
            <a:r>
              <a:rPr lang="ru-RU" sz="1800" smtClean="0"/>
              <a:t>требования  </a:t>
            </a:r>
            <a:r>
              <a:rPr lang="ru-RU" sz="1800" dirty="0"/>
              <a:t>профессионального стандарта и инклюзивной образовательной политики.  </a:t>
            </a:r>
          </a:p>
          <a:p>
            <a:endParaRPr lang="ru-RU" sz="1800" dirty="0"/>
          </a:p>
          <a:p>
            <a:pPr lvl="0"/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30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Предложения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0" y="1059582"/>
            <a:ext cx="9108504" cy="4176463"/>
          </a:xfrm>
        </p:spPr>
        <p:txBody>
          <a:bodyPr/>
          <a:lstStyle/>
          <a:p>
            <a:r>
              <a:rPr lang="ru-RU" sz="2400" dirty="0" smtClean="0"/>
              <a:t>Действующие </a:t>
            </a:r>
            <a:r>
              <a:rPr lang="ru-RU" sz="2400" dirty="0"/>
              <a:t>профессиональные  регламенты требуют большей </a:t>
            </a:r>
            <a:r>
              <a:rPr lang="ru-RU" sz="2400" dirty="0" smtClean="0"/>
              <a:t>конкретизации  </a:t>
            </a:r>
            <a:r>
              <a:rPr lang="ru-RU" sz="2400" dirty="0"/>
              <a:t>для того, чтобы стать инструментом, организующим </a:t>
            </a:r>
            <a:r>
              <a:rPr lang="ru-RU" sz="2400" dirty="0" smtClean="0"/>
              <a:t>профессиональное развитие и практику </a:t>
            </a:r>
            <a:r>
              <a:rPr lang="ru-RU" sz="2400" dirty="0"/>
              <a:t>учителей</a:t>
            </a:r>
            <a:r>
              <a:rPr lang="ru-RU" sz="2400" dirty="0" smtClean="0"/>
              <a:t>. Профессиональные умения педагога должны быть описаны подробно и ясно, </a:t>
            </a:r>
            <a:r>
              <a:rPr lang="ru-RU" sz="2400" dirty="0" err="1" smtClean="0"/>
              <a:t>операционализированы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Программы профессионального развития должны обеспечить учителей педагогическими технологиями и инструментами для преподавания.  </a:t>
            </a:r>
          </a:p>
          <a:p>
            <a:r>
              <a:rPr lang="ru-RU" sz="2400" dirty="0" smtClean="0"/>
              <a:t>Нужны адресные предложения для молодых учителей и тех, кто работает  с наиболее сложным контингентом.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4695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276186" y="133257"/>
            <a:ext cx="6300192" cy="828675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 rotWithShape="1">
          <a:blip r:embed="rId3" cstate="print"/>
          <a:srcRect t="24239"/>
          <a:stretch/>
        </p:blipFill>
        <p:spPr bwMode="auto">
          <a:xfrm>
            <a:off x="14743" y="4626240"/>
            <a:ext cx="8661715" cy="6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91020" y="4663894"/>
            <a:ext cx="221219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defRPr/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www.rtc-edu.ru</a:t>
            </a:r>
            <a:endParaRPr lang="ru-RU" sz="16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663894"/>
            <a:ext cx="15231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79C2"/>
                </a:solidFill>
              </a:rPr>
              <a:t>info@rtc-edu.ru</a:t>
            </a:r>
            <a:endParaRPr lang="ru-RU" sz="1600" dirty="0">
              <a:solidFill>
                <a:srgbClr val="0079C2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681302" y="1999853"/>
            <a:ext cx="3489960" cy="1379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988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 dirty="0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ru-RU">
                <a:solidFill>
                  <a:srgbClr val="FFFFFF"/>
                </a:solidFill>
                <a:latin typeface="Myriad Pro"/>
                <a:ea typeface="ＭＳ Ｐゴシック"/>
              </a:rPr>
              <a:t>фото</a:t>
            </a:r>
            <a:endParaRPr lang="en-US">
              <a:solidFill>
                <a:srgbClr val="FFFFFF"/>
              </a:solidFill>
              <a:latin typeface="Arial" charset="0"/>
              <a:ea typeface="ＭＳ Ｐゴシック"/>
            </a:endParaRPr>
          </a:p>
        </p:txBody>
      </p:sp>
      <p:graphicFrame>
        <p:nvGraphicFramePr>
          <p:cNvPr id="14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972727"/>
              </p:ext>
            </p:extLst>
          </p:nvPr>
        </p:nvGraphicFramePr>
        <p:xfrm>
          <a:off x="1428751" y="1195256"/>
          <a:ext cx="6385661" cy="2934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Изображение 7" descr="_____1_лого_ВШЭ_синий.pd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5" y="0"/>
            <a:ext cx="914097" cy="9140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200" y="123478"/>
            <a:ext cx="1576974" cy="648072"/>
          </a:xfrm>
          <a:prstGeom prst="rect">
            <a:avLst/>
          </a:prstGeom>
        </p:spPr>
      </p:pic>
      <p:pic>
        <p:nvPicPr>
          <p:cNvPr id="11" name="Picture 3" descr="E:\rtc_prezent_png\rtc_shapka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1"/>
          <p:cNvSpPr txBox="1">
            <a:spLocks/>
          </p:cNvSpPr>
          <p:nvPr/>
        </p:nvSpPr>
        <p:spPr bwMode="auto">
          <a:xfrm>
            <a:off x="2915816" y="330010"/>
            <a:ext cx="3779090" cy="4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/>
            <a:r>
              <a:rPr lang="ru-RU" sz="1600" dirty="0">
                <a:solidFill>
                  <a:prstClr val="white"/>
                </a:solidFill>
                <a:latin typeface="Myriad Pro"/>
                <a:ea typeface="ＭＳ Ｐゴシック"/>
              </a:rPr>
              <a:t>Ключевые вопросы исследования:</a:t>
            </a:r>
            <a:endParaRPr lang="en-US" sz="1600" dirty="0">
              <a:solidFill>
                <a:prstClr val="white"/>
              </a:solidFill>
              <a:latin typeface="Myriad Pro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5657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0645728"/>
              </p:ext>
            </p:extLst>
          </p:nvPr>
        </p:nvGraphicFramePr>
        <p:xfrm>
          <a:off x="4517499" y="1641074"/>
          <a:ext cx="4489200" cy="317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9535728"/>
              </p:ext>
            </p:extLst>
          </p:nvPr>
        </p:nvGraphicFramePr>
        <p:xfrm>
          <a:off x="0" y="1779662"/>
          <a:ext cx="4517499" cy="2641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9001000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375"/>
            <a:ext cx="7427168" cy="857250"/>
          </a:xfrm>
        </p:spPr>
        <p:txBody>
          <a:bodyPr/>
          <a:lstStyle/>
          <a:p>
            <a:pPr algn="l"/>
            <a:r>
              <a:rPr lang="ru-RU" sz="2400" dirty="0" smtClean="0">
                <a:solidFill>
                  <a:prstClr val="white"/>
                </a:solidFill>
                <a:latin typeface="Myriad Pro"/>
              </a:rPr>
              <a:t/>
            </a:r>
            <a:br>
              <a:rPr lang="ru-RU" sz="2400" dirty="0" smtClean="0">
                <a:solidFill>
                  <a:prstClr val="white"/>
                </a:solidFill>
                <a:latin typeface="Myriad Pro"/>
              </a:rPr>
            </a:br>
            <a:r>
              <a:rPr lang="ru-RU" sz="2400" dirty="0" smtClean="0">
                <a:solidFill>
                  <a:prstClr val="white"/>
                </a:solidFill>
                <a:latin typeface="Myriad Pro"/>
              </a:rPr>
              <a:t>Возрастная </a:t>
            </a:r>
            <a:r>
              <a:rPr lang="ru-RU" sz="2400" dirty="0">
                <a:solidFill>
                  <a:prstClr val="white"/>
                </a:solidFill>
                <a:latin typeface="Myriad Pro"/>
              </a:rPr>
              <a:t>структура учительских кадров</a:t>
            </a:r>
            <a:r>
              <a:rPr lang="en-US" sz="3200" dirty="0">
                <a:solidFill>
                  <a:prstClr val="white"/>
                </a:solidFill>
                <a:latin typeface="Myriad Pro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Myriad Pro"/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7" name="Текст 4"/>
          <p:cNvSpPr txBox="1">
            <a:spLocks/>
          </p:cNvSpPr>
          <p:nvPr/>
        </p:nvSpPr>
        <p:spPr bwMode="auto">
          <a:xfrm>
            <a:off x="179512" y="1157288"/>
            <a:ext cx="4040188" cy="478358"/>
          </a:xfrm>
          <a:prstGeom prst="rect">
            <a:avLst/>
          </a:prstGeom>
          <a:ln w="2540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/>
              <a:t>В школу приходят молодые учителя</a:t>
            </a:r>
            <a:endParaRPr lang="ru-RU" sz="1600" dirty="0"/>
          </a:p>
        </p:txBody>
      </p:sp>
      <p:sp>
        <p:nvSpPr>
          <p:cNvPr id="20" name="Текст 6"/>
          <p:cNvSpPr txBox="1">
            <a:spLocks/>
          </p:cNvSpPr>
          <p:nvPr/>
        </p:nvSpPr>
        <p:spPr>
          <a:xfrm>
            <a:off x="4716016" y="1157288"/>
            <a:ext cx="4185791" cy="4783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 smtClean="0"/>
              <a:t>Молодые учителя выше всех оценивают престиж учительской профессии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1432" y="326512"/>
            <a:ext cx="4546848" cy="276837"/>
          </a:xfrm>
        </p:spPr>
        <p:txBody>
          <a:bodyPr/>
          <a:lstStyle/>
          <a:p>
            <a:r>
              <a:rPr lang="ru-RU" sz="2400" dirty="0" smtClean="0">
                <a:solidFill>
                  <a:prstClr val="white"/>
                </a:solidFill>
                <a:latin typeface="Myriad Pro"/>
              </a:rPr>
              <a:t/>
            </a:r>
            <a:br>
              <a:rPr lang="ru-RU" sz="2400" dirty="0" smtClean="0">
                <a:solidFill>
                  <a:prstClr val="white"/>
                </a:solidFill>
                <a:latin typeface="Myriad Pro"/>
              </a:rPr>
            </a:br>
            <a:r>
              <a:rPr lang="en-US" sz="3200" dirty="0">
                <a:solidFill>
                  <a:prstClr val="white"/>
                </a:solidFill>
                <a:latin typeface="Myriad Pro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Myriad Pro"/>
              </a:rPr>
            </a:br>
            <a:r>
              <a:rPr lang="ru-RU" sz="1600" dirty="0">
                <a:solidFill>
                  <a:prstClr val="white"/>
                </a:solidFill>
                <a:latin typeface="Myriad Pro"/>
              </a:rPr>
              <a:t>Профессиональная подготовка учителей</a:t>
            </a:r>
            <a:r>
              <a:rPr lang="en-US" sz="3200" dirty="0">
                <a:solidFill>
                  <a:prstClr val="white"/>
                </a:solidFill>
                <a:latin typeface="Myriad Pro"/>
              </a:rPr>
              <a:t/>
            </a:r>
            <a:br>
              <a:rPr lang="en-US" sz="3200" dirty="0">
                <a:solidFill>
                  <a:prstClr val="white"/>
                </a:solidFill>
                <a:latin typeface="Myriad Pro"/>
              </a:rPr>
            </a:b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107504" y="1200150"/>
            <a:ext cx="8784976" cy="34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0448491"/>
              </p:ext>
            </p:extLst>
          </p:nvPr>
        </p:nvGraphicFramePr>
        <p:xfrm>
          <a:off x="25068" y="975873"/>
          <a:ext cx="6275123" cy="389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300192" y="2393751"/>
            <a:ext cx="2843808" cy="1815882"/>
          </a:xfrm>
          <a:prstGeom prst="rect">
            <a:avLst/>
          </a:prstGeom>
          <a:ln w="63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89,9 </a:t>
            </a:r>
            <a:r>
              <a:rPr lang="ru-RU" sz="1400" dirty="0" smtClean="0">
                <a:solidFill>
                  <a:schemeClr val="tx1"/>
                </a:solidFill>
              </a:rPr>
              <a:t>% учителей </a:t>
            </a:r>
            <a:r>
              <a:rPr lang="ru-RU" sz="1400" dirty="0">
                <a:solidFill>
                  <a:schemeClr val="tx1"/>
                </a:solidFill>
              </a:rPr>
              <a:t>в РФ имеют высшее образование</a:t>
            </a:r>
          </a:p>
          <a:p>
            <a:r>
              <a:rPr lang="ru-RU" sz="1400" dirty="0">
                <a:solidFill>
                  <a:schemeClr val="tx1"/>
                </a:solidFill>
              </a:rPr>
              <a:t>Среди учителей моложе 30 лет - 84%.</a:t>
            </a:r>
          </a:p>
          <a:p>
            <a:r>
              <a:rPr lang="ru-RU" sz="1400" dirty="0" smtClean="0"/>
              <a:t>73% российских учителей преподают только 1 предмет, </a:t>
            </a:r>
          </a:p>
          <a:p>
            <a:r>
              <a:rPr lang="ru-RU" sz="1400" dirty="0" smtClean="0"/>
              <a:t>в среднем по странам участницам ТАЛИС – 53%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6911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13173" y="301712"/>
            <a:ext cx="6239594" cy="4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Могут сделать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следующее </a:t>
            </a:r>
            <a:r>
              <a:rPr lang="ru-RU" sz="1600" i="1" dirty="0" smtClean="0">
                <a:solidFill>
                  <a:prstClr val="white"/>
                </a:solidFill>
                <a:latin typeface="Myriad Pro"/>
              </a:rPr>
              <a:t>в  </a:t>
            </a:r>
            <a:r>
              <a:rPr lang="ru-RU" sz="1600" i="1" dirty="0">
                <a:solidFill>
                  <a:prstClr val="white"/>
                </a:solidFill>
                <a:latin typeface="Myriad Pro"/>
              </a:rPr>
              <a:t>некоторой степени или вполне</a:t>
            </a:r>
            <a:endParaRPr lang="en-US" sz="1600" i="1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163838"/>
              </p:ext>
            </p:extLst>
          </p:nvPr>
        </p:nvGraphicFramePr>
        <p:xfrm>
          <a:off x="0" y="914096"/>
          <a:ext cx="9065941" cy="3989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182" y="993374"/>
            <a:ext cx="222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>
                <a:solidFill>
                  <a:prstClr val="black"/>
                </a:solidFill>
              </a:rPr>
              <a:t>%</a:t>
            </a:r>
            <a:endParaRPr lang="ru-RU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4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338048" y="298241"/>
            <a:ext cx="4566322" cy="4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Профессиональные приоритеты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учителей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780831"/>
              </p:ext>
            </p:extLst>
          </p:nvPr>
        </p:nvGraphicFramePr>
        <p:xfrm>
          <a:off x="76841" y="1042603"/>
          <a:ext cx="8887648" cy="3093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01037" y="4135994"/>
            <a:ext cx="8040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34% </a:t>
            </a:r>
            <a:r>
              <a:rPr lang="ru-RU" sz="1400" dirty="0"/>
              <a:t>российских учителей получили </a:t>
            </a:r>
            <a:r>
              <a:rPr lang="ru-RU" sz="1400" dirty="0" smtClean="0"/>
              <a:t>прибавку  </a:t>
            </a:r>
            <a:r>
              <a:rPr lang="ru-RU" sz="1400" dirty="0"/>
              <a:t>к зарплате в связи  с участием в  деятельности профессионального развития в нерабочее время (международное </a:t>
            </a:r>
            <a:r>
              <a:rPr lang="ru-RU" sz="1400" dirty="0" smtClean="0"/>
              <a:t>среднее </a:t>
            </a:r>
            <a:r>
              <a:rPr lang="ru-RU" sz="1400" dirty="0"/>
              <a:t>– 9%)  </a:t>
            </a:r>
          </a:p>
        </p:txBody>
      </p:sp>
    </p:spTree>
    <p:extLst>
      <p:ext uri="{BB962C8B-B14F-4D97-AF65-F5344CB8AC3E}">
        <p14:creationId xmlns:p14="http://schemas.microsoft.com/office/powerpoint/2010/main" val="387479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ru-RU" sz="800" dirty="0">
                <a:solidFill>
                  <a:prstClr val="white"/>
                </a:solidFill>
              </a:rPr>
              <a:t>4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2627784" y="411510"/>
            <a:ext cx="4521288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Направления повышения квалификации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64644"/>
              </p:ext>
            </p:extLst>
          </p:nvPr>
        </p:nvGraphicFramePr>
        <p:xfrm>
          <a:off x="200025" y="1203597"/>
          <a:ext cx="8943975" cy="3494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412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9" y="4811316"/>
            <a:ext cx="4143375" cy="18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prstClr val="white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prstClr val="white"/>
                </a:solidFill>
              </a:rPr>
              <a:t>201</a:t>
            </a:r>
            <a:r>
              <a:rPr lang="en-US" sz="800" dirty="0" smtClean="0">
                <a:solidFill>
                  <a:prstClr val="white"/>
                </a:solidFill>
              </a:rPr>
              <a:t>5</a:t>
            </a:r>
            <a:endParaRPr kumimoji="1" lang="ru-RU" sz="8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321469"/>
            <a:ext cx="6167586" cy="441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prstClr val="white"/>
                </a:solidFill>
                <a:latin typeface="Myriad Pro"/>
              </a:rPr>
              <a:t>Организация профессионального развития и </a:t>
            </a:r>
            <a:r>
              <a:rPr lang="ru-RU" sz="1600" dirty="0" smtClean="0">
                <a:solidFill>
                  <a:prstClr val="white"/>
                </a:solidFill>
                <a:latin typeface="Myriad Pro"/>
              </a:rPr>
              <a:t>формы </a:t>
            </a:r>
            <a:r>
              <a:rPr lang="ru-RU" sz="1600" dirty="0">
                <a:solidFill>
                  <a:prstClr val="white"/>
                </a:solidFill>
                <a:latin typeface="Myriad Pro"/>
              </a:rPr>
              <a:t>работы</a:t>
            </a:r>
            <a:endParaRPr lang="en-US" sz="1600" dirty="0">
              <a:solidFill>
                <a:prstClr val="white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4" y="1691879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4" y="2975372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4" y="4193381"/>
            <a:ext cx="7293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1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352566"/>
              </p:ext>
            </p:extLst>
          </p:nvPr>
        </p:nvGraphicFramePr>
        <p:xfrm>
          <a:off x="457200" y="1200150"/>
          <a:ext cx="8507288" cy="3795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42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6872</TotalTime>
  <Words>962</Words>
  <Application>Microsoft Office PowerPoint</Application>
  <PresentationFormat>Экран (16:9)</PresentationFormat>
  <Paragraphs>185</Paragraphs>
  <Slides>26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ＭＳ Ｐゴシック</vt:lpstr>
      <vt:lpstr>Arial</vt:lpstr>
      <vt:lpstr>Calibri</vt:lpstr>
      <vt:lpstr>Myriad Pro</vt:lpstr>
      <vt:lpstr>Times New Roman</vt:lpstr>
      <vt:lpstr>Wingdings</vt:lpstr>
      <vt:lpstr>Тема Office</vt:lpstr>
      <vt:lpstr>1_Тема Office</vt:lpstr>
      <vt:lpstr>Office Theme</vt:lpstr>
      <vt:lpstr>Международное исследование TALIS: есть ли в России проблемы в системе профессионального развития и оценки качества работы учителей?</vt:lpstr>
      <vt:lpstr>Презентация PowerPoint</vt:lpstr>
      <vt:lpstr>Презентация PowerPoint</vt:lpstr>
      <vt:lpstr> Возрастная структура учительских кадров </vt:lpstr>
      <vt:lpstr>  Профессиональная подготовка учителей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профессионального развития</vt:lpstr>
      <vt:lpstr>Презентация PowerPoint</vt:lpstr>
      <vt:lpstr>Презентация PowerPoint</vt:lpstr>
      <vt:lpstr>Презентация PowerPoint</vt:lpstr>
      <vt:lpstr>Дифференциация по контингенту: потребности в профессиональном развитии</vt:lpstr>
      <vt:lpstr>Дифференциация по возрасту: потребности в профессиональном развитии</vt:lpstr>
      <vt:lpstr>Дифференциация по контингенту:</vt:lpstr>
      <vt:lpstr>Дифференциация по возрасту: Что происходит в классе</vt:lpstr>
      <vt:lpstr>Препятствия для  профессионального развития: учителя с разным контингентом</vt:lpstr>
      <vt:lpstr>Препятствия для профессионального развития: учителя разного возраста</vt:lpstr>
      <vt:lpstr>Удовлетворённость профессией и работой: дифференциация по контингенту </vt:lpstr>
      <vt:lpstr>Удовлетворённость профессией и работой: дифференциация по возрасту</vt:lpstr>
      <vt:lpstr> Дифференциация по возрасту и по контингенту в России и в среднем по странам  молодые учителя</vt:lpstr>
      <vt:lpstr>Дифференциация по возрасту и по контингенту в России и в среднем по странам </vt:lpstr>
      <vt:lpstr>Некоторые выводы</vt:lpstr>
      <vt:lpstr>Предложения</vt:lpstr>
      <vt:lpstr>СПАСИБО ЗА ВНИМАНИЕ!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Ростислав Горбовский</cp:lastModifiedBy>
  <cp:revision>351</cp:revision>
  <cp:lastPrinted>2012-11-08T07:08:57Z</cp:lastPrinted>
  <dcterms:created xsi:type="dcterms:W3CDTF">2011-08-25T06:09:31Z</dcterms:created>
  <dcterms:modified xsi:type="dcterms:W3CDTF">2015-09-24T07:33:54Z</dcterms:modified>
</cp:coreProperties>
</file>