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58" r:id="rId3"/>
    <p:sldId id="483" r:id="rId4"/>
    <p:sldId id="545" r:id="rId5"/>
    <p:sldId id="523" r:id="rId6"/>
    <p:sldId id="527" r:id="rId7"/>
    <p:sldId id="528" r:id="rId8"/>
    <p:sldId id="529" r:id="rId9"/>
    <p:sldId id="530" r:id="rId10"/>
    <p:sldId id="533" r:id="rId11"/>
    <p:sldId id="531" r:id="rId12"/>
    <p:sldId id="532" r:id="rId13"/>
    <p:sldId id="535" r:id="rId14"/>
    <p:sldId id="546" r:id="rId15"/>
    <p:sldId id="536" r:id="rId16"/>
    <p:sldId id="541" r:id="rId17"/>
    <p:sldId id="543" r:id="rId18"/>
    <p:sldId id="540" r:id="rId19"/>
    <p:sldId id="544" r:id="rId20"/>
    <p:sldId id="526" r:id="rId21"/>
  </p:sldIdLst>
  <p:sldSz cx="9144000" cy="5143500" type="screen16x9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1" autoAdjust="0"/>
    <p:restoredTop sz="92801" autoAdjust="0"/>
  </p:normalViewPr>
  <p:slideViewPr>
    <p:cSldViewPr>
      <p:cViewPr>
        <p:scale>
          <a:sx n="100" d="100"/>
          <a:sy n="100" d="100"/>
        </p:scale>
        <p:origin x="-2022" y="-7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784" y="-78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800" dirty="0">
                <a:solidFill>
                  <a:srgbClr val="21386F"/>
                </a:solidFill>
              </a:rPr>
              <a:t>Зачислено</a:t>
            </a:r>
            <a:r>
              <a:rPr lang="ru-RU" sz="1800" baseline="0" dirty="0">
                <a:solidFill>
                  <a:srgbClr val="21386F"/>
                </a:solidFill>
              </a:rPr>
              <a:t> в бакалавриат НИУ ВШЭ</a:t>
            </a:r>
          </a:p>
          <a:p>
            <a:pPr>
              <a:defRPr sz="1600"/>
            </a:pPr>
            <a:r>
              <a:rPr lang="ru-RU" sz="1800" baseline="0" dirty="0">
                <a:solidFill>
                  <a:srgbClr val="21386F"/>
                </a:solidFill>
              </a:rPr>
              <a:t>(</a:t>
            </a:r>
            <a:r>
              <a:rPr lang="ru-RU" sz="1800" baseline="0" dirty="0" smtClean="0">
                <a:solidFill>
                  <a:srgbClr val="21386F"/>
                </a:solidFill>
              </a:rPr>
              <a:t>Москва, С-Петербург, Н. Новгород, Пермь), </a:t>
            </a:r>
            <a:r>
              <a:rPr lang="ru-RU" sz="1800" baseline="0" dirty="0">
                <a:solidFill>
                  <a:srgbClr val="21386F"/>
                </a:solidFill>
              </a:rPr>
              <a:t>человек</a:t>
            </a:r>
            <a:endParaRPr lang="ru-RU" sz="1800" dirty="0">
              <a:solidFill>
                <a:srgbClr val="21386F"/>
              </a:solidFill>
            </a:endParaRPr>
          </a:p>
        </c:rich>
      </c:tx>
      <c:layout>
        <c:manualLayout>
          <c:xMode val="edge"/>
          <c:yMode val="edge"/>
          <c:x val="0.14480825239014594"/>
          <c:y val="5.092592592592592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Лист1!$C$4:$F$4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Лист1!$C$5:$F$5</c:f>
              <c:numCache>
                <c:formatCode>General</c:formatCode>
                <c:ptCount val="4"/>
                <c:pt idx="0">
                  <c:v>3886</c:v>
                </c:pt>
                <c:pt idx="1">
                  <c:v>4382</c:v>
                </c:pt>
                <c:pt idx="2">
                  <c:v>5925</c:v>
                </c:pt>
                <c:pt idx="3">
                  <c:v>5019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2527104"/>
        <c:axId val="32528640"/>
      </c:barChart>
      <c:catAx>
        <c:axId val="3252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2528640"/>
        <c:crosses val="autoZero"/>
        <c:auto val="1"/>
        <c:lblAlgn val="ctr"/>
        <c:lblOffset val="100"/>
        <c:noMultiLvlLbl val="0"/>
      </c:catAx>
      <c:valAx>
        <c:axId val="32528640"/>
        <c:scaling>
          <c:orientation val="minMax"/>
          <c:max val="7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325271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3D91B-3409-4250-ACCF-8D46EC30B582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D0A25-D938-42A9-A3E8-EA247274B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19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17.06.2015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19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494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Достраивание до целостности – объединение обр. программ школ, открытие их для учащихся сети, организация взаимозачетов, создание специальных открытых для всех мест НИУ ВШЭ, которые невозможно создать в школах из-за отсутствия кадров, выдача</a:t>
            </a:r>
            <a:r>
              <a:rPr lang="ru-RU" baseline="0" dirty="0" smtClean="0"/>
              <a:t> общего документа об образовании</a:t>
            </a:r>
          </a:p>
          <a:p>
            <a:pPr>
              <a:spcBef>
                <a:spcPct val="0"/>
              </a:spcBef>
            </a:pPr>
            <a:endParaRPr lang="ru-RU" baseline="0" dirty="0" smtClean="0"/>
          </a:p>
          <a:p>
            <a:pPr>
              <a:spcBef>
                <a:spcPct val="0"/>
              </a:spcBef>
            </a:pPr>
            <a:r>
              <a:rPr lang="ru-RU" baseline="0" dirty="0" smtClean="0"/>
              <a:t>Профессиональное самоопределение – профпросвещение, </a:t>
            </a:r>
            <a:r>
              <a:rPr lang="ru-RU" baseline="0" dirty="0" err="1" smtClean="0"/>
              <a:t>профконсультирование</a:t>
            </a:r>
            <a:r>
              <a:rPr lang="ru-RU" baseline="0" dirty="0" smtClean="0"/>
              <a:t>, включение в </a:t>
            </a:r>
            <a:r>
              <a:rPr lang="ru-RU" baseline="0" dirty="0" err="1" smtClean="0"/>
              <a:t>профдеятельность</a:t>
            </a:r>
            <a:r>
              <a:rPr lang="ru-RU" baseline="0" dirty="0" smtClean="0"/>
              <a:t> (игры, тренинги)</a:t>
            </a: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728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а) региональные сети – это партнерские школы, объединенные ценностями, целями, совместной деятельностью в рамках сетевой образовательной программы;</a:t>
            </a:r>
          </a:p>
          <a:p>
            <a:pPr>
              <a:spcBef>
                <a:spcPct val="0"/>
              </a:spcBef>
            </a:pPr>
            <a:endParaRPr lang="ru-RU" dirty="0" smtClean="0"/>
          </a:p>
          <a:p>
            <a:pPr>
              <a:spcBef>
                <a:spcPct val="0"/>
              </a:spcBef>
            </a:pPr>
            <a:r>
              <a:rPr lang="ru-RU" dirty="0" smtClean="0"/>
              <a:t>б) экспертно-консультационное сопровождение разработки программ развития и образовательных программ – изучение и анализ существующих программ, оценка программ и определение проблемных сфер, организация совместного поиска проблем, консультирование и методическая</a:t>
            </a:r>
            <a:r>
              <a:rPr lang="ru-RU" baseline="0" dirty="0" smtClean="0"/>
              <a:t> поддержка;</a:t>
            </a:r>
            <a:r>
              <a:rPr lang="ru-RU" dirty="0" smtClean="0"/>
              <a:t> </a:t>
            </a:r>
          </a:p>
          <a:p>
            <a:pPr>
              <a:spcBef>
                <a:spcPct val="0"/>
              </a:spcBef>
            </a:pPr>
            <a:endParaRPr lang="ru-RU" dirty="0" smtClean="0"/>
          </a:p>
          <a:p>
            <a:pPr>
              <a:spcBef>
                <a:spcPct val="0"/>
              </a:spcBef>
            </a:pPr>
            <a:r>
              <a:rPr lang="ru-RU" dirty="0" smtClean="0"/>
              <a:t>в) научно-методическое сопровождение ориентировано</a:t>
            </a:r>
            <a:r>
              <a:rPr lang="ru-RU" baseline="0" dirty="0" smtClean="0"/>
              <a:t> на повышение качества результатов образовательного процесса;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помимо повышения профессионального мастерства непосредственно на курсах, тренингах, семинарах – это выявление, обобщение и распространение наиболее ценного опыта по организации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профильного обучения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;  создание банка информации и ее распространение; помощь в создании авторских методических разработок, проведение научно-педагогической конференции;</a:t>
            </a:r>
          </a:p>
          <a:p>
            <a:pPr>
              <a:spcBef>
                <a:spcPct val="0"/>
              </a:spcBef>
            </a:pPr>
            <a:endParaRPr lang="ru-RU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pPr>
              <a:spcBef>
                <a:spcPct val="0"/>
              </a:spcBef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г) интеграция образования с научной и инновационной деятельностью – это создание новых образовательных технологий профильного обучения их адаптация для массового образование. Включение в программы Института образования НИУ ВШЭ;</a:t>
            </a:r>
          </a:p>
          <a:p>
            <a:pPr>
              <a:spcBef>
                <a:spcPct val="0"/>
              </a:spcBef>
            </a:pPr>
            <a:endParaRPr lang="ru-RU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pPr>
              <a:spcBef>
                <a:spcPct val="0"/>
              </a:spcBef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д) привлечение материальных, финансовых и кадровых ресурсов – ресурсы ВШЭ и привлеченных организаций,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грантовая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поддержка</a:t>
            </a: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728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Три этапа создания региональных сетей:</a:t>
            </a:r>
          </a:p>
          <a:p>
            <a:pPr>
              <a:spcBef>
                <a:spcPct val="0"/>
              </a:spcBef>
            </a:pPr>
            <a:endParaRPr lang="ru-RU" dirty="0" smtClean="0"/>
          </a:p>
          <a:p>
            <a:pPr>
              <a:spcBef>
                <a:spcPct val="0"/>
              </a:spcBef>
            </a:pPr>
            <a:r>
              <a:rPr lang="ru-RU" dirty="0" smtClean="0"/>
              <a:t>а) создание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сетей партнерских школ </a:t>
            </a:r>
            <a:r>
              <a:rPr lang="ru-RU" dirty="0" smtClean="0"/>
              <a:t>на уровне федеральных округов;</a:t>
            </a:r>
          </a:p>
          <a:p>
            <a:pPr>
              <a:spcBef>
                <a:spcPct val="0"/>
              </a:spcBef>
            </a:pPr>
            <a:endParaRPr lang="ru-RU" dirty="0" smtClean="0"/>
          </a:p>
          <a:p>
            <a:pPr>
              <a:spcBef>
                <a:spcPct val="0"/>
              </a:spcBef>
            </a:pPr>
            <a:r>
              <a:rPr lang="ru-RU" dirty="0" smtClean="0"/>
              <a:t>б) создание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сетей партнерских школ </a:t>
            </a:r>
            <a:r>
              <a:rPr lang="ru-RU" dirty="0" smtClean="0"/>
              <a:t>на уровне субъектов РФ</a:t>
            </a:r>
          </a:p>
          <a:p>
            <a:pPr>
              <a:spcBef>
                <a:spcPct val="0"/>
              </a:spcBef>
            </a:pPr>
            <a:endParaRPr lang="ru-RU" dirty="0" smtClean="0"/>
          </a:p>
          <a:p>
            <a:pPr>
              <a:spcBef>
                <a:spcPct val="0"/>
              </a:spcBef>
            </a:pPr>
            <a:r>
              <a:rPr lang="ru-RU" dirty="0" smtClean="0"/>
              <a:t>в) создание сетей партнерских школ на уровне отдельных муниципалитетов, как правило столичных городов   </a:t>
            </a: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728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728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В ВШЭ – 59 образовательных программ бакалавриата, только в Москве их 33. Мы их привели к трем обобщенным профилям, пригодным для школы: 1) </a:t>
            </a:r>
            <a:r>
              <a:rPr lang="ru-RU" u="sng" dirty="0" smtClean="0"/>
              <a:t>гуманитарный профиль </a:t>
            </a:r>
            <a:r>
              <a:rPr lang="ru-RU" dirty="0" smtClean="0"/>
              <a:t>– базовые предметы литература, русский,</a:t>
            </a:r>
            <a:r>
              <a:rPr lang="ru-RU" baseline="0" dirty="0" smtClean="0"/>
              <a:t> и</a:t>
            </a:r>
            <a:r>
              <a:rPr lang="ru-RU" dirty="0" smtClean="0"/>
              <a:t>ностранный языки; 2) </a:t>
            </a:r>
            <a:r>
              <a:rPr lang="ru-RU" u="sng" dirty="0" smtClean="0"/>
              <a:t>социально-гуманитарный</a:t>
            </a:r>
            <a:r>
              <a:rPr lang="ru-RU" dirty="0" smtClean="0"/>
              <a:t> – базовые предметы история, обществознание, русский и иностранный языки;</a:t>
            </a:r>
            <a:r>
              <a:rPr lang="ru-RU" baseline="0" dirty="0" smtClean="0"/>
              <a:t> 3) </a:t>
            </a:r>
            <a:r>
              <a:rPr lang="ru-RU" u="sng" baseline="0" dirty="0" smtClean="0"/>
              <a:t>социально-экономический профиль </a:t>
            </a:r>
            <a:r>
              <a:rPr lang="ru-RU" baseline="0" dirty="0" smtClean="0"/>
              <a:t>– профильные предметы математика, обществознание, русский и иностранный языки; 4) </a:t>
            </a:r>
            <a:r>
              <a:rPr lang="ru-RU" u="sng" baseline="0" dirty="0" smtClean="0"/>
              <a:t>естественно-математический профиль </a:t>
            </a:r>
            <a:r>
              <a:rPr lang="ru-RU" baseline="0" dirty="0" smtClean="0"/>
              <a:t>– профильные предметы математика, физика (биология), русский язык; 5) </a:t>
            </a:r>
            <a:r>
              <a:rPr lang="ru-RU" u="sng" baseline="0" dirty="0" smtClean="0"/>
              <a:t>информационно-математический профиль</a:t>
            </a:r>
            <a:r>
              <a:rPr lang="ru-RU" baseline="0" dirty="0" smtClean="0"/>
              <a:t> – профильные предметы математика, информатика, русский и иностранный языки</a:t>
            </a: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728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Реализация индивидуальных образовательных программ предполагает: 1) наличие согласованной сетевой образовательной программы; 2) выделение наиболее успешных модулей в разных школах + модулей,</a:t>
            </a:r>
            <a:r>
              <a:rPr lang="ru-RU" baseline="0" dirty="0" smtClean="0"/>
              <a:t> создаваемых Ресурсными центрами; 3) право старшеклассников осваивать модули в других школах сети; 4) согласование с субъектом право взаимозачета модулей в других школах. В рамках программы «Распределенный Лицей» в г. Москве по прямому заказу Департамента образования происходит отработка сетевой формы предоставления образовательных услуг. Этот опыт будет распространен на все сети партнерских школ НИУ ВШЭ</a:t>
            </a:r>
          </a:p>
          <a:p>
            <a:pPr>
              <a:spcBef>
                <a:spcPct val="0"/>
              </a:spcBef>
            </a:pPr>
            <a:endParaRPr lang="ru-RU" baseline="0" dirty="0" smtClean="0"/>
          </a:p>
          <a:p>
            <a:pPr>
              <a:spcBef>
                <a:spcPct val="0"/>
              </a:spcBef>
            </a:pPr>
            <a:r>
              <a:rPr lang="ru-RU" baseline="0" dirty="0" smtClean="0"/>
              <a:t>Социальные проекты – это проекты, направленные на благо других. В основе лежит методика КТД, автором которой является И.П. Иванов (направления – образование, труд, спорт, культура и досуг, </a:t>
            </a:r>
            <a:r>
              <a:rPr lang="ru-RU" baseline="0" dirty="0" err="1" smtClean="0"/>
              <a:t>волонтерсво</a:t>
            </a:r>
            <a:r>
              <a:rPr lang="ru-RU" baseline="0" dirty="0" smtClean="0"/>
              <a:t>)</a:t>
            </a:r>
          </a:p>
          <a:p>
            <a:pPr>
              <a:spcBef>
                <a:spcPct val="0"/>
              </a:spcBef>
            </a:pPr>
            <a:endParaRPr lang="ru-RU" baseline="0" dirty="0" smtClean="0"/>
          </a:p>
          <a:p>
            <a:pPr>
              <a:spcBef>
                <a:spcPct val="0"/>
              </a:spcBef>
            </a:pPr>
            <a:r>
              <a:rPr lang="ru-RU" baseline="0" dirty="0" smtClean="0"/>
              <a:t>Профориентационные проекты – 1) профессиональное просвещение (рассказ о специальностях и образовательных программах, освоение которых ведет к получению профессии); 2) включение в деятельность (имитационно-ролевые и другие игры, тренинги, в которых имитируется действия в рамках той или иной профессии)</a:t>
            </a: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728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728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728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Амбициозные </a:t>
            </a:r>
            <a:r>
              <a:rPr lang="ru-RU" dirty="0" smtClean="0"/>
              <a:t>школы,</a:t>
            </a:r>
            <a:r>
              <a:rPr lang="ru-RU" baseline="0" dirty="0" smtClean="0"/>
              <a:t> которые могут участвовать в работе округа</a:t>
            </a: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728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4538"/>
            <a:ext cx="6615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66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27 ноября 1992 году создана высшая школа экономики, в 1998 ВШЭ стала государственным университетом, в 2009 году в результате конкурса присвоен статус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Национальный исследовательский университет. В настоящее время 27 университетов имеют этот статус.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Стратегическая миссия – развитие научно-производственного комплекса страны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Программа повышения конкурентоспособности «5/100». Задача войти в 100 лучших университетов мира (качество подготовки студентов, в том числе иностранных, научные исследования и разработки мирового уровня, цитируемость</a:t>
            </a:r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Общее количество студентов останется примерно таким же, будет меняться соотношение, увеличиваться кол-во студентов магистратуры и аспирантуры.</a:t>
            </a:r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728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Основная задача Лицея – организация современного образования в 10-11</a:t>
            </a:r>
            <a:r>
              <a:rPr lang="ru-RU" baseline="0" dirty="0" smtClean="0"/>
              <a:t> классах</a:t>
            </a:r>
            <a:endParaRPr lang="ru-RU" dirty="0" smtClean="0"/>
          </a:p>
          <a:p>
            <a:pPr>
              <a:spcBef>
                <a:spcPct val="0"/>
              </a:spcBef>
            </a:pPr>
            <a:endParaRPr lang="ru-RU" dirty="0" smtClean="0"/>
          </a:p>
          <a:p>
            <a:pPr>
              <a:spcBef>
                <a:spcPct val="0"/>
              </a:spcBef>
            </a:pPr>
            <a:r>
              <a:rPr lang="ru-RU" dirty="0" smtClean="0"/>
              <a:t>Основная задача РЛ – создание технологии сетевого взаимодействия образовательных организаций по реализации сетевой образовательной программы</a:t>
            </a:r>
          </a:p>
          <a:p>
            <a:pPr>
              <a:spcBef>
                <a:spcPct val="0"/>
              </a:spcBef>
            </a:pPr>
            <a:endParaRPr lang="ru-RU" dirty="0" smtClean="0"/>
          </a:p>
          <a:p>
            <a:pPr>
              <a:spcBef>
                <a:spcPct val="0"/>
              </a:spcBef>
            </a:pPr>
            <a:r>
              <a:rPr lang="ru-RU" dirty="0" smtClean="0"/>
              <a:t>Профильные школы – компенсация предметной подготовки по отдельным предметам</a:t>
            </a:r>
          </a:p>
          <a:p>
            <a:pPr>
              <a:spcBef>
                <a:spcPct val="0"/>
              </a:spcBef>
            </a:pPr>
            <a:endParaRPr lang="ru-RU" dirty="0" smtClean="0"/>
          </a:p>
          <a:p>
            <a:pPr>
              <a:spcBef>
                <a:spcPct val="0"/>
              </a:spcBef>
            </a:pPr>
            <a:r>
              <a:rPr lang="ru-RU" dirty="0" smtClean="0"/>
              <a:t>Олимпиады</a:t>
            </a:r>
            <a:r>
              <a:rPr lang="ru-RU" baseline="0" dirty="0" smtClean="0"/>
              <a:t> – развитие и отбор одаренных детей</a:t>
            </a:r>
          </a:p>
          <a:p>
            <a:pPr>
              <a:spcBef>
                <a:spcPct val="0"/>
              </a:spcBef>
            </a:pPr>
            <a:endParaRPr lang="ru-RU" baseline="0" dirty="0" smtClean="0"/>
          </a:p>
          <a:p>
            <a:pPr>
              <a:spcBef>
                <a:spcPct val="0"/>
              </a:spcBef>
            </a:pPr>
            <a:r>
              <a:rPr lang="ru-RU" baseline="0" dirty="0" smtClean="0"/>
              <a:t>Дополнительный ресурс для освоения профильного предметного знания</a:t>
            </a:r>
            <a:endParaRPr lang="ru-RU" dirty="0" smtClean="0"/>
          </a:p>
          <a:p>
            <a:pPr>
              <a:spcBef>
                <a:spcPct val="0"/>
              </a:spcBef>
            </a:pPr>
            <a:endParaRPr lang="ru-RU" dirty="0" smtClean="0"/>
          </a:p>
          <a:p>
            <a:pPr>
              <a:spcBef>
                <a:spcPct val="0"/>
              </a:spcBef>
            </a:pPr>
            <a:r>
              <a:rPr lang="ru-RU" dirty="0" smtClean="0"/>
              <a:t>Все проекты не заменяют и не вытесняют друг друга, они </a:t>
            </a:r>
            <a:r>
              <a:rPr lang="ru-RU" dirty="0" err="1" smtClean="0"/>
              <a:t>взаимодополняют</a:t>
            </a:r>
            <a:r>
              <a:rPr lang="ru-RU" dirty="0" smtClean="0"/>
              <a:t> друг друга</a:t>
            </a: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728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Высокий уровень владения предметным знанием, базовым для</a:t>
            </a:r>
            <a:r>
              <a:rPr lang="ru-RU" baseline="0" dirty="0" smtClean="0"/>
              <a:t> той или иной специальности</a:t>
            </a:r>
            <a:endParaRPr lang="ru-RU" dirty="0" smtClean="0"/>
          </a:p>
          <a:p>
            <a:pPr>
              <a:spcBef>
                <a:spcPct val="0"/>
              </a:spcBef>
            </a:pPr>
            <a:endParaRPr lang="ru-RU" dirty="0" smtClean="0"/>
          </a:p>
          <a:p>
            <a:pPr>
              <a:spcBef>
                <a:spcPct val="0"/>
              </a:spcBef>
            </a:pPr>
            <a:r>
              <a:rPr lang="ru-RU" dirty="0" smtClean="0"/>
              <a:t>Способный учиться – умеющий ставить</a:t>
            </a:r>
            <a:r>
              <a:rPr lang="ru-RU" baseline="0" dirty="0" smtClean="0"/>
              <a:t> образовательные задачи, находить способы их решения, решать задачи</a:t>
            </a:r>
          </a:p>
          <a:p>
            <a:pPr>
              <a:spcBef>
                <a:spcPct val="0"/>
              </a:spcBef>
            </a:pPr>
            <a:endParaRPr lang="ru-RU" baseline="0" dirty="0" smtClean="0"/>
          </a:p>
          <a:p>
            <a:pPr>
              <a:spcBef>
                <a:spcPct val="0"/>
              </a:spcBef>
            </a:pPr>
            <a:r>
              <a:rPr lang="ru-RU" baseline="0" dirty="0" smtClean="0"/>
              <a:t>Способный получать новое знание – о прошлом в рамках исследовательской деятельности, о будущем – в рамках проектной деятельности</a:t>
            </a:r>
          </a:p>
          <a:p>
            <a:pPr>
              <a:spcBef>
                <a:spcPct val="0"/>
              </a:spcBef>
            </a:pPr>
            <a:endParaRPr lang="ru-RU" dirty="0" smtClean="0"/>
          </a:p>
          <a:p>
            <a:pPr>
              <a:spcBef>
                <a:spcPct val="0"/>
              </a:spcBef>
            </a:pPr>
            <a:r>
              <a:rPr lang="ru-RU" dirty="0" smtClean="0"/>
              <a:t>Способный работать в кооперативной деятельности,</a:t>
            </a:r>
            <a:r>
              <a:rPr lang="ru-RU" baseline="0" dirty="0" smtClean="0"/>
              <a:t> т.е. решать задачи в рамках коллективного субъекта, т.к. уровень современных задач, как правило больше одного даже самого талантливого человека.</a:t>
            </a: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728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728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Рекордный уровень – 80 и более баллов честного ЕГЭ, дипломанты заключительных этапов олимпиад из Перечня</a:t>
            </a:r>
          </a:p>
          <a:p>
            <a:pPr>
              <a:spcBef>
                <a:spcPct val="0"/>
              </a:spcBef>
            </a:pPr>
            <a:endParaRPr lang="ru-RU" dirty="0" smtClean="0"/>
          </a:p>
          <a:p>
            <a:pPr>
              <a:spcBef>
                <a:spcPct val="0"/>
              </a:spcBef>
            </a:pPr>
            <a:r>
              <a:rPr lang="ru-RU" dirty="0" smtClean="0"/>
              <a:t>Партнерские школы – это школы сотрудничающие по линии подготовки компетентного абитуриента, повышения </a:t>
            </a:r>
            <a:r>
              <a:rPr lang="ru-RU" dirty="0" err="1" smtClean="0"/>
              <a:t>профмастерства</a:t>
            </a:r>
            <a:r>
              <a:rPr lang="ru-RU" dirty="0" smtClean="0"/>
              <a:t>, развития профильного образования и сетевого взаимодействия разных школ</a:t>
            </a: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728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72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746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93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2572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Изображение 6" descr="Снимок экрана 2014-03-23 в 1.10.0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05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84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71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45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9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39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52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0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17.06.2015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17.06.2015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17.06.2015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17.06.2015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17.06.2015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17.06.2015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8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vlozing@hse.r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990650" y="73242"/>
            <a:ext cx="646167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ВЕБИНАР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Российского тренингового центра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Института образования НИУ ВШЭ</a:t>
            </a:r>
          </a:p>
        </p:txBody>
      </p:sp>
      <p:pic>
        <p:nvPicPr>
          <p:cNvPr id="15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760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>
            <a:spLocks noGrp="1"/>
          </p:cNvSpPr>
          <p:nvPr>
            <p:ph type="ctrTitle"/>
          </p:nvPr>
        </p:nvSpPr>
        <p:spPr>
          <a:xfrm>
            <a:off x="111434" y="1635646"/>
            <a:ext cx="8853053" cy="1387028"/>
          </a:xfrm>
        </p:spPr>
        <p:txBody>
          <a:bodyPr/>
          <a:lstStyle/>
          <a:p>
            <a:pPr lvl="0">
              <a:defRPr/>
            </a:pPr>
            <a:r>
              <a:rPr lang="ru-RU" sz="2400" cap="all" smtClean="0">
                <a:solidFill>
                  <a:srgbClr val="FFFFFF"/>
                </a:solidFill>
              </a:rPr>
              <a:t>Университетский образовательный округ </a:t>
            </a:r>
            <a:br>
              <a:rPr lang="ru-RU" sz="2400" cap="all" smtClean="0">
                <a:solidFill>
                  <a:srgbClr val="FFFFFF"/>
                </a:solidFill>
              </a:rPr>
            </a:br>
            <a:r>
              <a:rPr lang="ru-RU" sz="2400" cap="all" smtClean="0">
                <a:solidFill>
                  <a:srgbClr val="FFFFFF"/>
                </a:solidFill>
              </a:rPr>
              <a:t>Национального исследовательского университета «Высшая школа экономики»</a:t>
            </a:r>
            <a:endParaRPr lang="ru-RU" sz="2400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8"/>
          <p:cNvSpPr>
            <a:spLocks noChangeArrowheads="1"/>
          </p:cNvSpPr>
          <p:nvPr/>
        </p:nvSpPr>
        <p:spPr bwMode="auto">
          <a:xfrm>
            <a:off x="1908048" y="3262969"/>
            <a:ext cx="7068288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>
              <a:lnSpc>
                <a:spcPct val="90000"/>
              </a:lnSpc>
            </a:pPr>
            <a:r>
              <a:rPr lang="ru-RU" sz="1600" b="1" dirty="0">
                <a:solidFill>
                  <a:srgbClr val="FFFF00"/>
                </a:solidFill>
              </a:rPr>
              <a:t>	Лозинг Вячеслав </a:t>
            </a:r>
            <a:r>
              <a:rPr lang="ru-RU" sz="1600" b="1" dirty="0" smtClean="0">
                <a:solidFill>
                  <a:srgbClr val="FFFF00"/>
                </a:solidFill>
              </a:rPr>
              <a:t>Рудольфович,</a:t>
            </a:r>
          </a:p>
          <a:p>
            <a:pPr marL="457200" indent="-457200" algn="r">
              <a:lnSpc>
                <a:spcPct val="90000"/>
              </a:lnSpc>
            </a:pPr>
            <a:r>
              <a:rPr lang="ru-RU" sz="1600" dirty="0">
                <a:solidFill>
                  <a:srgbClr val="FFFFFF"/>
                </a:solidFill>
              </a:rPr>
              <a:t>директор Дирекции общего образования НИУ ВШЭ, </a:t>
            </a:r>
            <a:endParaRPr lang="ru-RU" sz="1600" dirty="0" smtClean="0">
              <a:solidFill>
                <a:srgbClr val="FFFFFF"/>
              </a:solidFill>
            </a:endParaRPr>
          </a:p>
          <a:p>
            <a:pPr marL="457200" indent="-457200" algn="r">
              <a:lnSpc>
                <a:spcPct val="90000"/>
              </a:lnSpc>
            </a:pPr>
            <a:r>
              <a:rPr lang="ru-RU" sz="1600" dirty="0" smtClean="0">
                <a:solidFill>
                  <a:srgbClr val="FFFFFF"/>
                </a:solidFill>
              </a:rPr>
              <a:t>ведущий </a:t>
            </a:r>
            <a:r>
              <a:rPr lang="ru-RU" sz="1600" dirty="0">
                <a:solidFill>
                  <a:srgbClr val="FFFFFF"/>
                </a:solidFill>
              </a:rPr>
              <a:t>эксперт Института образования, к.п.н.</a:t>
            </a:r>
            <a:endParaRPr lang="ru-RU" sz="1600" dirty="0" smtClean="0">
              <a:solidFill>
                <a:srgbClr val="FFFFFF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4639519"/>
            <a:ext cx="9171163" cy="5039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30" name="Изображение 2" descr="Снимок экрана 2014-03-23 в 1.10.0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4" y="4654061"/>
            <a:ext cx="507401" cy="48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54" y="4649259"/>
            <a:ext cx="725312" cy="477476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3147726" y="1211107"/>
            <a:ext cx="2147517" cy="52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600" b="1" dirty="0" smtClean="0">
                <a:solidFill>
                  <a:srgbClr val="FFFF00"/>
                </a:solidFill>
              </a:rPr>
              <a:t>17</a:t>
            </a:r>
            <a:r>
              <a:rPr lang="ru-RU" sz="1600" b="1" dirty="0" smtClean="0">
                <a:solidFill>
                  <a:srgbClr val="FFFF00"/>
                </a:solidFill>
              </a:rPr>
              <a:t> июня 2015</a:t>
            </a:r>
            <a:endParaRPr lang="ru-RU" sz="1600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5745"/>
            <a:ext cx="9158288" cy="76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016" y="13344"/>
            <a:ext cx="91269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cs typeface="Helvetica"/>
              </a:rPr>
              <a:t>Цель и задачи деятельности 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cs typeface="Helvetica"/>
              </a:rPr>
              <a:t>Университетского образовательного округа НИУ </a:t>
            </a:r>
            <a:r>
              <a:rPr lang="ru-RU" sz="2200" b="1" dirty="0" smtClean="0">
                <a:solidFill>
                  <a:schemeClr val="bg1"/>
                </a:solidFill>
                <a:cs typeface="Helvetica"/>
              </a:rPr>
              <a:t>ВШЭ</a:t>
            </a:r>
            <a:endParaRPr lang="ru-RU" sz="2200" b="1" dirty="0">
              <a:solidFill>
                <a:schemeClr val="bg1"/>
              </a:solidFill>
              <a:cs typeface="Helvetic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1958" y="771550"/>
            <a:ext cx="84562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1386F"/>
                </a:solidFill>
                <a:latin typeface="+mn-lt"/>
              </a:rPr>
              <a:t>Цель </a:t>
            </a:r>
          </a:p>
          <a:p>
            <a:pPr lvl="1"/>
            <a:r>
              <a:rPr lang="ru-RU" dirty="0" smtClean="0">
                <a:solidFill>
                  <a:srgbClr val="21386F"/>
                </a:solidFill>
                <a:latin typeface="+mn-lt"/>
              </a:rPr>
              <a:t>объединение </a:t>
            </a:r>
            <a:r>
              <a:rPr lang="ru-RU" dirty="0">
                <a:solidFill>
                  <a:srgbClr val="21386F"/>
                </a:solidFill>
                <a:latin typeface="+mn-lt"/>
              </a:rPr>
              <a:t>усилий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НИУ ВШЭ </a:t>
            </a:r>
            <a:r>
              <a:rPr lang="ru-RU" dirty="0">
                <a:solidFill>
                  <a:srgbClr val="21386F"/>
                </a:solidFill>
                <a:latin typeface="+mn-lt"/>
              </a:rPr>
              <a:t>и партнерских школ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в </a:t>
            </a:r>
            <a:r>
              <a:rPr lang="ru-RU" dirty="0" smtClean="0">
                <a:solidFill>
                  <a:srgbClr val="21386F"/>
                </a:solidFill>
                <a:latin typeface="+mn-lt"/>
                <a:ea typeface="Times New Roman"/>
                <a:cs typeface="Times New Roman"/>
              </a:rPr>
              <a:t>выявлении </a:t>
            </a:r>
            <a:r>
              <a:rPr lang="ru-RU" dirty="0">
                <a:solidFill>
                  <a:srgbClr val="21386F"/>
                </a:solidFill>
                <a:latin typeface="+mn-lt"/>
                <a:ea typeface="Times New Roman"/>
                <a:cs typeface="Times New Roman"/>
              </a:rPr>
              <a:t>талантливых и мотивированных школьников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и подготовке </a:t>
            </a:r>
            <a:r>
              <a:rPr lang="ru-RU" b="1" dirty="0">
                <a:solidFill>
                  <a:srgbClr val="21386F"/>
                </a:solidFill>
                <a:latin typeface="+mn-lt"/>
              </a:rPr>
              <a:t>компетентного абитуриента</a:t>
            </a:r>
            <a:r>
              <a:rPr lang="ru-RU" dirty="0">
                <a:solidFill>
                  <a:srgbClr val="21386F"/>
                </a:solidFill>
                <a:latin typeface="+mn-lt"/>
              </a:rPr>
              <a:t>, способного учиться в современном у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ниверситете</a:t>
            </a:r>
            <a:endParaRPr lang="ru-RU" dirty="0">
              <a:solidFill>
                <a:srgbClr val="21386F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6746" y="1899871"/>
            <a:ext cx="862774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1386F"/>
                </a:solidFill>
                <a:latin typeface="+mn-lt"/>
              </a:rPr>
              <a:t>Основные задачи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21386F"/>
                </a:solidFill>
                <a:latin typeface="+mn-lt"/>
              </a:rPr>
              <a:t>достраивание </a:t>
            </a:r>
            <a:r>
              <a:rPr lang="ru-RU" b="1" dirty="0">
                <a:solidFill>
                  <a:srgbClr val="21386F"/>
                </a:solidFill>
                <a:latin typeface="+mn-lt"/>
              </a:rPr>
              <a:t>до целостности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с помощью сетевой образовательной программы</a:t>
            </a:r>
            <a:r>
              <a:rPr lang="ru-RU" b="1" dirty="0" smtClean="0">
                <a:solidFill>
                  <a:srgbClr val="21386F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образовательных программ партнерских школ и содействие в подготовке </a:t>
            </a:r>
            <a:r>
              <a:rPr lang="ru-RU" dirty="0">
                <a:solidFill>
                  <a:srgbClr val="21386F"/>
                </a:solidFill>
                <a:latin typeface="+mn-lt"/>
              </a:rPr>
              <a:t>компетентных абитуриентов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21386F"/>
                </a:solidFill>
                <a:latin typeface="+mn-lt"/>
              </a:rPr>
              <a:t>увеличение </a:t>
            </a:r>
            <a:r>
              <a:rPr lang="ru-RU" dirty="0">
                <a:solidFill>
                  <a:srgbClr val="21386F"/>
                </a:solidFill>
                <a:latin typeface="+mn-lt"/>
              </a:rPr>
              <a:t>конкурсного набора в профильные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классы партнерских школ</a:t>
            </a:r>
            <a:r>
              <a:rPr lang="ru-RU" b="1" dirty="0" smtClean="0">
                <a:solidFill>
                  <a:srgbClr val="21386F"/>
                </a:solidFill>
                <a:latin typeface="+mn-lt"/>
              </a:rPr>
              <a:t>, организация </a:t>
            </a:r>
            <a:r>
              <a:rPr lang="ru-RU" b="1" dirty="0">
                <a:solidFill>
                  <a:srgbClr val="21386F"/>
                </a:solidFill>
                <a:latin typeface="+mn-lt"/>
              </a:rPr>
              <a:t>тесного сотрудничества с </a:t>
            </a:r>
            <a:r>
              <a:rPr lang="ru-RU" b="1" dirty="0" smtClean="0">
                <a:solidFill>
                  <a:srgbClr val="21386F"/>
                </a:solidFill>
                <a:latin typeface="+mn-lt"/>
              </a:rPr>
              <a:t>НИУ ВШЭ </a:t>
            </a:r>
            <a:endParaRPr lang="ru-RU" b="1" dirty="0">
              <a:solidFill>
                <a:srgbClr val="21386F"/>
              </a:solidFill>
              <a:latin typeface="+mn-lt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21386F"/>
                </a:solidFill>
                <a:latin typeface="+mn-lt"/>
              </a:rPr>
              <a:t>с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оздание </a:t>
            </a:r>
            <a:r>
              <a:rPr lang="ru-RU" dirty="0">
                <a:solidFill>
                  <a:srgbClr val="21386F"/>
                </a:solidFill>
                <a:latin typeface="+mn-lt"/>
              </a:rPr>
              <a:t>условий для развития мотивированных и талантливых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школьников,</a:t>
            </a:r>
            <a:r>
              <a:rPr lang="ru-RU" b="1" dirty="0" smtClean="0">
                <a:solidFill>
                  <a:srgbClr val="21386F"/>
                </a:solidFill>
                <a:latin typeface="+mn-lt"/>
              </a:rPr>
              <a:t> выявление и </a:t>
            </a:r>
            <a:r>
              <a:rPr lang="ru-RU" b="1" dirty="0">
                <a:solidFill>
                  <a:srgbClr val="21386F"/>
                </a:solidFill>
                <a:latin typeface="+mn-lt"/>
              </a:rPr>
              <a:t>удовлетворение их потребности в профессиональном самоопределении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21386F"/>
                </a:solidFill>
                <a:latin typeface="+mn-lt"/>
              </a:rPr>
              <a:t>п</a:t>
            </a:r>
            <a:r>
              <a:rPr lang="ru-RU" b="1" dirty="0" smtClean="0">
                <a:solidFill>
                  <a:srgbClr val="21386F"/>
                </a:solidFill>
                <a:latin typeface="+mn-lt"/>
              </a:rPr>
              <a:t>овышение </a:t>
            </a:r>
            <a:r>
              <a:rPr lang="ru-RU" b="1" dirty="0">
                <a:solidFill>
                  <a:srgbClr val="21386F"/>
                </a:solidFill>
                <a:latin typeface="+mn-lt"/>
              </a:rPr>
              <a:t>профессионального мастерства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учителей, координаторов </a:t>
            </a:r>
            <a:r>
              <a:rPr lang="ru-RU" dirty="0">
                <a:solidFill>
                  <a:srgbClr val="21386F"/>
                </a:solidFill>
                <a:latin typeface="+mn-lt"/>
              </a:rPr>
              <a:t>и руководителей партнерских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школ</a:t>
            </a:r>
          </a:p>
        </p:txBody>
      </p:sp>
      <p:pic>
        <p:nvPicPr>
          <p:cNvPr id="14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6" y="54277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40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9" y="5745"/>
            <a:ext cx="9158288" cy="69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17" y="137199"/>
            <a:ext cx="91269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cs typeface="Helvetica"/>
              </a:rPr>
              <a:t>   Функции Университетского </a:t>
            </a:r>
            <a:r>
              <a:rPr lang="ru-RU" sz="2200" b="1" dirty="0">
                <a:solidFill>
                  <a:schemeClr val="bg1"/>
                </a:solidFill>
                <a:cs typeface="Helvetica"/>
              </a:rPr>
              <a:t>образовательного округа НИУ ВШЭ</a:t>
            </a:r>
            <a:endParaRPr lang="en-US" sz="2200" b="1" dirty="0">
              <a:solidFill>
                <a:schemeClr val="bg1"/>
              </a:solidFill>
              <a:cs typeface="Cambri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9405" y="699542"/>
            <a:ext cx="865835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1C2A55"/>
                </a:solidFill>
                <a:latin typeface="+mn-lt"/>
                <a:ea typeface="Times New Roman"/>
                <a:cs typeface="Times New Roman"/>
              </a:rPr>
              <a:t>создание </a:t>
            </a:r>
            <a:r>
              <a:rPr lang="ru-RU" dirty="0">
                <a:solidFill>
                  <a:srgbClr val="1C2A55"/>
                </a:solidFill>
                <a:latin typeface="+mn-lt"/>
                <a:ea typeface="Times New Roman"/>
                <a:cs typeface="Times New Roman"/>
              </a:rPr>
              <a:t>в субъектах Российской Федерации </a:t>
            </a:r>
            <a:r>
              <a:rPr lang="ru-RU" b="1" dirty="0">
                <a:solidFill>
                  <a:srgbClr val="1C2A55"/>
                </a:solidFill>
                <a:latin typeface="+mn-lt"/>
                <a:ea typeface="Times New Roman"/>
                <a:cs typeface="Times New Roman"/>
              </a:rPr>
              <a:t>региональных сетей </a:t>
            </a:r>
            <a:r>
              <a:rPr lang="ru-RU" dirty="0">
                <a:solidFill>
                  <a:srgbClr val="1C2A55"/>
                </a:solidFill>
                <a:latin typeface="+mn-lt"/>
                <a:ea typeface="Times New Roman"/>
                <a:cs typeface="Times New Roman"/>
              </a:rPr>
              <a:t>партнерских школ </a:t>
            </a:r>
            <a:r>
              <a:rPr lang="ru-RU" dirty="0" smtClean="0">
                <a:solidFill>
                  <a:srgbClr val="1C2A55"/>
                </a:solidFill>
                <a:latin typeface="+mn-lt"/>
                <a:ea typeface="Times New Roman"/>
                <a:cs typeface="Times New Roman"/>
              </a:rPr>
              <a:t>НИУ ВШЭ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400" dirty="0" smtClean="0">
              <a:solidFill>
                <a:srgbClr val="1C2A55"/>
              </a:solidFill>
              <a:latin typeface="+mn-lt"/>
              <a:ea typeface="Times New Roman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1C2A55"/>
                </a:solidFill>
                <a:latin typeface="+mn-lt"/>
                <a:ea typeface="Times New Roman"/>
                <a:cs typeface="Times New Roman"/>
              </a:rPr>
              <a:t>э</a:t>
            </a:r>
            <a:r>
              <a:rPr lang="ru-RU" b="1" dirty="0" smtClean="0">
                <a:solidFill>
                  <a:srgbClr val="1C2A55"/>
                </a:solidFill>
                <a:latin typeface="+mn-lt"/>
                <a:ea typeface="Times New Roman"/>
                <a:cs typeface="Times New Roman"/>
              </a:rPr>
              <a:t>кспертно-консультационное </a:t>
            </a:r>
            <a:r>
              <a:rPr lang="ru-RU" b="1" dirty="0">
                <a:solidFill>
                  <a:srgbClr val="1C2A55"/>
                </a:solidFill>
                <a:latin typeface="+mn-lt"/>
                <a:ea typeface="Times New Roman"/>
                <a:cs typeface="Times New Roman"/>
              </a:rPr>
              <a:t>сопровождение </a:t>
            </a:r>
            <a:r>
              <a:rPr lang="ru-RU" dirty="0">
                <a:solidFill>
                  <a:srgbClr val="1C2A55"/>
                </a:solidFill>
                <a:latin typeface="+mn-lt"/>
                <a:ea typeface="Times New Roman"/>
                <a:cs typeface="Times New Roman"/>
              </a:rPr>
              <a:t>разработки программ развития и образовательных программ партнерских школ; </a:t>
            </a:r>
            <a:r>
              <a:rPr lang="ru-RU" b="1" dirty="0">
                <a:solidFill>
                  <a:srgbClr val="1C2A55"/>
                </a:solidFill>
                <a:latin typeface="+mn-lt"/>
                <a:ea typeface="Times New Roman"/>
                <a:cs typeface="Times New Roman"/>
              </a:rPr>
              <a:t>научно-методическое сопровождение </a:t>
            </a:r>
            <a:r>
              <a:rPr lang="ru-RU" dirty="0">
                <a:solidFill>
                  <a:srgbClr val="1C2A55"/>
                </a:solidFill>
                <a:latin typeface="+mn-lt"/>
                <a:ea typeface="Times New Roman"/>
                <a:cs typeface="Times New Roman"/>
              </a:rPr>
              <a:t>образовательной деятельности партнерских </a:t>
            </a:r>
            <a:r>
              <a:rPr lang="ru-RU" dirty="0" smtClean="0">
                <a:solidFill>
                  <a:srgbClr val="1C2A55"/>
                </a:solidFill>
                <a:latin typeface="+mn-lt"/>
                <a:ea typeface="Times New Roman"/>
                <a:cs typeface="Times New Roman"/>
              </a:rPr>
              <a:t>школ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400" dirty="0">
              <a:solidFill>
                <a:srgbClr val="1C2A55"/>
              </a:solidFill>
              <a:latin typeface="+mn-lt"/>
              <a:ea typeface="Times New Roman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1C2A55"/>
                </a:solidFill>
                <a:latin typeface="+mn-lt"/>
                <a:ea typeface="Times New Roman"/>
                <a:cs typeface="Times New Roman"/>
              </a:rPr>
              <a:t>проведение</a:t>
            </a:r>
            <a:r>
              <a:rPr lang="ru-RU" dirty="0" smtClean="0">
                <a:solidFill>
                  <a:srgbClr val="1C2A55"/>
                </a:solidFill>
                <a:latin typeface="+mn-lt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1C2A55"/>
                </a:solidFill>
                <a:latin typeface="+mn-lt"/>
                <a:ea typeface="Times New Roman"/>
                <a:cs typeface="Times New Roman"/>
              </a:rPr>
              <a:t>федеральных и экспертное сопровождение региональных </a:t>
            </a:r>
            <a:r>
              <a:rPr lang="ru-RU" b="1" dirty="0">
                <a:solidFill>
                  <a:srgbClr val="1C2A55"/>
                </a:solidFill>
                <a:latin typeface="+mn-lt"/>
                <a:ea typeface="Times New Roman"/>
                <a:cs typeface="Times New Roman"/>
              </a:rPr>
              <a:t>образовательных и конкурсных мероприятий </a:t>
            </a:r>
            <a:r>
              <a:rPr lang="ru-RU" dirty="0" smtClean="0">
                <a:solidFill>
                  <a:srgbClr val="1C2A55"/>
                </a:solidFill>
                <a:latin typeface="+mn-lt"/>
                <a:ea typeface="Times New Roman"/>
                <a:cs typeface="Times New Roman"/>
              </a:rPr>
              <a:t>НИУ ВШЭ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400" dirty="0" smtClean="0">
              <a:solidFill>
                <a:srgbClr val="1C2A55"/>
              </a:solidFill>
              <a:latin typeface="+mn-lt"/>
              <a:ea typeface="Times New Roman"/>
              <a:cs typeface="Times New Roman"/>
            </a:endParaRP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1C2A55"/>
                </a:solidFill>
                <a:latin typeface="+mn-lt"/>
                <a:ea typeface="Times New Roman"/>
                <a:cs typeface="Times New Roman"/>
              </a:rPr>
              <a:t>практическая реализация программ </a:t>
            </a:r>
            <a:r>
              <a:rPr lang="ru-RU" b="1" dirty="0">
                <a:solidFill>
                  <a:srgbClr val="1C2A55"/>
                </a:solidFill>
                <a:latin typeface="+mn-lt"/>
                <a:ea typeface="Times New Roman"/>
                <a:cs typeface="Times New Roman"/>
              </a:rPr>
              <a:t>интеграции образования с научной и инновационной деятельностью</a:t>
            </a:r>
            <a:r>
              <a:rPr lang="ru-RU" dirty="0">
                <a:solidFill>
                  <a:srgbClr val="1C2A55"/>
                </a:solidFill>
                <a:latin typeface="+mn-lt"/>
                <a:ea typeface="Times New Roman"/>
                <a:cs typeface="Times New Roman"/>
              </a:rPr>
              <a:t> в партнерских школах; развитие сетевых форм реализации образовательных </a:t>
            </a:r>
            <a:r>
              <a:rPr lang="ru-RU" dirty="0" smtClean="0">
                <a:solidFill>
                  <a:srgbClr val="1C2A55"/>
                </a:solidFill>
                <a:latin typeface="+mn-lt"/>
                <a:ea typeface="Times New Roman"/>
                <a:cs typeface="Times New Roman"/>
              </a:rPr>
              <a:t>программ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400" dirty="0">
              <a:solidFill>
                <a:srgbClr val="1C2A55"/>
              </a:solidFill>
              <a:latin typeface="+mn-lt"/>
              <a:ea typeface="Times New Roman"/>
              <a:cs typeface="Times New Roman"/>
            </a:endParaRP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1C2A55"/>
                </a:solidFill>
                <a:latin typeface="+mn-lt"/>
                <a:ea typeface="Times New Roman"/>
                <a:cs typeface="Times New Roman"/>
              </a:rPr>
              <a:t>привлечение </a:t>
            </a:r>
            <a:r>
              <a:rPr lang="ru-RU" b="1" dirty="0" smtClean="0">
                <a:solidFill>
                  <a:srgbClr val="1C2A55"/>
                </a:solidFill>
                <a:latin typeface="+mn-lt"/>
                <a:ea typeface="Times New Roman"/>
                <a:cs typeface="Times New Roman"/>
              </a:rPr>
              <a:t>материальных, </a:t>
            </a:r>
            <a:r>
              <a:rPr lang="ru-RU" b="1" dirty="0">
                <a:solidFill>
                  <a:srgbClr val="1C2A55"/>
                </a:solidFill>
                <a:latin typeface="+mn-lt"/>
                <a:ea typeface="Times New Roman"/>
                <a:cs typeface="Times New Roman"/>
              </a:rPr>
              <a:t>финансовых </a:t>
            </a:r>
            <a:r>
              <a:rPr lang="ru-RU" b="1" dirty="0" smtClean="0">
                <a:solidFill>
                  <a:srgbClr val="1C2A55"/>
                </a:solidFill>
                <a:latin typeface="+mn-lt"/>
                <a:ea typeface="Times New Roman"/>
                <a:cs typeface="Times New Roman"/>
              </a:rPr>
              <a:t> и кадровых ресурсов </a:t>
            </a:r>
            <a:r>
              <a:rPr lang="ru-RU" dirty="0">
                <a:solidFill>
                  <a:srgbClr val="1C2A55"/>
                </a:solidFill>
                <a:latin typeface="+mn-lt"/>
                <a:ea typeface="Times New Roman"/>
                <a:cs typeface="Times New Roman"/>
              </a:rPr>
              <a:t>для реализации задач Университетского образовательного округа </a:t>
            </a:r>
            <a:r>
              <a:rPr lang="ru-RU" dirty="0" smtClean="0">
                <a:solidFill>
                  <a:srgbClr val="1C2A55"/>
                </a:solidFill>
                <a:latin typeface="+mn-lt"/>
                <a:ea typeface="Times New Roman"/>
                <a:cs typeface="Times New Roman"/>
              </a:rPr>
              <a:t>НИУ ВШЭ</a:t>
            </a:r>
            <a:endParaRPr lang="ru-RU" dirty="0">
              <a:solidFill>
                <a:srgbClr val="1C2A55"/>
              </a:solidFill>
              <a:latin typeface="+mn-lt"/>
              <a:ea typeface="Times New Roman"/>
              <a:cs typeface="Times New Roman"/>
            </a:endParaRPr>
          </a:p>
        </p:txBody>
      </p:sp>
      <p:pic>
        <p:nvPicPr>
          <p:cNvPr id="12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" y="47234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87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5745"/>
            <a:ext cx="9158288" cy="73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016" y="-32078"/>
            <a:ext cx="91269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cs typeface="Helvetica"/>
              </a:rPr>
              <a:t>Какие школы могут войти в 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cs typeface="Helvetica"/>
              </a:rPr>
              <a:t>Университетский образовательный округ </a:t>
            </a:r>
            <a:r>
              <a:rPr lang="ru-RU" sz="2200" b="1" dirty="0">
                <a:solidFill>
                  <a:schemeClr val="bg1"/>
                </a:solidFill>
                <a:cs typeface="Helvetica"/>
              </a:rPr>
              <a:t>НИУ ВШЭ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81" y="888139"/>
            <a:ext cx="6663897" cy="374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771401" y="713749"/>
            <a:ext cx="22650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21386F"/>
                </a:solidFill>
                <a:latin typeface="+mn-lt"/>
              </a:rPr>
              <a:t>Всего в РФ</a:t>
            </a:r>
          </a:p>
          <a:p>
            <a:pPr algn="ctr"/>
            <a:r>
              <a:rPr lang="ru-RU" b="1" dirty="0" smtClean="0">
                <a:solidFill>
                  <a:srgbClr val="21386F"/>
                </a:solidFill>
                <a:latin typeface="+mn-lt"/>
              </a:rPr>
              <a:t>42 568 школ</a:t>
            </a:r>
          </a:p>
          <a:p>
            <a:pPr algn="ctr"/>
            <a:endParaRPr lang="ru-RU" sz="600" b="1" dirty="0">
              <a:solidFill>
                <a:srgbClr val="21386F"/>
              </a:solidFill>
              <a:latin typeface="+mn-lt"/>
            </a:endParaRPr>
          </a:p>
          <a:p>
            <a:pPr algn="ctr"/>
            <a:r>
              <a:rPr lang="ru-RU" b="1" dirty="0" smtClean="0">
                <a:solidFill>
                  <a:srgbClr val="21386F"/>
                </a:solidFill>
                <a:latin typeface="+mn-lt"/>
              </a:rPr>
              <a:t>3,5% (1 500 школ)                    –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школы рекордного образования </a:t>
            </a:r>
          </a:p>
          <a:p>
            <a:pPr algn="ctr"/>
            <a:endParaRPr lang="ru-RU" sz="600" dirty="0">
              <a:solidFill>
                <a:srgbClr val="21386F"/>
              </a:solidFill>
              <a:latin typeface="+mn-lt"/>
            </a:endParaRPr>
          </a:p>
          <a:p>
            <a:pPr algn="ctr"/>
            <a:r>
              <a:rPr lang="ru-RU" dirty="0">
                <a:solidFill>
                  <a:srgbClr val="21386F"/>
                </a:solidFill>
                <a:latin typeface="+mn-lt"/>
              </a:rPr>
              <a:t>В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 2015 году                               </a:t>
            </a:r>
            <a:r>
              <a:rPr lang="ru-RU" b="1" dirty="0" smtClean="0">
                <a:solidFill>
                  <a:srgbClr val="21386F"/>
                </a:solidFill>
                <a:latin typeface="+mn-lt"/>
              </a:rPr>
              <a:t>150 школ рекордного образования стали  партнерскими школами НИУ ВШЭ </a:t>
            </a:r>
          </a:p>
          <a:p>
            <a:pPr algn="ctr"/>
            <a:endParaRPr lang="ru-RU" sz="600" b="1" dirty="0">
              <a:solidFill>
                <a:srgbClr val="21386F"/>
              </a:solidFill>
              <a:latin typeface="+mn-lt"/>
            </a:endParaRPr>
          </a:p>
          <a:p>
            <a:pPr algn="ctr"/>
            <a:r>
              <a:rPr lang="ru-RU" dirty="0" smtClean="0">
                <a:solidFill>
                  <a:srgbClr val="21386F"/>
                </a:solidFill>
                <a:latin typeface="+mn-lt"/>
              </a:rPr>
              <a:t>Это 10% от ШРО, 0,35% от всех школ</a:t>
            </a:r>
            <a:endParaRPr lang="ru-RU" sz="1600" dirty="0">
              <a:solidFill>
                <a:srgbClr val="21386F"/>
              </a:solidFill>
              <a:latin typeface="+mn-lt"/>
            </a:endParaRPr>
          </a:p>
        </p:txBody>
      </p:sp>
      <p:pic>
        <p:nvPicPr>
          <p:cNvPr id="13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6" y="35969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98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4" y="-5966"/>
            <a:ext cx="91582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4" y="-4903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cs typeface="Helvetica"/>
              </a:rPr>
              <a:t>Зачем школам входить </a:t>
            </a:r>
            <a:r>
              <a:rPr lang="ru-RU" sz="2200" b="1" dirty="0">
                <a:solidFill>
                  <a:schemeClr val="bg1"/>
                </a:solidFill>
                <a:cs typeface="Helvetica"/>
              </a:rPr>
              <a:t>в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cs typeface="Helvetica"/>
              </a:rPr>
              <a:t>Университетский образовательный округ НИУ ВШЭ</a:t>
            </a:r>
            <a:endParaRPr lang="en-US" sz="2200" b="1" dirty="0">
              <a:solidFill>
                <a:schemeClr val="bg1"/>
              </a:solidFill>
              <a:cs typeface="Cambria"/>
            </a:endParaRPr>
          </a:p>
        </p:txBody>
      </p:sp>
      <p:pic>
        <p:nvPicPr>
          <p:cNvPr id="13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2" y="35969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44" y="774636"/>
            <a:ext cx="913685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обеспечить </a:t>
            </a:r>
            <a:r>
              <a:rPr lang="ru-RU" b="1" dirty="0">
                <a:solidFill>
                  <a:srgbClr val="002060"/>
                </a:solidFill>
              </a:rPr>
              <a:t>непрерывность образовательного процесса </a:t>
            </a:r>
            <a:r>
              <a:rPr lang="ru-RU" dirty="0">
                <a:solidFill>
                  <a:srgbClr val="002060"/>
                </a:solidFill>
              </a:rPr>
              <a:t>при переходе </a:t>
            </a:r>
            <a:r>
              <a:rPr lang="ru-RU" dirty="0" smtClean="0">
                <a:solidFill>
                  <a:srgbClr val="002060"/>
                </a:solidFill>
              </a:rPr>
              <a:t>старшеклассников партнерских </a:t>
            </a:r>
            <a:r>
              <a:rPr lang="ru-RU" dirty="0">
                <a:solidFill>
                  <a:srgbClr val="002060"/>
                </a:solidFill>
              </a:rPr>
              <a:t>школ НИУ ВШЭ с одного уровня образования на </a:t>
            </a:r>
            <a:r>
              <a:rPr lang="ru-RU" dirty="0" smtClean="0">
                <a:solidFill>
                  <a:srgbClr val="002060"/>
                </a:solidFill>
              </a:rPr>
              <a:t>другой</a:t>
            </a:r>
          </a:p>
          <a:p>
            <a:endParaRPr lang="ru-RU" sz="400" dirty="0">
              <a:solidFill>
                <a:srgbClr val="002060"/>
              </a:solidFill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создать </a:t>
            </a:r>
            <a:r>
              <a:rPr lang="ru-RU" b="1" dirty="0">
                <a:solidFill>
                  <a:srgbClr val="002060"/>
                </a:solidFill>
              </a:rPr>
              <a:t>комплексную систему </a:t>
            </a:r>
            <a:r>
              <a:rPr lang="ru-RU" dirty="0">
                <a:solidFill>
                  <a:srgbClr val="002060"/>
                </a:solidFill>
              </a:rPr>
              <a:t>предоставления </a:t>
            </a:r>
            <a:r>
              <a:rPr lang="ru-RU" dirty="0" smtClean="0">
                <a:solidFill>
                  <a:srgbClr val="002060"/>
                </a:solidFill>
              </a:rPr>
              <a:t>старшеклассникам образовательных </a:t>
            </a:r>
            <a:r>
              <a:rPr lang="ru-RU" dirty="0">
                <a:solidFill>
                  <a:srgbClr val="002060"/>
                </a:solidFill>
              </a:rPr>
              <a:t>услуг высокого </a:t>
            </a:r>
            <a:r>
              <a:rPr lang="ru-RU" dirty="0" smtClean="0">
                <a:solidFill>
                  <a:srgbClr val="002060"/>
                </a:solidFill>
              </a:rPr>
              <a:t>качества, через объединение интеллектуальных и деятельностных ресурсов партнерских школ и НИУ ВШЭ</a:t>
            </a:r>
          </a:p>
          <a:p>
            <a:pPr lvl="0"/>
            <a:endParaRPr lang="ru-RU" sz="400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построить эффективную </a:t>
            </a:r>
            <a:r>
              <a:rPr lang="ru-RU" b="1" dirty="0">
                <a:solidFill>
                  <a:srgbClr val="002060"/>
                </a:solidFill>
              </a:rPr>
              <a:t>модель научно-методического сопровождения </a:t>
            </a:r>
            <a:r>
              <a:rPr lang="ru-RU" dirty="0">
                <a:solidFill>
                  <a:srgbClr val="002060"/>
                </a:solidFill>
              </a:rPr>
              <a:t>образовательного процесса в партнерских </a:t>
            </a:r>
            <a:r>
              <a:rPr lang="ru-RU" dirty="0" smtClean="0">
                <a:solidFill>
                  <a:srgbClr val="002060"/>
                </a:solidFill>
              </a:rPr>
              <a:t>школах, </a:t>
            </a:r>
            <a:r>
              <a:rPr lang="ru-RU" dirty="0">
                <a:solidFill>
                  <a:srgbClr val="002060"/>
                </a:solidFill>
              </a:rPr>
              <a:t>организовать </a:t>
            </a:r>
            <a:r>
              <a:rPr lang="ru-RU" dirty="0" smtClean="0">
                <a:solidFill>
                  <a:srgbClr val="002060"/>
                </a:solidFill>
              </a:rPr>
              <a:t>инновационную, экспериментальную </a:t>
            </a:r>
            <a:r>
              <a:rPr lang="ru-RU" dirty="0">
                <a:solidFill>
                  <a:srgbClr val="002060"/>
                </a:solidFill>
              </a:rPr>
              <a:t>и исследовательскую работу под руководством сотрудников НИУ </a:t>
            </a:r>
            <a:r>
              <a:rPr lang="ru-RU" dirty="0" smtClean="0">
                <a:solidFill>
                  <a:srgbClr val="002060"/>
                </a:solidFill>
              </a:rPr>
              <a:t>ВШЭ</a:t>
            </a:r>
          </a:p>
          <a:p>
            <a:r>
              <a:rPr lang="ru-RU" sz="400" dirty="0" smtClean="0">
                <a:solidFill>
                  <a:srgbClr val="002060"/>
                </a:solidFill>
              </a:rPr>
              <a:t> </a:t>
            </a:r>
            <a:endParaRPr lang="ru-RU" sz="400" dirty="0">
              <a:solidFill>
                <a:srgbClr val="002060"/>
              </a:solidFill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использовать </a:t>
            </a:r>
            <a:r>
              <a:rPr lang="ru-RU" dirty="0">
                <a:solidFill>
                  <a:srgbClr val="002060"/>
                </a:solidFill>
              </a:rPr>
              <a:t>статус партнерской школы НИУ ВШЭ для </a:t>
            </a:r>
            <a:r>
              <a:rPr lang="ru-RU" b="1" dirty="0" smtClean="0">
                <a:solidFill>
                  <a:srgbClr val="002060"/>
                </a:solidFill>
              </a:rPr>
              <a:t>укрепления имиджа и продвижения </a:t>
            </a:r>
            <a:r>
              <a:rPr lang="ru-RU" b="1" dirty="0">
                <a:solidFill>
                  <a:srgbClr val="002060"/>
                </a:solidFill>
              </a:rPr>
              <a:t>своего </a:t>
            </a:r>
            <a:r>
              <a:rPr lang="ru-RU" b="1" dirty="0" smtClean="0">
                <a:solidFill>
                  <a:srgbClr val="002060"/>
                </a:solidFill>
              </a:rPr>
              <a:t>брэнда</a:t>
            </a:r>
            <a:r>
              <a:rPr lang="ru-RU" dirty="0" smtClean="0">
                <a:solidFill>
                  <a:srgbClr val="002060"/>
                </a:solidFill>
              </a:rPr>
              <a:t>,  получать информационные</a:t>
            </a:r>
            <a:r>
              <a:rPr lang="ru-RU" dirty="0">
                <a:solidFill>
                  <a:srgbClr val="002060"/>
                </a:solidFill>
              </a:rPr>
              <a:t>, методические и другие </a:t>
            </a:r>
            <a:r>
              <a:rPr lang="ru-RU" dirty="0" smtClean="0">
                <a:solidFill>
                  <a:srgbClr val="002060"/>
                </a:solidFill>
              </a:rPr>
              <a:t>материалы НИУ ВШЭ для </a:t>
            </a:r>
            <a:r>
              <a:rPr lang="ru-RU" dirty="0">
                <a:solidFill>
                  <a:srgbClr val="002060"/>
                </a:solidFill>
              </a:rPr>
              <a:t>развития образовательного процесса 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endParaRPr lang="ru-RU" sz="400" dirty="0">
              <a:solidFill>
                <a:srgbClr val="002060"/>
              </a:solidFill>
            </a:endParaRPr>
          </a:p>
          <a:p>
            <a:pPr lvl="0"/>
            <a:endParaRPr lang="ru-RU" sz="400" dirty="0">
              <a:solidFill>
                <a:srgbClr val="002060"/>
              </a:solidFill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о</a:t>
            </a:r>
            <a:r>
              <a:rPr lang="ru-RU" dirty="0" smtClean="0">
                <a:solidFill>
                  <a:srgbClr val="002060"/>
                </a:solidFill>
              </a:rPr>
              <a:t>беспечить </a:t>
            </a:r>
            <a:r>
              <a:rPr lang="ru-RU" b="1" dirty="0" smtClean="0">
                <a:solidFill>
                  <a:srgbClr val="002060"/>
                </a:solidFill>
              </a:rPr>
              <a:t>переподготовку </a:t>
            </a:r>
            <a:r>
              <a:rPr lang="ru-RU" b="1" dirty="0">
                <a:solidFill>
                  <a:srgbClr val="002060"/>
                </a:solidFill>
              </a:rPr>
              <a:t>и повышение квалификации </a:t>
            </a:r>
            <a:r>
              <a:rPr lang="ru-RU" dirty="0">
                <a:solidFill>
                  <a:srgbClr val="002060"/>
                </a:solidFill>
              </a:rPr>
              <a:t>учителей, координаторов и руководителей партнерских школ с использованием ресурсов НИУ ВШЭ </a:t>
            </a:r>
          </a:p>
        </p:txBody>
      </p:sp>
    </p:spTree>
    <p:extLst>
      <p:ext uri="{BB962C8B-B14F-4D97-AF65-F5344CB8AC3E}">
        <p14:creationId xmlns:p14="http://schemas.microsoft.com/office/powerpoint/2010/main" val="23646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4" y="0"/>
            <a:ext cx="9158288" cy="91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977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cs typeface="Helvetica"/>
              </a:rPr>
              <a:t>Требования к входящим 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cs typeface="Helvetica"/>
              </a:rPr>
              <a:t>в Университетский </a:t>
            </a:r>
            <a:r>
              <a:rPr lang="ru-RU" sz="2200" b="1" dirty="0">
                <a:solidFill>
                  <a:schemeClr val="bg1"/>
                </a:solidFill>
                <a:cs typeface="Helvetica"/>
              </a:rPr>
              <a:t>образовательный округ НИУ ВШЭ</a:t>
            </a:r>
            <a:endParaRPr lang="en-US" sz="2200" b="1" dirty="0">
              <a:solidFill>
                <a:schemeClr val="bg1"/>
              </a:solidFill>
              <a:cs typeface="Cambri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4393" y="1059582"/>
            <a:ext cx="843607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21386F"/>
                </a:solidFill>
                <a:latin typeface="+mn-lt"/>
              </a:rPr>
              <a:t>быть </a:t>
            </a:r>
            <a:r>
              <a:rPr lang="ru-RU" b="1" dirty="0">
                <a:solidFill>
                  <a:srgbClr val="21386F"/>
                </a:solidFill>
                <a:latin typeface="+mn-lt"/>
              </a:rPr>
              <a:t>юридическим лицом</a:t>
            </a:r>
            <a:r>
              <a:rPr lang="ru-RU" dirty="0">
                <a:solidFill>
                  <a:srgbClr val="21386F"/>
                </a:solidFill>
                <a:latin typeface="+mn-lt"/>
              </a:rPr>
              <a:t>,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иметь </a:t>
            </a:r>
            <a:r>
              <a:rPr lang="ru-RU" b="1" dirty="0">
                <a:solidFill>
                  <a:srgbClr val="21386F"/>
                </a:solidFill>
                <a:latin typeface="+mn-lt"/>
              </a:rPr>
              <a:t>лицензию</a:t>
            </a:r>
            <a:r>
              <a:rPr lang="ru-RU" dirty="0">
                <a:solidFill>
                  <a:srgbClr val="21386F"/>
                </a:solidFill>
                <a:latin typeface="+mn-lt"/>
              </a:rPr>
              <a:t> на право ведения образовательной деятельности и </a:t>
            </a:r>
            <a:r>
              <a:rPr lang="ru-RU" b="1" dirty="0">
                <a:solidFill>
                  <a:srgbClr val="21386F"/>
                </a:solidFill>
                <a:latin typeface="+mn-lt"/>
              </a:rPr>
              <a:t>свидетельство</a:t>
            </a:r>
            <a:r>
              <a:rPr lang="ru-RU" dirty="0">
                <a:solidFill>
                  <a:srgbClr val="21386F"/>
                </a:solidFill>
                <a:latin typeface="+mn-lt"/>
              </a:rPr>
              <a:t> о государственной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аккредитации</a:t>
            </a:r>
          </a:p>
          <a:p>
            <a:endParaRPr lang="ru-RU" sz="800" dirty="0">
              <a:solidFill>
                <a:srgbClr val="21386F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21386F"/>
                </a:solidFill>
                <a:latin typeface="+mn-lt"/>
              </a:rPr>
              <a:t>иметь </a:t>
            </a:r>
            <a:r>
              <a:rPr lang="ru-RU" dirty="0">
                <a:solidFill>
                  <a:srgbClr val="21386F"/>
                </a:solidFill>
                <a:latin typeface="+mn-lt"/>
              </a:rPr>
              <a:t>в 10-11-х классах </a:t>
            </a:r>
            <a:r>
              <a:rPr lang="ru-RU" b="1" dirty="0">
                <a:solidFill>
                  <a:srgbClr val="21386F"/>
                </a:solidFill>
                <a:latin typeface="+mn-lt"/>
              </a:rPr>
              <a:t>профильное обучение </a:t>
            </a:r>
            <a:r>
              <a:rPr lang="ru-RU" dirty="0">
                <a:solidFill>
                  <a:srgbClr val="21386F"/>
                </a:solidFill>
                <a:latin typeface="+mn-lt"/>
              </a:rPr>
              <a:t>по направлениям, рекомендованным ВШЭ для общеобразовательных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организаций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800" dirty="0">
              <a:solidFill>
                <a:srgbClr val="21386F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21386F"/>
                </a:solidFill>
                <a:latin typeface="+mn-lt"/>
              </a:rPr>
              <a:t>иметь </a:t>
            </a:r>
            <a:r>
              <a:rPr lang="ru-RU" dirty="0">
                <a:solidFill>
                  <a:srgbClr val="21386F"/>
                </a:solidFill>
                <a:latin typeface="+mn-lt"/>
              </a:rPr>
              <a:t>выпускников, </a:t>
            </a:r>
            <a:r>
              <a:rPr lang="ru-RU" b="1" dirty="0">
                <a:solidFill>
                  <a:srgbClr val="21386F"/>
                </a:solidFill>
                <a:latin typeface="+mn-lt"/>
              </a:rPr>
              <a:t>обучающихся в</a:t>
            </a:r>
            <a:r>
              <a:rPr lang="ru-RU" dirty="0">
                <a:solidFill>
                  <a:srgbClr val="21386F"/>
                </a:solidFill>
                <a:latin typeface="+mn-lt"/>
              </a:rPr>
              <a:t> рейтинговых российских и/или зарубежных </a:t>
            </a:r>
            <a:r>
              <a:rPr lang="ru-RU" b="1" dirty="0" smtClean="0">
                <a:solidFill>
                  <a:srgbClr val="21386F"/>
                </a:solidFill>
                <a:latin typeface="+mn-lt"/>
              </a:rPr>
              <a:t>университетах</a:t>
            </a:r>
          </a:p>
          <a:p>
            <a:endParaRPr lang="ru-RU" sz="800" b="1" dirty="0">
              <a:solidFill>
                <a:srgbClr val="21386F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21386F"/>
                </a:solidFill>
                <a:latin typeface="+mn-lt"/>
              </a:rPr>
              <a:t>иметь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 </a:t>
            </a:r>
            <a:r>
              <a:rPr lang="ru-RU" dirty="0">
                <a:solidFill>
                  <a:srgbClr val="21386F"/>
                </a:solidFill>
                <a:latin typeface="+mn-lt"/>
              </a:rPr>
              <a:t>учащихся, принимавших участие в региональных и заключительных  этапах </a:t>
            </a:r>
            <a:r>
              <a:rPr lang="ru-RU" b="1" dirty="0">
                <a:solidFill>
                  <a:srgbClr val="21386F"/>
                </a:solidFill>
                <a:latin typeface="+mn-lt"/>
              </a:rPr>
              <a:t>Всероссийской олимпиады </a:t>
            </a:r>
            <a:r>
              <a:rPr lang="ru-RU" dirty="0">
                <a:solidFill>
                  <a:srgbClr val="21386F"/>
                </a:solidFill>
                <a:latin typeface="+mn-lt"/>
              </a:rPr>
              <a:t>школьников,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олимпиады </a:t>
            </a:r>
            <a:r>
              <a:rPr lang="ru-RU" b="1" dirty="0" smtClean="0">
                <a:solidFill>
                  <a:srgbClr val="21386F"/>
                </a:solidFill>
                <a:latin typeface="+mn-lt"/>
              </a:rPr>
              <a:t>«</a:t>
            </a:r>
            <a:r>
              <a:rPr lang="ru-RU" b="1" dirty="0">
                <a:solidFill>
                  <a:srgbClr val="21386F"/>
                </a:solidFill>
                <a:latin typeface="+mn-lt"/>
              </a:rPr>
              <a:t>Высшая проба</a:t>
            </a:r>
            <a:r>
              <a:rPr lang="ru-RU" b="1" dirty="0" smtClean="0">
                <a:solidFill>
                  <a:srgbClr val="21386F"/>
                </a:solidFill>
                <a:latin typeface="+mn-lt"/>
              </a:rPr>
              <a:t>»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и </a:t>
            </a:r>
            <a:r>
              <a:rPr lang="ru-RU" dirty="0">
                <a:solidFill>
                  <a:srgbClr val="21386F"/>
                </a:solidFill>
                <a:latin typeface="+mn-lt"/>
              </a:rPr>
              <a:t>других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олимпиадах, </a:t>
            </a:r>
            <a:r>
              <a:rPr lang="ru-RU" dirty="0">
                <a:solidFill>
                  <a:srgbClr val="21386F"/>
                </a:solidFill>
                <a:latin typeface="+mn-lt"/>
              </a:rPr>
              <a:t>входящих в Перечень олимпиад школьников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Минобрнауки РФ</a:t>
            </a:r>
          </a:p>
          <a:p>
            <a:endParaRPr lang="ru-RU" sz="800" dirty="0">
              <a:solidFill>
                <a:srgbClr val="21386F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21386F"/>
                </a:solidFill>
                <a:latin typeface="+mn-lt"/>
              </a:rPr>
              <a:t>не иметь </a:t>
            </a:r>
            <a:r>
              <a:rPr lang="ru-RU" dirty="0">
                <a:solidFill>
                  <a:srgbClr val="21386F"/>
                </a:solidFill>
                <a:latin typeface="+mn-lt"/>
              </a:rPr>
              <a:t>грубых нарушений требований надзорных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организаций</a:t>
            </a:r>
            <a:endParaRPr lang="ru-RU" dirty="0">
              <a:solidFill>
                <a:srgbClr val="21386F"/>
              </a:solidFill>
              <a:latin typeface="+mn-lt"/>
            </a:endParaRPr>
          </a:p>
        </p:txBody>
      </p:sp>
      <p:pic>
        <p:nvPicPr>
          <p:cNvPr id="13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49" y="61802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80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5745"/>
            <a:ext cx="9158288" cy="78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357" y="1002667"/>
            <a:ext cx="881514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Calibri"/>
                <a:ea typeface="Times New Roman"/>
              </a:rPr>
              <a:t>з</a:t>
            </a:r>
            <a:r>
              <a:rPr lang="ru-RU" dirty="0" smtClean="0">
                <a:solidFill>
                  <a:srgbClr val="002060"/>
                </a:solidFill>
                <a:latin typeface="Calibri"/>
              </a:rPr>
              <a:t>аключение </a:t>
            </a:r>
            <a:r>
              <a:rPr lang="ru-RU" dirty="0">
                <a:solidFill>
                  <a:srgbClr val="002060"/>
                </a:solidFill>
                <a:latin typeface="Calibri"/>
              </a:rPr>
              <a:t>с </a:t>
            </a:r>
            <a:r>
              <a:rPr lang="ru-RU" dirty="0" smtClean="0">
                <a:solidFill>
                  <a:srgbClr val="002060"/>
                </a:solidFill>
                <a:latin typeface="Calibri"/>
              </a:rPr>
              <a:t>партнерскими школами </a:t>
            </a:r>
            <a:r>
              <a:rPr lang="ru-RU" dirty="0">
                <a:solidFill>
                  <a:srgbClr val="002060"/>
                </a:solidFill>
                <a:latin typeface="Calibri"/>
              </a:rPr>
              <a:t>соглашений о сотрудничестве, </a:t>
            </a:r>
            <a:r>
              <a:rPr lang="ru-RU" b="1" dirty="0">
                <a:solidFill>
                  <a:srgbClr val="002060"/>
                </a:solidFill>
                <a:latin typeface="Calibri"/>
              </a:rPr>
              <a:t>создание Региональных сетей партнерских школ</a:t>
            </a:r>
            <a:r>
              <a:rPr lang="ru-RU" dirty="0">
                <a:solidFill>
                  <a:srgbClr val="002060"/>
                </a:solidFill>
                <a:latin typeface="Calibri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Calibri"/>
              </a:rPr>
              <a:t>установление горизонтальных </a:t>
            </a:r>
            <a:r>
              <a:rPr lang="ru-RU" dirty="0">
                <a:solidFill>
                  <a:srgbClr val="002060"/>
                </a:solidFill>
                <a:latin typeface="Calibri"/>
              </a:rPr>
              <a:t>и вертикальных </a:t>
            </a:r>
            <a:r>
              <a:rPr lang="ru-RU" dirty="0" smtClean="0">
                <a:solidFill>
                  <a:srgbClr val="002060"/>
                </a:solidFill>
                <a:latin typeface="Calibri"/>
              </a:rPr>
              <a:t>связей</a:t>
            </a:r>
          </a:p>
          <a:p>
            <a:pPr lvl="0"/>
            <a:endParaRPr lang="ru-RU" sz="600" dirty="0" smtClean="0">
              <a:solidFill>
                <a:srgbClr val="002060"/>
              </a:solidFill>
              <a:latin typeface="Calibri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Calibri"/>
                <a:ea typeface="Calibri"/>
              </a:rPr>
              <a:t>реализация </a:t>
            </a:r>
            <a:r>
              <a:rPr lang="ru-RU" b="1" dirty="0">
                <a:solidFill>
                  <a:srgbClr val="002060"/>
                </a:solidFill>
                <a:latin typeface="Calibri"/>
                <a:ea typeface="Calibri"/>
              </a:rPr>
              <a:t>индивидуальных образовательных программ </a:t>
            </a:r>
            <a:r>
              <a:rPr lang="ru-RU" dirty="0">
                <a:solidFill>
                  <a:srgbClr val="002060"/>
                </a:solidFill>
                <a:latin typeface="Calibri"/>
                <a:ea typeface="Calibri"/>
              </a:rPr>
              <a:t>в разных школах Региональных сетей партнерских школ </a:t>
            </a:r>
            <a:r>
              <a:rPr lang="ru-RU" dirty="0" smtClean="0">
                <a:solidFill>
                  <a:srgbClr val="002060"/>
                </a:solidFill>
                <a:latin typeface="Calibri"/>
                <a:ea typeface="Calibri"/>
              </a:rPr>
              <a:t>НИУ ВШЭ</a:t>
            </a:r>
          </a:p>
          <a:p>
            <a:pPr lvl="0"/>
            <a:endParaRPr lang="ru-RU" sz="600" dirty="0">
              <a:solidFill>
                <a:srgbClr val="002060"/>
              </a:solidFill>
              <a:latin typeface="Calibri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информационное </a:t>
            </a:r>
            <a:r>
              <a:rPr lang="ru-RU" dirty="0">
                <a:solidFill>
                  <a:srgbClr val="002060"/>
                </a:solidFill>
              </a:rPr>
              <a:t>и </a:t>
            </a:r>
            <a:r>
              <a:rPr lang="ru-RU" b="1" dirty="0">
                <a:solidFill>
                  <a:srgbClr val="002060"/>
                </a:solidFill>
              </a:rPr>
              <a:t>научно-методическое сопровождение </a:t>
            </a:r>
            <a:r>
              <a:rPr lang="ru-RU" dirty="0">
                <a:solidFill>
                  <a:srgbClr val="002060"/>
                </a:solidFill>
              </a:rPr>
              <a:t>образовательного процесса в </a:t>
            </a:r>
            <a:r>
              <a:rPr lang="ru-RU" dirty="0" smtClean="0">
                <a:solidFill>
                  <a:srgbClr val="002060"/>
                </a:solidFill>
              </a:rPr>
              <a:t>партнерских школах НИУ ВШЭ, создание Ресурсных Центров</a:t>
            </a:r>
          </a:p>
          <a:p>
            <a:endParaRPr lang="ru-RU" sz="600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проведение образовательных и конкурсных мероприятий </a:t>
            </a:r>
            <a:r>
              <a:rPr lang="ru-RU" dirty="0" smtClean="0">
                <a:solidFill>
                  <a:srgbClr val="002060"/>
                </a:solidFill>
              </a:rPr>
              <a:t>для старшеклассников партнерских школ НИУ ВШЭ, учителей </a:t>
            </a:r>
            <a:r>
              <a:rPr lang="ru-RU" dirty="0">
                <a:solidFill>
                  <a:srgbClr val="002060"/>
                </a:solidFill>
              </a:rPr>
              <a:t>профильных предметов, координаторов и руководителей партнерских </a:t>
            </a:r>
            <a:r>
              <a:rPr lang="ru-RU" dirty="0" smtClean="0">
                <a:solidFill>
                  <a:srgbClr val="002060"/>
                </a:solidFill>
              </a:rPr>
              <a:t>школ</a:t>
            </a:r>
          </a:p>
          <a:p>
            <a:endParaRPr lang="ru-RU" sz="600" dirty="0">
              <a:solidFill>
                <a:srgbClr val="002060"/>
              </a:solidFill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проведение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социальных проектов, профориентационных </a:t>
            </a:r>
            <a:r>
              <a:rPr lang="ru-RU" b="1" dirty="0" smtClean="0">
                <a:solidFill>
                  <a:srgbClr val="002060"/>
                </a:solidFill>
              </a:rPr>
              <a:t>мероприятий </a:t>
            </a:r>
            <a:r>
              <a:rPr lang="ru-RU" dirty="0" smtClean="0">
                <a:solidFill>
                  <a:srgbClr val="002060"/>
                </a:solidFill>
              </a:rPr>
              <a:t>для старшеклассников </a:t>
            </a:r>
            <a:r>
              <a:rPr lang="ru-RU" dirty="0">
                <a:solidFill>
                  <a:srgbClr val="002060"/>
                </a:solidFill>
              </a:rPr>
              <a:t>партнерских школ НИУ </a:t>
            </a:r>
            <a:r>
              <a:rPr lang="ru-RU" dirty="0" smtClean="0">
                <a:solidFill>
                  <a:srgbClr val="002060"/>
                </a:solidFill>
              </a:rPr>
              <a:t>ВШЭ</a:t>
            </a:r>
          </a:p>
          <a:p>
            <a:pPr lvl="0"/>
            <a:endParaRPr lang="ru-RU" sz="600" dirty="0" smtClean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8021" y="22899"/>
            <a:ext cx="88959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cs typeface="Helvetica"/>
              </a:rPr>
              <a:t>        Обязательства Дирекции общего образования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cs typeface="Helvetica"/>
              </a:rPr>
              <a:t>НИУ «Высшая школа экономики»</a:t>
            </a:r>
            <a:endParaRPr lang="en-US" sz="2200" b="1" dirty="0">
              <a:solidFill>
                <a:schemeClr val="bg1"/>
              </a:solidFill>
              <a:cs typeface="Cambria"/>
            </a:endParaRPr>
          </a:p>
        </p:txBody>
      </p:sp>
      <p:pic>
        <p:nvPicPr>
          <p:cNvPr id="13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34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78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5745"/>
            <a:ext cx="9158288" cy="75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016" y="-4465"/>
            <a:ext cx="91269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dirty="0">
                <a:solidFill>
                  <a:prstClr val="white"/>
                </a:solidFill>
                <a:cs typeface="Helvetica"/>
              </a:rPr>
              <a:t>Обязательства Дирекции общего образования</a:t>
            </a:r>
          </a:p>
          <a:p>
            <a:pPr lvl="0" algn="ctr"/>
            <a:r>
              <a:rPr lang="ru-RU" sz="2200" b="1" dirty="0">
                <a:solidFill>
                  <a:prstClr val="white"/>
                </a:solidFill>
                <a:cs typeface="Helvetica"/>
              </a:rPr>
              <a:t>НИУ «Высшая школа экономики»</a:t>
            </a:r>
            <a:endParaRPr lang="en-US" sz="2200" b="1" dirty="0">
              <a:solidFill>
                <a:prstClr val="white"/>
              </a:solidFill>
              <a:cs typeface="Cambri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543" y="898229"/>
            <a:ext cx="86451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21386F"/>
                </a:solidFill>
                <a:latin typeface="+mn-lt"/>
              </a:rPr>
              <a:t>включение партнерских школ в </a:t>
            </a:r>
            <a:r>
              <a:rPr lang="ru-RU" b="1" dirty="0" smtClean="0">
                <a:solidFill>
                  <a:srgbClr val="21386F"/>
                </a:solidFill>
                <a:latin typeface="+mn-lt"/>
              </a:rPr>
              <a:t>современную исследовательскую повестку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и обеспечение их результатами проектно-исследовательской деятельности</a:t>
            </a:r>
            <a:r>
              <a:rPr lang="ru-RU" dirty="0" smtClean="0">
                <a:solidFill>
                  <a:srgbClr val="21386F"/>
                </a:solidFill>
                <a:latin typeface="+mn-lt"/>
                <a:ea typeface="Calibri"/>
              </a:rPr>
              <a:t> НИУ ВШЭ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 </a:t>
            </a:r>
          </a:p>
          <a:p>
            <a:endParaRPr lang="ru-RU" sz="600" dirty="0" smtClean="0">
              <a:solidFill>
                <a:srgbClr val="21386F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21386F"/>
                </a:solidFill>
                <a:latin typeface="+mn-lt"/>
              </a:rPr>
              <a:t>п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роведение ежегодной </a:t>
            </a:r>
            <a:r>
              <a:rPr lang="ru-RU" b="1" dirty="0" smtClean="0">
                <a:solidFill>
                  <a:srgbClr val="21386F"/>
                </a:solidFill>
                <a:latin typeface="+mn-lt"/>
              </a:rPr>
              <a:t>научно-педагогической конференции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, ежегодной конференции старшеклассников; организация </a:t>
            </a:r>
            <a:r>
              <a:rPr lang="ru-RU" dirty="0" smtClean="0">
                <a:solidFill>
                  <a:srgbClr val="21386F"/>
                </a:solidFill>
                <a:latin typeface="+mn-lt"/>
                <a:ea typeface="Calibri"/>
              </a:rPr>
              <a:t>взаимодействия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с другими образовательными организациями</a:t>
            </a:r>
          </a:p>
          <a:p>
            <a:endParaRPr lang="ru-RU" sz="600" dirty="0" smtClean="0">
              <a:solidFill>
                <a:srgbClr val="21386F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21386F"/>
                </a:solidFill>
                <a:latin typeface="+mn-lt"/>
              </a:rPr>
              <a:t>стимулирование деятельности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лучших директоров, координаторов и учителей партнерских школ; содействие предоставлению скидок выпускникам партнерских школ </a:t>
            </a:r>
            <a:r>
              <a:rPr lang="ru-RU" dirty="0" smtClean="0">
                <a:solidFill>
                  <a:srgbClr val="21386F"/>
                </a:solidFill>
                <a:latin typeface="+mn-lt"/>
                <a:ea typeface="Calibri"/>
                <a:cs typeface="Times New Roman"/>
              </a:rPr>
              <a:t>зачисленным в ВШЭ на места по договорам об оказании платных образовательных услуг</a:t>
            </a:r>
          </a:p>
          <a:p>
            <a:endParaRPr lang="ru-RU" sz="600" dirty="0" smtClean="0">
              <a:solidFill>
                <a:srgbClr val="21386F"/>
              </a:solidFill>
              <a:latin typeface="+mn-lt"/>
              <a:ea typeface="Calibri"/>
              <a:cs typeface="Times New Roman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21386F"/>
                </a:solidFill>
                <a:latin typeface="+mn-lt"/>
              </a:rPr>
              <a:t>координация работы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кампусов, факультетов, департаментов, школ и подразделений ВШЭ по всем направлениям сотрудничества с партнерскими школами</a:t>
            </a:r>
            <a:endParaRPr lang="ru-RU" dirty="0">
              <a:solidFill>
                <a:srgbClr val="21386F"/>
              </a:solidFill>
              <a:latin typeface="+mn-lt"/>
            </a:endParaRPr>
          </a:p>
        </p:txBody>
      </p:sp>
      <p:pic>
        <p:nvPicPr>
          <p:cNvPr id="11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6" y="59206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15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92546"/>
            <a:ext cx="9158288" cy="84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022" y="-92546"/>
            <a:ext cx="86336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cs typeface="Helvetica"/>
              </a:rPr>
              <a:t>Обязательства Ресурсных Центров 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cs typeface="Helvetica"/>
              </a:rPr>
              <a:t>Университетского образовательного округа НИУ ВШЭ</a:t>
            </a:r>
            <a:endParaRPr lang="en-US" sz="2200" b="1" dirty="0">
              <a:solidFill>
                <a:schemeClr val="bg1"/>
              </a:solidFill>
              <a:cs typeface="Cambri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8813" y="755612"/>
            <a:ext cx="854015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21386F"/>
                </a:solidFill>
                <a:latin typeface="+mn-lt"/>
              </a:rPr>
              <a:t>обеспечивают партнерские школы </a:t>
            </a:r>
            <a:r>
              <a:rPr lang="ru-RU" b="1" dirty="0">
                <a:solidFill>
                  <a:srgbClr val="21386F"/>
                </a:solidFill>
                <a:latin typeface="+mn-lt"/>
              </a:rPr>
              <a:t>учебно-методическими </a:t>
            </a:r>
            <a:r>
              <a:rPr lang="ru-RU" b="1" dirty="0" smtClean="0">
                <a:solidFill>
                  <a:srgbClr val="21386F"/>
                </a:solidFill>
                <a:latin typeface="+mn-lt"/>
              </a:rPr>
              <a:t>материалами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(учебными </a:t>
            </a:r>
            <a:r>
              <a:rPr lang="ru-RU" dirty="0">
                <a:solidFill>
                  <a:srgbClr val="21386F"/>
                </a:solidFill>
                <a:latin typeface="+mn-lt"/>
              </a:rPr>
              <a:t>планами, программами учебных предметов, дидактическими материалами, тестами, методическими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рекомендациями) </a:t>
            </a:r>
          </a:p>
          <a:p>
            <a:endParaRPr lang="ru-RU" sz="400" dirty="0">
              <a:solidFill>
                <a:srgbClr val="21386F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21386F"/>
                </a:solidFill>
                <a:latin typeface="+mn-lt"/>
              </a:rPr>
              <a:t>проводят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rgbClr val="21386F"/>
                </a:solidFill>
                <a:latin typeface="+mn-lt"/>
              </a:rPr>
              <a:t>конкурсные мероприятия </a:t>
            </a:r>
            <a:r>
              <a:rPr lang="ru-RU" dirty="0">
                <a:solidFill>
                  <a:srgbClr val="21386F"/>
                </a:solidFill>
                <a:latin typeface="+mn-lt"/>
              </a:rPr>
              <a:t>для старшеклассников партнерских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школ (олимпиады, конкурсы, конференции)</a:t>
            </a:r>
          </a:p>
          <a:p>
            <a:endParaRPr lang="ru-RU" sz="400" dirty="0">
              <a:solidFill>
                <a:srgbClr val="21386F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21386F"/>
                </a:solidFill>
                <a:latin typeface="+mn-lt"/>
              </a:rPr>
              <a:t>проводят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rgbClr val="21386F"/>
                </a:solidFill>
                <a:latin typeface="+mn-lt"/>
              </a:rPr>
              <a:t>образовательные мероприятия </a:t>
            </a:r>
            <a:r>
              <a:rPr lang="ru-RU" b="1" dirty="0">
                <a:solidFill>
                  <a:srgbClr val="21386F"/>
                </a:solidFill>
                <a:latin typeface="+mn-lt"/>
              </a:rPr>
              <a:t>для старшеклассников </a:t>
            </a:r>
            <a:r>
              <a:rPr lang="ru-RU" dirty="0">
                <a:solidFill>
                  <a:srgbClr val="21386F"/>
                </a:solidFill>
                <a:latin typeface="+mn-lt"/>
              </a:rPr>
              <a:t>партнерских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шко</a:t>
            </a:r>
            <a:r>
              <a:rPr lang="ru-RU" dirty="0">
                <a:solidFill>
                  <a:srgbClr val="21386F"/>
                </a:solidFill>
                <a:latin typeface="+mn-lt"/>
              </a:rPr>
              <a:t>л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 (предметные школы, образовательные сессии, тренинги, сетевые события, профориентационные проекты)</a:t>
            </a:r>
          </a:p>
          <a:p>
            <a:endParaRPr lang="ru-RU" sz="400" dirty="0">
              <a:solidFill>
                <a:srgbClr val="21386F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21386F"/>
                </a:solidFill>
                <a:latin typeface="+mn-lt"/>
              </a:rPr>
              <a:t>проводят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rgbClr val="21386F"/>
                </a:solidFill>
                <a:latin typeface="+mn-lt"/>
              </a:rPr>
              <a:t>образовательные мероприятия </a:t>
            </a:r>
            <a:r>
              <a:rPr lang="ru-RU" b="1" dirty="0">
                <a:solidFill>
                  <a:srgbClr val="21386F"/>
                </a:solidFill>
                <a:latin typeface="+mn-lt"/>
              </a:rPr>
              <a:t>для учителей</a:t>
            </a:r>
            <a:r>
              <a:rPr lang="ru-RU" dirty="0">
                <a:solidFill>
                  <a:srgbClr val="21386F"/>
                </a:solidFill>
                <a:latin typeface="+mn-lt"/>
              </a:rPr>
              <a:t> профильных предметов, координаторов и руководителей партнерских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школ (краткосрочные курсы </a:t>
            </a:r>
            <a:r>
              <a:rPr lang="ru-RU" dirty="0">
                <a:solidFill>
                  <a:srgbClr val="21386F"/>
                </a:solidFill>
                <a:latin typeface="+mn-lt"/>
              </a:rPr>
              <a:t>и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школы, семинары </a:t>
            </a:r>
            <a:r>
              <a:rPr lang="ru-RU" dirty="0">
                <a:solidFill>
                  <a:srgbClr val="21386F"/>
                </a:solidFill>
                <a:latin typeface="+mn-lt"/>
              </a:rPr>
              <a:t>и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совещания, круглые столы, мастер-классы, стажировки)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400" dirty="0">
              <a:solidFill>
                <a:srgbClr val="21386F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21386F"/>
                </a:solidFill>
                <a:latin typeface="+mn-lt"/>
              </a:rPr>
              <a:t>проводят </a:t>
            </a:r>
            <a:r>
              <a:rPr lang="ru-RU" b="1" dirty="0" smtClean="0">
                <a:solidFill>
                  <a:srgbClr val="21386F"/>
                </a:solidFill>
                <a:latin typeface="+mn-lt"/>
              </a:rPr>
              <a:t>экспертизу </a:t>
            </a:r>
            <a:r>
              <a:rPr lang="ru-RU" b="1" dirty="0">
                <a:solidFill>
                  <a:srgbClr val="21386F"/>
                </a:solidFill>
                <a:latin typeface="+mn-lt"/>
              </a:rPr>
              <a:t>деятельности партнерских школ</a:t>
            </a:r>
            <a:r>
              <a:rPr lang="ru-RU" dirty="0">
                <a:solidFill>
                  <a:srgbClr val="21386F"/>
                </a:solidFill>
                <a:latin typeface="+mn-lt"/>
              </a:rPr>
              <a:t>, осуществление консалтинга и ретрансляции образовательных инноваций,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организуют прикладные исследования, разработки</a:t>
            </a:r>
            <a:endParaRPr lang="ru-RU" dirty="0">
              <a:solidFill>
                <a:srgbClr val="21386F"/>
              </a:solidFill>
              <a:latin typeface="+mn-lt"/>
            </a:endParaRPr>
          </a:p>
        </p:txBody>
      </p:sp>
      <p:pic>
        <p:nvPicPr>
          <p:cNvPr id="13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4" y="-33980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11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5745"/>
            <a:ext cx="9158288" cy="76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5953" y="0"/>
            <a:ext cx="86336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cs typeface="Helvetica"/>
              </a:rPr>
              <a:t>Обязательства партнерских школ</a:t>
            </a:r>
            <a:endParaRPr lang="ru-RU" sz="2200" b="1" dirty="0">
              <a:solidFill>
                <a:schemeClr val="bg1"/>
              </a:solidFill>
              <a:cs typeface="Helvetica"/>
            </a:endParaRPr>
          </a:p>
          <a:p>
            <a:pPr algn="ctr"/>
            <a:r>
              <a:rPr lang="ru-RU" sz="2200" b="1" dirty="0">
                <a:solidFill>
                  <a:schemeClr val="bg1"/>
                </a:solidFill>
                <a:cs typeface="Helvetica"/>
              </a:rPr>
              <a:t>Университетского образовательного округа НИУ ВШЭ</a:t>
            </a:r>
            <a:endParaRPr lang="en-US" sz="2200" b="1" dirty="0">
              <a:solidFill>
                <a:schemeClr val="bg1"/>
              </a:solidFill>
              <a:cs typeface="Cambria"/>
            </a:endParaRPr>
          </a:p>
        </p:txBody>
      </p:sp>
      <p:pic>
        <p:nvPicPr>
          <p:cNvPr id="16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" y="58566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94342"/>
              </p:ext>
            </p:extLst>
          </p:nvPr>
        </p:nvGraphicFramePr>
        <p:xfrm>
          <a:off x="107502" y="769440"/>
          <a:ext cx="8928993" cy="4258675"/>
        </p:xfrm>
        <a:graphic>
          <a:graphicData uri="http://schemas.openxmlformats.org/drawingml/2006/table">
            <a:tbl>
              <a:tblPr firstRow="1" firstCol="1" bandRow="1"/>
              <a:tblGrid>
                <a:gridCol w="2976331"/>
                <a:gridCol w="2976331"/>
                <a:gridCol w="2976331"/>
              </a:tblGrid>
              <a:tr h="434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Школа-партнер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151" marR="37151" marT="81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Базовая школа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151" marR="37151" marT="81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Школа </a:t>
                      </a:r>
                      <a:endParaRPr lang="ru-RU" sz="1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Распределенного </a:t>
                      </a:r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Лицея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151" marR="37151" marT="81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8086"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457200" algn="l"/>
                        </a:tabLst>
                      </a:pPr>
                      <a:r>
                        <a:rPr lang="ru-RU" sz="1600" kern="1200" dirty="0">
                          <a:solidFill>
                            <a:srgbClr val="21386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ориентирует выпускников </a:t>
                      </a:r>
                      <a:r>
                        <a:rPr lang="ru-RU" sz="1600" kern="1200" dirty="0" smtClean="0">
                          <a:solidFill>
                            <a:srgbClr val="21386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 на </a:t>
                      </a:r>
                      <a:r>
                        <a:rPr lang="ru-RU" sz="1600" kern="1200" dirty="0">
                          <a:solidFill>
                            <a:srgbClr val="21386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поступление в </a:t>
                      </a:r>
                      <a:r>
                        <a:rPr lang="ru-RU" sz="1600" kern="1200" dirty="0" smtClean="0">
                          <a:solidFill>
                            <a:srgbClr val="21386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НИУ ВШЭ </a:t>
                      </a:r>
                      <a:endParaRPr lang="ru-RU" sz="1600" dirty="0">
                        <a:effectLst/>
                        <a:latin typeface="+mn-lt"/>
                        <a:cs typeface="Times New Roman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457200" algn="l"/>
                        </a:tabLst>
                      </a:pPr>
                      <a:r>
                        <a:rPr lang="ru-RU" sz="1600" kern="1200" dirty="0">
                          <a:solidFill>
                            <a:srgbClr val="21386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содействует участию старшеклассников в профориентационных, образовательных и конкурсных мероприятиях</a:t>
                      </a:r>
                      <a:endParaRPr lang="ru-RU" sz="1600" dirty="0">
                        <a:effectLst/>
                        <a:latin typeface="+mn-lt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457200" algn="l"/>
                        </a:tabLst>
                      </a:pPr>
                      <a:r>
                        <a:rPr lang="ru-RU" sz="1600" kern="1200" dirty="0">
                          <a:solidFill>
                            <a:srgbClr val="21386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содействует участию учителей, координаторов </a:t>
                      </a:r>
                      <a:r>
                        <a:rPr lang="ru-RU" sz="1600" kern="1200" dirty="0" smtClean="0">
                          <a:solidFill>
                            <a:srgbClr val="21386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                    и </a:t>
                      </a:r>
                      <a:r>
                        <a:rPr lang="ru-RU" sz="1600" kern="1200" dirty="0">
                          <a:solidFill>
                            <a:srgbClr val="21386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руководителей в образовательных мероприятиях</a:t>
                      </a:r>
                      <a:endParaRPr lang="ru-RU" sz="16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37151" marR="37151" marT="8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ru-RU" sz="1600" kern="1200" dirty="0">
                          <a:solidFill>
                            <a:srgbClr val="21386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содействует </a:t>
                      </a:r>
                      <a:r>
                        <a:rPr lang="ru-RU" sz="1600" kern="1200" dirty="0" smtClean="0">
                          <a:solidFill>
                            <a:srgbClr val="21386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ежегодной подаче документов в </a:t>
                      </a:r>
                      <a:r>
                        <a:rPr lang="ru-RU" sz="1600" kern="1200" dirty="0" smtClean="0">
                          <a:solidFill>
                            <a:srgbClr val="21386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НИУ </a:t>
                      </a:r>
                      <a:r>
                        <a:rPr lang="ru-RU" sz="1600" kern="1200" dirty="0" smtClean="0">
                          <a:solidFill>
                            <a:srgbClr val="21386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ВШЭ</a:t>
                      </a:r>
                      <a:r>
                        <a:rPr lang="ru-RU" sz="1600" kern="1200" baseline="0" dirty="0" smtClean="0">
                          <a:solidFill>
                            <a:srgbClr val="21386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rgbClr val="21386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не </a:t>
                      </a:r>
                      <a:r>
                        <a:rPr lang="ru-RU" sz="1600" kern="1200" dirty="0">
                          <a:solidFill>
                            <a:srgbClr val="21386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менее 10% выпускников </a:t>
                      </a:r>
                      <a:endParaRPr lang="ru-RU" sz="1600" dirty="0">
                        <a:effectLst/>
                        <a:latin typeface="+mn-lt"/>
                        <a:cs typeface="Times New Roman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ru-RU" sz="1600" kern="1200" dirty="0">
                          <a:solidFill>
                            <a:srgbClr val="21386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содействуют ежегодному участию не менее 20% старшеклассников</a:t>
                      </a: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учителей, координаторов и руководителей </a:t>
                      </a:r>
                      <a:r>
                        <a:rPr lang="ru-RU" sz="1600" kern="1200" dirty="0">
                          <a:solidFill>
                            <a:srgbClr val="21386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в образовательных и конкурсных мероприятиях</a:t>
                      </a:r>
                      <a:endParaRPr lang="ru-RU" sz="1600" dirty="0">
                        <a:effectLst/>
                        <a:latin typeface="+mn-lt"/>
                        <a:cs typeface="Times New Roman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ru-RU" sz="1600" kern="1200" dirty="0">
                          <a:solidFill>
                            <a:srgbClr val="21386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проводит совместно с </a:t>
                      </a:r>
                      <a:r>
                        <a:rPr lang="ru-RU" sz="1600" kern="1200" dirty="0" smtClean="0">
                          <a:solidFill>
                            <a:srgbClr val="21386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НИУ ВШЭ </a:t>
                      </a:r>
                      <a:r>
                        <a:rPr lang="ru-RU" sz="1600" kern="1200" dirty="0" smtClean="0">
                          <a:solidFill>
                            <a:srgbClr val="21386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профмероприятия </a:t>
                      </a:r>
                      <a:endParaRPr lang="ru-RU" sz="16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37151" marR="37151" marT="8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457200" algn="l"/>
                        </a:tabLs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содействует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386F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Arial"/>
                        </a:rPr>
                        <a:t>ежегодной подаче документов </a:t>
                      </a: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НИУ ВШЭ </a:t>
                      </a: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 менее 15% выпускников </a:t>
                      </a:r>
                      <a:endParaRPr lang="ru-RU" sz="1600" dirty="0">
                        <a:effectLst/>
                        <a:latin typeface="+mn-lt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457200" algn="l"/>
                        </a:tabLs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содействует ежегодному участию не менее 40% старшеклассников, учителей, координаторов и руководителей в образовательных и конкурсных мероприятиях</a:t>
                      </a:r>
                      <a:endParaRPr lang="ru-RU" sz="1600" dirty="0">
                        <a:effectLst/>
                        <a:latin typeface="+mn-lt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457200" algn="l"/>
                        </a:tabLs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проводит </a:t>
                      </a: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самостоятельно </a:t>
                      </a: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профмероприятия</a:t>
                      </a:r>
                      <a:endParaRPr lang="ru-RU" sz="16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37151" marR="37151" marT="8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21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3478"/>
            <a:ext cx="9144000" cy="100811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ДОБРО ПОЖАЛОВАТЬ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 УНИВЕРСИТЕТСКИЙ ОБРАЗОВАТЕЛЬНЫЙ ОКРУГ НИУ ВШЭ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591020" y="4663894"/>
            <a:ext cx="221219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www.rtc-edu.ru</a:t>
            </a:r>
            <a:endParaRPr lang="ru-RU" sz="160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547664" y="1707654"/>
            <a:ext cx="5832648" cy="15367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Лозинг Вячеслав Рудольфович,</a:t>
            </a:r>
          </a:p>
          <a:p>
            <a:pPr marL="0" indent="0" algn="ctr">
              <a:buFont typeface="Arial" charset="0"/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директор Дирекции общего образования</a:t>
            </a:r>
          </a:p>
          <a:p>
            <a:pPr marL="0" indent="0" algn="ctr">
              <a:buFont typeface="Arial" charset="0"/>
              <a:buNone/>
            </a:pPr>
            <a:endParaRPr lang="ru-RU" sz="1600" dirty="0" smtClean="0">
              <a:solidFill>
                <a:srgbClr val="002060"/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E-mail: </a:t>
            </a:r>
            <a:r>
              <a:rPr lang="en-US" sz="2400" dirty="0" smtClean="0">
                <a:solidFill>
                  <a:srgbClr val="002060"/>
                </a:solidFill>
                <a:hlinkClick r:id="rId3"/>
              </a:rPr>
              <a:t>vlozing@hse.ru</a:t>
            </a:r>
            <a:r>
              <a:rPr lang="ru-RU" sz="2400" dirty="0" smtClean="0">
                <a:solidFill>
                  <a:srgbClr val="002060"/>
                </a:solidFill>
              </a:rPr>
              <a:t>; т. </a:t>
            </a:r>
            <a:r>
              <a:rPr lang="en-US" sz="2400" dirty="0" smtClean="0">
                <a:solidFill>
                  <a:srgbClr val="002060"/>
                </a:solidFill>
              </a:rPr>
              <a:t>8</a:t>
            </a:r>
            <a:r>
              <a:rPr lang="ru-RU" sz="2400" dirty="0" smtClean="0">
                <a:solidFill>
                  <a:srgbClr val="002060"/>
                </a:solidFill>
              </a:rPr>
              <a:t>-(</a:t>
            </a:r>
            <a:r>
              <a:rPr lang="en-US" sz="2400" dirty="0" smtClean="0">
                <a:solidFill>
                  <a:srgbClr val="002060"/>
                </a:solidFill>
              </a:rPr>
              <a:t>495)</a:t>
            </a:r>
            <a:r>
              <a:rPr lang="ru-RU" sz="2400" dirty="0" smtClean="0">
                <a:solidFill>
                  <a:srgbClr val="002060"/>
                </a:solidFill>
              </a:rPr>
              <a:t>-</a:t>
            </a:r>
            <a:r>
              <a:rPr lang="en-US" sz="2400" dirty="0" smtClean="0">
                <a:solidFill>
                  <a:srgbClr val="002060"/>
                </a:solidFill>
              </a:rPr>
              <a:t>916-88-11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1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" y="7785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88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9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15566"/>
          </a:xfrm>
        </p:spPr>
        <p:txBody>
          <a:bodyPr/>
          <a:lstStyle/>
          <a:p>
            <a:pPr lvl="0" defTabSz="457200"/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Национальный исследовательский университет </a:t>
            </a:r>
            <a:br>
              <a:rPr lang="ru-RU" sz="22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«Высшая школа экономики»</a:t>
            </a:r>
          </a:p>
        </p:txBody>
      </p:sp>
      <p:pic>
        <p:nvPicPr>
          <p:cNvPr id="8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1310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059582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+mn-lt"/>
              </a:rPr>
              <a:t>.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909181"/>
            <a:ext cx="871296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один из крупнейших в Европе и единственный в России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национальный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исследовательский университет в области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социально-экономических наук</a:t>
            </a:r>
          </a:p>
          <a:p>
            <a:endParaRPr lang="ru-RU" sz="400" dirty="0" smtClean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+mn-lt"/>
              </a:rPr>
              <a:t>3102 бюджетных места в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бакалавриат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и 2698 в магистратуре в 2015-2016 учебном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году</a:t>
            </a:r>
          </a:p>
          <a:p>
            <a:endParaRPr lang="ru-RU" sz="400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59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образовательных программ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бакалавриата, 113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магистерских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программ, более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750 программ дополнительного профессионального и бизнес-образования, включая MBA, DBA,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EMBA</a:t>
            </a:r>
          </a:p>
          <a:p>
            <a:endParaRPr lang="ru-RU" sz="400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к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ампусы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в Москве, Санкт-Петербурге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, Нижнем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Новгороде и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Перми</a:t>
            </a:r>
          </a:p>
          <a:p>
            <a:endParaRPr lang="ru-RU" sz="400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7 научных институтов, более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30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научно-учебных лабораторий, 24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международных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лаборатории</a:t>
            </a:r>
          </a:p>
          <a:p>
            <a:endParaRPr lang="ru-RU" sz="400" dirty="0" smtClean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более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100 зарубежных образовательных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партнеров, программы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двойных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дипломов</a:t>
            </a:r>
          </a:p>
          <a:p>
            <a:endParaRPr lang="ru-RU" sz="400" dirty="0" smtClean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более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50 студенческих клубов, секций,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организаций; общежития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, военная кафедра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9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15566"/>
          </a:xfrm>
        </p:spPr>
        <p:txBody>
          <a:bodyPr/>
          <a:lstStyle/>
          <a:p>
            <a:pPr lvl="0" defTabSz="457200"/>
            <a:r>
              <a:rPr lang="ru-RU" sz="2200" b="1" dirty="0" smtClean="0">
                <a:solidFill>
                  <a:prstClr val="white"/>
                </a:solidFill>
                <a:ea typeface="ＭＳ Ｐゴシック"/>
                <a:cs typeface="Helvetica"/>
              </a:rPr>
              <a:t>Прием </a:t>
            </a:r>
            <a:r>
              <a:rPr lang="ru-RU" sz="2200" b="1" dirty="0">
                <a:solidFill>
                  <a:prstClr val="white"/>
                </a:solidFill>
                <a:ea typeface="ＭＳ Ｐゴシック"/>
                <a:cs typeface="Helvetica"/>
              </a:rPr>
              <a:t>студентов в НИУ «Высшая школа экономики» </a:t>
            </a:r>
            <a:r>
              <a:rPr lang="ru-RU" sz="2200" b="1" dirty="0" smtClean="0">
                <a:solidFill>
                  <a:prstClr val="white"/>
                </a:solidFill>
                <a:ea typeface="ＭＳ Ｐゴシック"/>
                <a:cs typeface="Helvetica"/>
              </a:rPr>
              <a:t/>
            </a:r>
            <a:br>
              <a:rPr lang="ru-RU" sz="2200" b="1" dirty="0" smtClean="0">
                <a:solidFill>
                  <a:prstClr val="white"/>
                </a:solidFill>
                <a:ea typeface="ＭＳ Ｐゴシック"/>
                <a:cs typeface="Helvetica"/>
              </a:rPr>
            </a:br>
            <a:r>
              <a:rPr lang="ru-RU" sz="2200" b="1" dirty="0" smtClean="0">
                <a:solidFill>
                  <a:prstClr val="white"/>
                </a:solidFill>
                <a:ea typeface="ＭＳ Ｐゴシック"/>
                <a:cs typeface="Helvetica"/>
              </a:rPr>
              <a:t>(</a:t>
            </a:r>
            <a:r>
              <a:rPr lang="ru-RU" sz="2200" b="1" dirty="0">
                <a:solidFill>
                  <a:prstClr val="white"/>
                </a:solidFill>
                <a:ea typeface="ＭＳ Ｐゴシック"/>
                <a:cs typeface="Helvetica"/>
              </a:rPr>
              <a:t>количественные </a:t>
            </a:r>
            <a:r>
              <a:rPr lang="ru-RU" sz="2200" b="1" dirty="0" smtClean="0">
                <a:solidFill>
                  <a:prstClr val="white"/>
                </a:solidFill>
                <a:ea typeface="ＭＳ Ｐゴシック"/>
                <a:cs typeface="Helvetica"/>
              </a:rPr>
              <a:t>характеристики</a:t>
            </a:r>
            <a:r>
              <a:rPr lang="ru-RU" sz="2200" b="1" dirty="0">
                <a:solidFill>
                  <a:prstClr val="white"/>
                </a:solidFill>
                <a:ea typeface="ＭＳ Ｐゴシック"/>
                <a:cs typeface="Helvetica"/>
              </a:rPr>
              <a:t>)</a:t>
            </a:r>
            <a:endParaRPr lang="ru-RU" sz="22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994" y="1157288"/>
            <a:ext cx="8403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rgbClr val="21386F"/>
                </a:solidFill>
                <a:latin typeface="+mn-lt"/>
              </a:rPr>
              <a:t>В 2014 году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в</a:t>
            </a:r>
            <a:r>
              <a:rPr lang="ru-RU" b="1" dirty="0" smtClean="0">
                <a:solidFill>
                  <a:srgbClr val="21386F"/>
                </a:solidFill>
                <a:latin typeface="+mn-lt"/>
              </a:rPr>
              <a:t> ВШЭ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 всего обучалось </a:t>
            </a:r>
            <a:r>
              <a:rPr lang="ru-RU" b="1" dirty="0" smtClean="0">
                <a:solidFill>
                  <a:srgbClr val="21386F"/>
                </a:solidFill>
                <a:latin typeface="+mn-lt"/>
              </a:rPr>
              <a:t>25 263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человека, в том числе:</a:t>
            </a:r>
          </a:p>
          <a:p>
            <a:r>
              <a:rPr lang="ru-RU" dirty="0">
                <a:solidFill>
                  <a:srgbClr val="21386F"/>
                </a:solidFill>
                <a:latin typeface="+mn-lt"/>
              </a:rPr>
              <a:t>а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)</a:t>
            </a:r>
            <a:r>
              <a:rPr lang="ru-RU" b="1" dirty="0" smtClean="0">
                <a:solidFill>
                  <a:srgbClr val="21386F"/>
                </a:solidFill>
                <a:latin typeface="+mn-lt"/>
              </a:rPr>
              <a:t> 18 365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бакалавров + </a:t>
            </a:r>
            <a:r>
              <a:rPr lang="ru-RU" b="1" dirty="0" smtClean="0">
                <a:solidFill>
                  <a:srgbClr val="21386F"/>
                </a:solidFill>
                <a:latin typeface="+mn-lt"/>
              </a:rPr>
              <a:t>826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специалистов; б)</a:t>
            </a:r>
            <a:r>
              <a:rPr lang="ru-RU" b="1" dirty="0" smtClean="0">
                <a:solidFill>
                  <a:srgbClr val="21386F"/>
                </a:solidFill>
                <a:latin typeface="+mn-lt"/>
              </a:rPr>
              <a:t> 5 358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магистрантов; в) </a:t>
            </a:r>
            <a:r>
              <a:rPr lang="ru-RU" b="1" dirty="0" smtClean="0">
                <a:solidFill>
                  <a:srgbClr val="21386F"/>
                </a:solidFill>
                <a:latin typeface="+mn-lt"/>
              </a:rPr>
              <a:t>714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 аспирантов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249395"/>
              </p:ext>
            </p:extLst>
          </p:nvPr>
        </p:nvGraphicFramePr>
        <p:xfrm>
          <a:off x="959818" y="1995686"/>
          <a:ext cx="698137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1310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11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9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287" y="51470"/>
            <a:ext cx="9158288" cy="828675"/>
          </a:xfrm>
        </p:spPr>
        <p:txBody>
          <a:bodyPr/>
          <a:lstStyle/>
          <a:p>
            <a:pPr lvl="0" defTabSz="457200"/>
            <a:r>
              <a:rPr lang="ru-RU" sz="2200" b="1" dirty="0">
                <a:solidFill>
                  <a:prstClr val="white"/>
                </a:solidFill>
                <a:ea typeface="ＭＳ Ｐゴシック"/>
                <a:cs typeface="Helvetica"/>
              </a:rPr>
              <a:t>Прием студентов в НИУ «Высшая школа экономики»</a:t>
            </a:r>
            <a:br>
              <a:rPr lang="ru-RU" sz="2200" b="1" dirty="0">
                <a:solidFill>
                  <a:prstClr val="white"/>
                </a:solidFill>
                <a:ea typeface="ＭＳ Ｐゴシック"/>
                <a:cs typeface="Helvetica"/>
              </a:rPr>
            </a:br>
            <a:r>
              <a:rPr lang="ru-RU" sz="2200" b="1" dirty="0">
                <a:solidFill>
                  <a:prstClr val="white"/>
                </a:solidFill>
                <a:ea typeface="ＭＳ Ｐゴシック"/>
                <a:cs typeface="Helvetica"/>
              </a:rPr>
              <a:t>(качественные характеристики</a:t>
            </a:r>
            <a:r>
              <a:rPr lang="ru-RU" sz="2200" b="1" dirty="0" smtClean="0">
                <a:solidFill>
                  <a:prstClr val="white"/>
                </a:solidFill>
                <a:ea typeface="ＭＳ Ｐゴシック"/>
                <a:cs typeface="Helvetica"/>
              </a:rPr>
              <a:t>)</a:t>
            </a:r>
            <a:endParaRPr lang="ru-RU" sz="2200" dirty="0" smtClean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2760" y="1039552"/>
            <a:ext cx="8443436" cy="368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1000" b="1" dirty="0">
              <a:solidFill>
                <a:srgbClr val="002060"/>
              </a:solidFill>
              <a:latin typeface="Calibri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21386F"/>
                </a:solidFill>
                <a:latin typeface="+mn-lt"/>
              </a:rPr>
              <a:t>НИУ ВШЭ стабильно </a:t>
            </a:r>
            <a:r>
              <a:rPr lang="ru-RU" dirty="0">
                <a:solidFill>
                  <a:srgbClr val="21386F"/>
                </a:solidFill>
                <a:latin typeface="+mn-lt"/>
              </a:rPr>
              <a:t>входит в </a:t>
            </a:r>
            <a:r>
              <a:rPr lang="ru-RU" b="1" dirty="0">
                <a:solidFill>
                  <a:srgbClr val="21386F"/>
                </a:solidFill>
                <a:latin typeface="+mn-lt"/>
              </a:rPr>
              <a:t>первую</a:t>
            </a:r>
            <a:r>
              <a:rPr lang="ru-RU" dirty="0">
                <a:solidFill>
                  <a:srgbClr val="21386F"/>
                </a:solidFill>
                <a:latin typeface="+mn-lt"/>
              </a:rPr>
              <a:t> </a:t>
            </a:r>
            <a:r>
              <a:rPr lang="ru-RU" b="1" dirty="0">
                <a:solidFill>
                  <a:srgbClr val="21386F"/>
                </a:solidFill>
                <a:latin typeface="+mn-lt"/>
              </a:rPr>
              <a:t>пятерку</a:t>
            </a:r>
            <a:r>
              <a:rPr lang="ru-RU" dirty="0">
                <a:solidFill>
                  <a:srgbClr val="21386F"/>
                </a:solidFill>
                <a:latin typeface="+mn-lt"/>
              </a:rPr>
              <a:t> российских ВУЗов </a:t>
            </a:r>
            <a:r>
              <a:rPr lang="ru-RU" b="1" dirty="0">
                <a:solidFill>
                  <a:srgbClr val="21386F"/>
                </a:solidFill>
                <a:latin typeface="+mn-lt"/>
              </a:rPr>
              <a:t>п</a:t>
            </a:r>
            <a:r>
              <a:rPr lang="ru-RU" b="1" dirty="0" smtClean="0">
                <a:solidFill>
                  <a:srgbClr val="21386F"/>
                </a:solidFill>
                <a:latin typeface="+mn-lt"/>
              </a:rPr>
              <a:t>о </a:t>
            </a:r>
            <a:r>
              <a:rPr lang="ru-RU" b="1" dirty="0">
                <a:solidFill>
                  <a:srgbClr val="21386F"/>
                </a:solidFill>
                <a:latin typeface="+mn-lt"/>
              </a:rPr>
              <a:t>среднему баллу ЕГЭ </a:t>
            </a:r>
            <a:r>
              <a:rPr lang="ru-RU" dirty="0">
                <a:solidFill>
                  <a:srgbClr val="21386F"/>
                </a:solidFill>
                <a:latin typeface="+mn-lt"/>
              </a:rPr>
              <a:t>у студентов, зачисленных на бюджетные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места (в </a:t>
            </a:r>
            <a:r>
              <a:rPr lang="ru-RU" dirty="0">
                <a:solidFill>
                  <a:srgbClr val="21386F"/>
                </a:solidFill>
                <a:latin typeface="+mn-lt"/>
              </a:rPr>
              <a:t>2014 году после МГИМО, МФТИ, СПБГМУ, СПБГУ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)</a:t>
            </a:r>
            <a:endParaRPr lang="ru-RU" dirty="0">
              <a:solidFill>
                <a:srgbClr val="21386F"/>
              </a:solidFill>
              <a:latin typeface="+mn-lt"/>
            </a:endParaRPr>
          </a:p>
          <a:p>
            <a:pPr lvl="0"/>
            <a:endParaRPr lang="ru-RU" sz="1000" dirty="0">
              <a:solidFill>
                <a:srgbClr val="21386F"/>
              </a:solidFill>
              <a:latin typeface="+mn-lt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21386F"/>
                </a:solidFill>
                <a:latin typeface="+mn-lt"/>
                <a:ea typeface="Calibri"/>
                <a:cs typeface="ArialMT"/>
              </a:rPr>
              <a:t>Средний балл ЕГЭ </a:t>
            </a:r>
            <a:r>
              <a:rPr lang="ru-RU" b="1" dirty="0" smtClean="0">
                <a:solidFill>
                  <a:srgbClr val="21386F"/>
                </a:solidFill>
                <a:latin typeface="+mn-lt"/>
                <a:ea typeface="Calibri"/>
                <a:cs typeface="ArialMT"/>
              </a:rPr>
              <a:t>студентов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, </a:t>
            </a:r>
            <a:r>
              <a:rPr lang="ru-RU" dirty="0">
                <a:solidFill>
                  <a:srgbClr val="21386F"/>
                </a:solidFill>
                <a:latin typeface="+mn-lt"/>
              </a:rPr>
              <a:t>зачисленных на бюджетные места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в </a:t>
            </a:r>
            <a:r>
              <a:rPr lang="ru-RU" dirty="0" smtClean="0">
                <a:solidFill>
                  <a:srgbClr val="21386F"/>
                </a:solidFill>
                <a:latin typeface="+mn-lt"/>
                <a:ea typeface="Calibri"/>
                <a:cs typeface="ArialMT"/>
              </a:rPr>
              <a:t>НИУ </a:t>
            </a:r>
            <a:r>
              <a:rPr lang="ru-RU" dirty="0">
                <a:solidFill>
                  <a:srgbClr val="21386F"/>
                </a:solidFill>
                <a:latin typeface="+mn-lt"/>
                <a:ea typeface="Calibri"/>
                <a:cs typeface="ArialMT"/>
              </a:rPr>
              <a:t>ВШЭ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(в 2013 – 92,7 балла, в 2014 – 91,4 балла)</a:t>
            </a:r>
            <a:endParaRPr lang="ru-RU" dirty="0">
              <a:latin typeface="+mn-lt"/>
              <a:ea typeface="Calibri"/>
              <a:cs typeface="Times New Roman"/>
            </a:endParaRPr>
          </a:p>
          <a:p>
            <a:pPr lvl="0"/>
            <a:endParaRPr lang="ru-RU" sz="1000" dirty="0" smtClean="0">
              <a:solidFill>
                <a:srgbClr val="21386F"/>
              </a:solidFill>
              <a:latin typeface="+mn-lt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21386F"/>
                </a:solidFill>
                <a:latin typeface="Calibri"/>
              </a:rPr>
              <a:t>НИУ ВШЭ </a:t>
            </a:r>
            <a:r>
              <a:rPr lang="ru-RU" dirty="0" smtClean="0">
                <a:solidFill>
                  <a:srgbClr val="21386F"/>
                </a:solidFill>
                <a:latin typeface="Calibri"/>
              </a:rPr>
              <a:t>з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анимает </a:t>
            </a:r>
            <a:r>
              <a:rPr lang="ru-RU" b="1" dirty="0">
                <a:solidFill>
                  <a:srgbClr val="21386F"/>
                </a:solidFill>
                <a:latin typeface="+mn-lt"/>
              </a:rPr>
              <a:t>2 место </a:t>
            </a:r>
            <a:r>
              <a:rPr lang="ru-RU" dirty="0">
                <a:solidFill>
                  <a:srgbClr val="21386F"/>
                </a:solidFill>
                <a:latin typeface="+mn-lt"/>
              </a:rPr>
              <a:t>после МГУ им.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Ломоносова </a:t>
            </a:r>
            <a:r>
              <a:rPr lang="ru-RU" b="1" dirty="0" smtClean="0">
                <a:solidFill>
                  <a:srgbClr val="21386F"/>
                </a:solidFill>
                <a:latin typeface="+mn-lt"/>
              </a:rPr>
              <a:t>по </a:t>
            </a:r>
            <a:r>
              <a:rPr lang="ru-RU" b="1" dirty="0">
                <a:solidFill>
                  <a:srgbClr val="21386F"/>
                </a:solidFill>
                <a:latin typeface="+mn-lt"/>
              </a:rPr>
              <a:t>числу победителей и призеров</a:t>
            </a:r>
            <a:r>
              <a:rPr lang="ru-RU" dirty="0">
                <a:solidFill>
                  <a:srgbClr val="21386F"/>
                </a:solidFill>
                <a:latin typeface="+mn-lt"/>
              </a:rPr>
              <a:t> </a:t>
            </a:r>
            <a:r>
              <a:rPr lang="ru-RU" b="1" dirty="0">
                <a:solidFill>
                  <a:srgbClr val="21386F"/>
                </a:solidFill>
                <a:latin typeface="+mn-lt"/>
              </a:rPr>
              <a:t>Всероссийской олимпиады школьников</a:t>
            </a:r>
            <a:r>
              <a:rPr lang="ru-RU" dirty="0">
                <a:solidFill>
                  <a:srgbClr val="21386F"/>
                </a:solidFill>
                <a:latin typeface="+mn-lt"/>
              </a:rPr>
              <a:t>, зачисленных на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обучение</a:t>
            </a:r>
            <a:r>
              <a:rPr lang="ru-RU" b="1" dirty="0" smtClean="0">
                <a:solidFill>
                  <a:srgbClr val="21386F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(</a:t>
            </a:r>
            <a:r>
              <a:rPr lang="ru-RU" dirty="0">
                <a:solidFill>
                  <a:srgbClr val="21386F"/>
                </a:solidFill>
                <a:latin typeface="+mn-lt"/>
              </a:rPr>
              <a:t>в 2014 году – 127 человек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)</a:t>
            </a:r>
          </a:p>
          <a:p>
            <a:pPr lvl="0"/>
            <a:endParaRPr lang="ru-RU" sz="1000" dirty="0">
              <a:solidFill>
                <a:srgbClr val="21386F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21386F"/>
                </a:solidFill>
                <a:latin typeface="+mn-lt"/>
              </a:rPr>
              <a:t>Доля победителей </a:t>
            </a:r>
            <a:r>
              <a:rPr lang="ru-RU" b="1" dirty="0" smtClean="0">
                <a:solidFill>
                  <a:srgbClr val="21386F"/>
                </a:solidFill>
                <a:latin typeface="+mn-lt"/>
              </a:rPr>
              <a:t>олимпиад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в общем приеме студентов, зачисленных на обучение в бакалавриат НИУ ВШЭ, в 2013 составила 38,3%, в 2014 – 30,8%</a:t>
            </a:r>
          </a:p>
        </p:txBody>
      </p:sp>
      <p:pic>
        <p:nvPicPr>
          <p:cNvPr id="10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4" y="99745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48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9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4288" y="232020"/>
            <a:ext cx="91582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prstClr val="white"/>
                </a:solidFill>
                <a:latin typeface="Calibri"/>
                <a:cs typeface="Helvetica"/>
              </a:rPr>
              <a:t>НИУ </a:t>
            </a:r>
            <a:r>
              <a:rPr lang="ru-RU" sz="2200" b="1" dirty="0">
                <a:solidFill>
                  <a:prstClr val="white"/>
                </a:solidFill>
                <a:latin typeface="Calibri"/>
                <a:cs typeface="Helvetica"/>
              </a:rPr>
              <a:t>«Высшая школа экономики» </a:t>
            </a:r>
            <a:r>
              <a:rPr lang="ru-RU" sz="2200" b="1" dirty="0" smtClean="0">
                <a:solidFill>
                  <a:prstClr val="white"/>
                </a:solidFill>
                <a:latin typeface="Calibri"/>
                <a:cs typeface="Helvetica"/>
              </a:rPr>
              <a:t>и </a:t>
            </a:r>
            <a:r>
              <a:rPr lang="ru-RU" sz="2200" b="1" dirty="0">
                <a:solidFill>
                  <a:prstClr val="white"/>
                </a:solidFill>
                <a:latin typeface="Calibri"/>
                <a:cs typeface="Helvetica"/>
              </a:rPr>
              <a:t>общее образование</a:t>
            </a:r>
            <a:endParaRPr lang="en-US" sz="2200" b="1" dirty="0">
              <a:solidFill>
                <a:schemeClr val="bg1"/>
              </a:solidFill>
              <a:cs typeface="Cambri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9895" y="862962"/>
            <a:ext cx="8456217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lvl="2">
              <a:spcBef>
                <a:spcPts val="100"/>
              </a:spcBef>
              <a:spcAft>
                <a:spcPts val="100"/>
              </a:spcAft>
              <a:buSzPct val="130000"/>
              <a:defRPr/>
            </a:pPr>
            <a:endParaRPr lang="ru-RU" sz="200" dirty="0">
              <a:cs typeface="Arial Narrow"/>
            </a:endParaRPr>
          </a:p>
          <a:p>
            <a:pPr marL="493200" lvl="2" indent="-457200">
              <a:spcBef>
                <a:spcPts val="100"/>
              </a:spcBef>
              <a:spcAft>
                <a:spcPts val="100"/>
              </a:spcAft>
              <a:buSzPct val="130000"/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21386F"/>
                </a:solidFill>
                <a:latin typeface="+mn-lt"/>
              </a:rPr>
              <a:t>Лицей НИУ ВШЭ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, в котором учатся учащиеся 10-11 классов                                      (в 2013 – 60 человек, в 2014 – 460 человек, в 2015 – 1 100 человек,                                                в 2016 – 1 400 человек)</a:t>
            </a:r>
          </a:p>
          <a:p>
            <a:pPr marL="36000" lvl="2">
              <a:spcBef>
                <a:spcPts val="100"/>
              </a:spcBef>
              <a:spcAft>
                <a:spcPts val="100"/>
              </a:spcAft>
              <a:buSzPct val="130000"/>
              <a:defRPr/>
            </a:pPr>
            <a:endParaRPr lang="ru-RU" sz="600" dirty="0" smtClean="0">
              <a:solidFill>
                <a:srgbClr val="21386F"/>
              </a:solidFill>
              <a:latin typeface="+mn-lt"/>
            </a:endParaRPr>
          </a:p>
          <a:p>
            <a:pPr marL="493200" lvl="2" indent="-457200">
              <a:spcBef>
                <a:spcPts val="100"/>
              </a:spcBef>
              <a:spcAft>
                <a:spcPts val="100"/>
              </a:spcAft>
              <a:buSzPct val="130000"/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21386F"/>
                </a:solidFill>
                <a:latin typeface="+mn-lt"/>
              </a:rPr>
              <a:t>Распределенный Лицей НИУ ВШЭ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, объединивший школы Москвы</a:t>
            </a:r>
            <a:r>
              <a:rPr lang="ru-RU" b="1" dirty="0" smtClean="0">
                <a:solidFill>
                  <a:srgbClr val="21386F"/>
                </a:solidFill>
                <a:latin typeface="+mn-lt"/>
              </a:rPr>
              <a:t>                                        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(в 2014 – 17 школ, в 2015 – 20 школ). С сентября 2016 года Распределенный Лицей будет объединять 30 школ в субъектах РФ</a:t>
            </a:r>
            <a:endParaRPr lang="ru-RU" b="1" dirty="0" smtClean="0">
              <a:solidFill>
                <a:srgbClr val="21386F"/>
              </a:solidFill>
              <a:latin typeface="+mn-lt"/>
            </a:endParaRPr>
          </a:p>
          <a:p>
            <a:pPr marL="36000" lvl="2">
              <a:spcBef>
                <a:spcPts val="100"/>
              </a:spcBef>
              <a:spcAft>
                <a:spcPts val="100"/>
              </a:spcAft>
              <a:buSzPct val="130000"/>
              <a:defRPr/>
            </a:pPr>
            <a:endParaRPr lang="ru-RU" sz="600" dirty="0" smtClean="0">
              <a:solidFill>
                <a:srgbClr val="21386F"/>
              </a:solidFill>
              <a:latin typeface="+mn-lt"/>
            </a:endParaRPr>
          </a:p>
          <a:p>
            <a:pPr marL="493200" lvl="2" indent="-457200">
              <a:spcBef>
                <a:spcPts val="100"/>
              </a:spcBef>
              <a:spcAft>
                <a:spcPts val="100"/>
              </a:spcAft>
              <a:buSzPct val="130000"/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21386F"/>
                </a:solidFill>
                <a:latin typeface="+mn-lt"/>
              </a:rPr>
              <a:t>Зимние </a:t>
            </a:r>
            <a:r>
              <a:rPr lang="ru-RU" b="1" dirty="0">
                <a:solidFill>
                  <a:srgbClr val="21386F"/>
                </a:solidFill>
                <a:latin typeface="+mn-lt"/>
              </a:rPr>
              <a:t>и летние профильные школы </a:t>
            </a:r>
            <a:r>
              <a:rPr lang="ru-RU" dirty="0">
                <a:solidFill>
                  <a:srgbClr val="21386F"/>
                </a:solidFill>
                <a:latin typeface="+mn-lt"/>
              </a:rPr>
              <a:t>для учащихся 7-11 классов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                                               (</a:t>
            </a:r>
            <a:r>
              <a:rPr lang="ru-RU" dirty="0" smtClean="0">
                <a:solidFill>
                  <a:srgbClr val="21386F"/>
                </a:solidFill>
                <a:latin typeface="Calibri"/>
              </a:rPr>
              <a:t>в </a:t>
            </a:r>
            <a:r>
              <a:rPr lang="ru-RU" dirty="0">
                <a:solidFill>
                  <a:srgbClr val="21386F"/>
                </a:solidFill>
                <a:latin typeface="Calibri"/>
              </a:rPr>
              <a:t>2014 – </a:t>
            </a:r>
            <a:r>
              <a:rPr lang="ru-RU" dirty="0">
                <a:solidFill>
                  <a:srgbClr val="21386F"/>
                </a:solidFill>
                <a:latin typeface="+mn-lt"/>
              </a:rPr>
              <a:t>1 500 человек)</a:t>
            </a:r>
            <a:r>
              <a:rPr lang="ru-RU" b="1" dirty="0">
                <a:solidFill>
                  <a:srgbClr val="21386F"/>
                </a:solidFill>
                <a:latin typeface="+mn-lt"/>
              </a:rPr>
              <a:t> </a:t>
            </a:r>
            <a:endParaRPr lang="ru-RU" b="1" dirty="0" smtClean="0">
              <a:solidFill>
                <a:srgbClr val="21386F"/>
              </a:solidFill>
              <a:latin typeface="+mn-lt"/>
            </a:endParaRPr>
          </a:p>
          <a:p>
            <a:pPr marL="36000" lvl="2">
              <a:spcBef>
                <a:spcPts val="100"/>
              </a:spcBef>
              <a:spcAft>
                <a:spcPts val="100"/>
              </a:spcAft>
              <a:buSzPct val="130000"/>
              <a:defRPr/>
            </a:pPr>
            <a:endParaRPr lang="ru-RU" sz="600" b="1" dirty="0">
              <a:solidFill>
                <a:srgbClr val="21386F"/>
              </a:solidFill>
              <a:latin typeface="+mn-lt"/>
            </a:endParaRPr>
          </a:p>
          <a:p>
            <a:pPr marL="493200" lvl="2" indent="-457200">
              <a:spcBef>
                <a:spcPts val="100"/>
              </a:spcBef>
              <a:spcAft>
                <a:spcPts val="100"/>
              </a:spcAft>
              <a:buSzPct val="130000"/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21386F"/>
                </a:solidFill>
                <a:latin typeface="+mn-lt"/>
              </a:rPr>
              <a:t>Олимпиада «Высшая проба» и конкурсы НИУ ВШЭ </a:t>
            </a:r>
            <a:r>
              <a:rPr lang="ru-RU" dirty="0" smtClean="0">
                <a:solidFill>
                  <a:srgbClr val="21386F"/>
                </a:solidFill>
                <a:latin typeface="Calibri"/>
              </a:rPr>
              <a:t>для </a:t>
            </a:r>
            <a:r>
              <a:rPr lang="ru-RU" dirty="0">
                <a:solidFill>
                  <a:srgbClr val="21386F"/>
                </a:solidFill>
                <a:latin typeface="Calibri"/>
              </a:rPr>
              <a:t>учащихся 7-11 классов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 (в 2014 – 34 000 участников, в 2015 – 45 000 участников)</a:t>
            </a:r>
          </a:p>
          <a:p>
            <a:pPr marL="36000" lvl="2">
              <a:spcBef>
                <a:spcPts val="100"/>
              </a:spcBef>
              <a:spcAft>
                <a:spcPts val="100"/>
              </a:spcAft>
              <a:buSzPct val="130000"/>
              <a:defRPr/>
            </a:pPr>
            <a:endParaRPr lang="ru-RU" sz="600" dirty="0">
              <a:solidFill>
                <a:srgbClr val="21386F"/>
              </a:solidFill>
              <a:latin typeface="+mn-lt"/>
            </a:endParaRPr>
          </a:p>
          <a:p>
            <a:pPr marL="493200" lvl="2" indent="-457200">
              <a:spcBef>
                <a:spcPts val="100"/>
              </a:spcBef>
              <a:spcAft>
                <a:spcPts val="100"/>
              </a:spcAft>
              <a:buSzPct val="130000"/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21386F"/>
                </a:solidFill>
                <a:latin typeface="+mn-lt"/>
              </a:rPr>
              <a:t>Интернет-школа </a:t>
            </a:r>
            <a:r>
              <a:rPr lang="ru-RU" dirty="0">
                <a:solidFill>
                  <a:srgbClr val="21386F"/>
                </a:solidFill>
                <a:latin typeface="+mn-lt"/>
              </a:rPr>
              <a:t>для старшеклассников (</a:t>
            </a:r>
            <a:r>
              <a:rPr lang="ru-RU" dirty="0">
                <a:solidFill>
                  <a:srgbClr val="21386F"/>
                </a:solidFill>
                <a:latin typeface="Calibri"/>
              </a:rPr>
              <a:t>в 2014 – 80</a:t>
            </a:r>
            <a:r>
              <a:rPr lang="ru-RU" dirty="0">
                <a:solidFill>
                  <a:srgbClr val="21386F"/>
                </a:solidFill>
                <a:latin typeface="+mn-lt"/>
              </a:rPr>
              <a:t> 000 регистраций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)</a:t>
            </a:r>
            <a:endParaRPr lang="ru-RU" dirty="0">
              <a:solidFill>
                <a:srgbClr val="21386F"/>
              </a:solidFill>
              <a:latin typeface="+mn-lt"/>
            </a:endParaRPr>
          </a:p>
        </p:txBody>
      </p:sp>
      <p:pic>
        <p:nvPicPr>
          <p:cNvPr id="12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49" y="121309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87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85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745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ru-RU" sz="2200" b="1" dirty="0">
                <a:solidFill>
                  <a:prstClr val="white"/>
                </a:solidFill>
                <a:latin typeface="Calibri"/>
                <a:ea typeface="ＭＳ Ｐゴシック"/>
                <a:cs typeface="Helvetica"/>
              </a:rPr>
              <a:t>Причины создания </a:t>
            </a:r>
            <a:endParaRPr lang="ru-RU" sz="2200" b="1" dirty="0" smtClean="0">
              <a:solidFill>
                <a:prstClr val="white"/>
              </a:solidFill>
              <a:latin typeface="Calibri"/>
              <a:ea typeface="ＭＳ Ｐゴシック"/>
              <a:cs typeface="Helvetica"/>
            </a:endParaRPr>
          </a:p>
          <a:p>
            <a:pPr lvl="0" algn="ctr" defTabSz="457200"/>
            <a:r>
              <a:rPr lang="ru-RU" sz="2200" b="1" dirty="0" smtClean="0">
                <a:solidFill>
                  <a:prstClr val="white"/>
                </a:solidFill>
                <a:latin typeface="Calibri"/>
                <a:ea typeface="ＭＳ Ｐゴシック"/>
                <a:cs typeface="Helvetica"/>
              </a:rPr>
              <a:t>Университетского образовательного округа НИУ ВШЭ</a:t>
            </a:r>
            <a:endParaRPr lang="ru-RU" sz="2200" b="1" dirty="0">
              <a:solidFill>
                <a:prstClr val="white"/>
              </a:solidFill>
              <a:latin typeface="Calibri"/>
              <a:ea typeface="ＭＳ Ｐゴシック"/>
              <a:cs typeface="Helvetic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4972" y="775186"/>
            <a:ext cx="87115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1386F"/>
                </a:solidFill>
                <a:latin typeface="+mn-lt"/>
              </a:rPr>
              <a:t>Снижение количества выпускников </a:t>
            </a:r>
            <a:r>
              <a:rPr lang="ru-RU" b="1" dirty="0" smtClean="0">
                <a:solidFill>
                  <a:srgbClr val="21386F"/>
                </a:solidFill>
                <a:latin typeface="+mn-lt"/>
              </a:rPr>
              <a:t>школ в </a:t>
            </a:r>
            <a:r>
              <a:rPr lang="ru-RU" b="1" dirty="0">
                <a:solidFill>
                  <a:srgbClr val="21386F"/>
                </a:solidFill>
                <a:latin typeface="+mn-lt"/>
              </a:rPr>
              <a:t>перспективе до 2020 года, </a:t>
            </a:r>
          </a:p>
          <a:p>
            <a:pPr algn="ctr"/>
            <a:r>
              <a:rPr lang="ru-RU" b="1" dirty="0" smtClean="0">
                <a:solidFill>
                  <a:srgbClr val="21386F"/>
                </a:solidFill>
                <a:latin typeface="+mn-lt"/>
              </a:rPr>
              <a:t>усиление конкуренции ВУЗов</a:t>
            </a:r>
          </a:p>
          <a:p>
            <a:pPr algn="ctr"/>
            <a:r>
              <a:rPr lang="ru-RU" sz="500" b="1" dirty="0" smtClean="0">
                <a:solidFill>
                  <a:srgbClr val="21386F"/>
                </a:solidFill>
                <a:latin typeface="+mn-lt"/>
              </a:rPr>
              <a:t> </a:t>
            </a:r>
            <a:endParaRPr lang="ru-RU" sz="500" b="1" dirty="0">
              <a:solidFill>
                <a:srgbClr val="21386F"/>
              </a:solidFill>
              <a:latin typeface="+mn-lt"/>
            </a:endParaRP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1700" dirty="0" smtClean="0">
                <a:solidFill>
                  <a:srgbClr val="21386F"/>
                </a:solidFill>
                <a:latin typeface="+mn-lt"/>
                <a:ea typeface="MS PGothic"/>
                <a:cs typeface="Cambria"/>
              </a:rPr>
              <a:t>В </a:t>
            </a:r>
            <a:r>
              <a:rPr lang="ru-RU" sz="1700" dirty="0">
                <a:solidFill>
                  <a:srgbClr val="21386F"/>
                </a:solidFill>
                <a:latin typeface="+mn-lt"/>
                <a:ea typeface="MS PGothic"/>
                <a:cs typeface="Cambria"/>
              </a:rPr>
              <a:t>2013 году  окончили 11 (12) классы </a:t>
            </a:r>
            <a:r>
              <a:rPr lang="ru-RU" sz="1700" b="1" dirty="0">
                <a:solidFill>
                  <a:srgbClr val="21386F"/>
                </a:solidFill>
                <a:latin typeface="+mn-lt"/>
                <a:ea typeface="MS PGothic"/>
                <a:cs typeface="Cambria"/>
              </a:rPr>
              <a:t>690 169 человек</a:t>
            </a:r>
            <a:r>
              <a:rPr lang="ru-RU" sz="1700" dirty="0">
                <a:solidFill>
                  <a:srgbClr val="21386F"/>
                </a:solidFill>
                <a:latin typeface="+mn-lt"/>
                <a:ea typeface="MS PGothic"/>
                <a:cs typeface="Cambria"/>
              </a:rPr>
              <a:t>, в том же году было принято на обучение в ВУЗы РФ </a:t>
            </a:r>
            <a:r>
              <a:rPr lang="ru-RU" sz="1700" b="1" dirty="0">
                <a:solidFill>
                  <a:srgbClr val="21386F"/>
                </a:solidFill>
                <a:latin typeface="+mn-lt"/>
                <a:ea typeface="MS PGothic"/>
                <a:cs typeface="Cambria"/>
              </a:rPr>
              <a:t>573 429 человек</a:t>
            </a:r>
            <a:r>
              <a:rPr lang="ru-RU" sz="1700" dirty="0">
                <a:solidFill>
                  <a:srgbClr val="21386F"/>
                </a:solidFill>
                <a:latin typeface="+mn-lt"/>
                <a:ea typeface="MS PGothic"/>
                <a:cs typeface="Cambria"/>
              </a:rPr>
              <a:t>, что составило </a:t>
            </a:r>
            <a:r>
              <a:rPr lang="ru-RU" sz="1700" b="1" dirty="0">
                <a:solidFill>
                  <a:srgbClr val="21386F"/>
                </a:solidFill>
                <a:latin typeface="+mn-lt"/>
                <a:ea typeface="MS PGothic"/>
                <a:cs typeface="Cambria"/>
              </a:rPr>
              <a:t>83% </a:t>
            </a:r>
            <a:r>
              <a:rPr lang="ru-RU" sz="1700" dirty="0">
                <a:solidFill>
                  <a:srgbClr val="21386F"/>
                </a:solidFill>
                <a:latin typeface="+mn-lt"/>
                <a:ea typeface="MS PGothic"/>
                <a:cs typeface="Cambria"/>
              </a:rPr>
              <a:t>(данные Федеральной службы государственной статистики)</a:t>
            </a:r>
            <a:endParaRPr lang="ru-RU" sz="1700" dirty="0">
              <a:solidFill>
                <a:srgbClr val="21386F"/>
              </a:solidFill>
              <a:latin typeface="+mn-lt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1700" dirty="0">
                <a:solidFill>
                  <a:srgbClr val="21386F"/>
                </a:solidFill>
                <a:latin typeface="+mn-lt"/>
                <a:ea typeface="MS PGothic"/>
                <a:cs typeface="MS PGothic"/>
              </a:rPr>
              <a:t>В 2015 году в отдельных регионах Российской Федерации количество выпускников 11-х классов </a:t>
            </a:r>
            <a:r>
              <a:rPr lang="ru-RU" sz="1700" b="1" dirty="0">
                <a:solidFill>
                  <a:srgbClr val="21386F"/>
                </a:solidFill>
                <a:latin typeface="+mn-lt"/>
                <a:ea typeface="MS PGothic"/>
                <a:cs typeface="MS PGothic"/>
              </a:rPr>
              <a:t>меньше количества мест </a:t>
            </a:r>
            <a:r>
              <a:rPr lang="ru-RU" sz="1700" dirty="0">
                <a:solidFill>
                  <a:srgbClr val="21386F"/>
                </a:solidFill>
                <a:latin typeface="+mn-lt"/>
                <a:ea typeface="MS PGothic"/>
                <a:cs typeface="MS PGothic"/>
              </a:rPr>
              <a:t>в региональных ВУЗах </a:t>
            </a:r>
            <a:endParaRPr lang="ru-RU" sz="1700" dirty="0">
              <a:solidFill>
                <a:srgbClr val="21386F"/>
              </a:solidFill>
              <a:effectLst/>
              <a:latin typeface="+mn-lt"/>
              <a:ea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4972" y="2828984"/>
            <a:ext cx="8687640" cy="2121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1386F"/>
                </a:solidFill>
                <a:latin typeface="+mn-lt"/>
              </a:rPr>
              <a:t>Снижение количества компетентных </a:t>
            </a:r>
            <a:r>
              <a:rPr lang="ru-RU" b="1" dirty="0" smtClean="0">
                <a:solidFill>
                  <a:srgbClr val="21386F"/>
                </a:solidFill>
                <a:latin typeface="+mn-lt"/>
              </a:rPr>
              <a:t>абитуриентов, </a:t>
            </a:r>
            <a:endParaRPr lang="ru-RU" b="1" dirty="0">
              <a:solidFill>
                <a:srgbClr val="21386F"/>
              </a:solidFill>
              <a:latin typeface="+mn-lt"/>
            </a:endParaRPr>
          </a:p>
          <a:p>
            <a:pPr algn="ctr"/>
            <a:r>
              <a:rPr lang="ru-RU" b="1" dirty="0" smtClean="0">
                <a:solidFill>
                  <a:srgbClr val="21386F"/>
                </a:solidFill>
                <a:latin typeface="+mn-lt"/>
              </a:rPr>
              <a:t>поиск способных </a:t>
            </a:r>
            <a:r>
              <a:rPr lang="ru-RU" b="1" dirty="0">
                <a:solidFill>
                  <a:srgbClr val="21386F"/>
                </a:solidFill>
                <a:latin typeface="+mn-lt"/>
              </a:rPr>
              <a:t>учиться в современном университете, в т.ч. </a:t>
            </a:r>
            <a:r>
              <a:rPr lang="ru-RU" b="1" dirty="0" smtClean="0">
                <a:solidFill>
                  <a:srgbClr val="21386F"/>
                </a:solidFill>
                <a:latin typeface="+mn-lt"/>
              </a:rPr>
              <a:t>в </a:t>
            </a:r>
            <a:r>
              <a:rPr lang="ru-RU" b="1" dirty="0">
                <a:solidFill>
                  <a:srgbClr val="21386F"/>
                </a:solidFill>
                <a:latin typeface="+mn-lt"/>
              </a:rPr>
              <a:t>НИУ </a:t>
            </a:r>
            <a:r>
              <a:rPr lang="ru-RU" b="1" dirty="0" smtClean="0">
                <a:solidFill>
                  <a:srgbClr val="21386F"/>
                </a:solidFill>
                <a:latin typeface="+mn-lt"/>
              </a:rPr>
              <a:t>ВШЭ</a:t>
            </a:r>
          </a:p>
          <a:p>
            <a:pPr algn="ctr"/>
            <a:endParaRPr lang="ru-RU" sz="500" b="1" dirty="0">
              <a:solidFill>
                <a:srgbClr val="21386F"/>
              </a:solidFill>
              <a:latin typeface="+mn-lt"/>
            </a:endParaRPr>
          </a:p>
          <a:p>
            <a:pPr indent="-878400">
              <a:spcBef>
                <a:spcPts val="100"/>
              </a:spcBef>
              <a:spcAft>
                <a:spcPts val="100"/>
              </a:spcAft>
              <a:buSzPct val="130000"/>
              <a:defRPr/>
            </a:pPr>
            <a:r>
              <a:rPr lang="ru-RU" sz="1700" b="1" dirty="0" smtClean="0">
                <a:solidFill>
                  <a:srgbClr val="21386F"/>
                </a:solidFill>
                <a:latin typeface="Calibri"/>
              </a:rPr>
              <a:t>Компетентный </a:t>
            </a:r>
            <a:r>
              <a:rPr lang="ru-RU" sz="1700" b="1" dirty="0">
                <a:solidFill>
                  <a:srgbClr val="21386F"/>
                </a:solidFill>
                <a:latin typeface="Calibri"/>
              </a:rPr>
              <a:t>абитуриент </a:t>
            </a:r>
            <a:r>
              <a:rPr lang="ru-RU" sz="1700" dirty="0">
                <a:solidFill>
                  <a:srgbClr val="21386F"/>
                </a:solidFill>
                <a:latin typeface="Calibri"/>
              </a:rPr>
              <a:t>– это выпускник школы, </a:t>
            </a:r>
            <a:r>
              <a:rPr lang="ru-RU" sz="1700" dirty="0" smtClean="0">
                <a:solidFill>
                  <a:srgbClr val="21386F"/>
                </a:solidFill>
                <a:latin typeface="Calibri"/>
              </a:rPr>
              <a:t>владеющий </a:t>
            </a:r>
          </a:p>
          <a:p>
            <a:pPr marL="321750" lvl="2" indent="-285750">
              <a:spcBef>
                <a:spcPts val="100"/>
              </a:spcBef>
              <a:spcAft>
                <a:spcPts val="100"/>
              </a:spcAft>
              <a:buSzPct val="130000"/>
              <a:buFont typeface="Arial" pitchFamily="34" charset="0"/>
              <a:buChar char="•"/>
              <a:defRPr/>
            </a:pPr>
            <a:r>
              <a:rPr lang="ru-RU" sz="1700" dirty="0" smtClean="0">
                <a:solidFill>
                  <a:srgbClr val="21386F"/>
                </a:solidFill>
                <a:latin typeface="Calibri"/>
              </a:rPr>
              <a:t>учебной </a:t>
            </a:r>
            <a:r>
              <a:rPr lang="ru-RU" sz="1700" dirty="0">
                <a:solidFill>
                  <a:srgbClr val="21386F"/>
                </a:solidFill>
                <a:latin typeface="Calibri"/>
              </a:rPr>
              <a:t>деятельностью и способный </a:t>
            </a:r>
            <a:r>
              <a:rPr lang="ru-RU" sz="1700" b="1" dirty="0" smtClean="0">
                <a:solidFill>
                  <a:srgbClr val="21386F"/>
                </a:solidFill>
                <a:latin typeface="Calibri"/>
              </a:rPr>
              <a:t>учиться</a:t>
            </a:r>
            <a:r>
              <a:rPr lang="ru-RU" sz="1700" dirty="0" smtClean="0">
                <a:solidFill>
                  <a:srgbClr val="21386F"/>
                </a:solidFill>
                <a:latin typeface="Calibri"/>
              </a:rPr>
              <a:t>; </a:t>
            </a:r>
          </a:p>
          <a:p>
            <a:pPr marL="321750" lvl="2" indent="-285750">
              <a:spcBef>
                <a:spcPts val="100"/>
              </a:spcBef>
              <a:spcAft>
                <a:spcPts val="100"/>
              </a:spcAft>
              <a:buSzPct val="130000"/>
              <a:buFont typeface="Arial" pitchFamily="34" charset="0"/>
              <a:buChar char="•"/>
              <a:defRPr/>
            </a:pPr>
            <a:r>
              <a:rPr lang="ru-RU" sz="1700" dirty="0" smtClean="0">
                <a:solidFill>
                  <a:srgbClr val="21386F"/>
                </a:solidFill>
                <a:latin typeface="Calibri"/>
              </a:rPr>
              <a:t>исследовательской, </a:t>
            </a:r>
            <a:r>
              <a:rPr lang="ru-RU" sz="1700" dirty="0">
                <a:solidFill>
                  <a:srgbClr val="21386F"/>
                </a:solidFill>
                <a:latin typeface="Calibri"/>
              </a:rPr>
              <a:t>проектной </a:t>
            </a:r>
            <a:r>
              <a:rPr lang="ru-RU" sz="1700" dirty="0" smtClean="0">
                <a:solidFill>
                  <a:srgbClr val="21386F"/>
                </a:solidFill>
                <a:latin typeface="Calibri"/>
              </a:rPr>
              <a:t>деятельностью и  </a:t>
            </a:r>
            <a:r>
              <a:rPr lang="ru-RU" sz="1700" dirty="0">
                <a:solidFill>
                  <a:srgbClr val="21386F"/>
                </a:solidFill>
                <a:latin typeface="Calibri"/>
              </a:rPr>
              <a:t>способный </a:t>
            </a:r>
            <a:r>
              <a:rPr lang="ru-RU" sz="1700" b="1" dirty="0" smtClean="0">
                <a:solidFill>
                  <a:srgbClr val="21386F"/>
                </a:solidFill>
                <a:latin typeface="Calibri"/>
              </a:rPr>
              <a:t>создавать </a:t>
            </a:r>
            <a:r>
              <a:rPr lang="ru-RU" sz="1700" b="1" dirty="0">
                <a:solidFill>
                  <a:srgbClr val="21386F"/>
                </a:solidFill>
                <a:latin typeface="Calibri"/>
              </a:rPr>
              <a:t>новое </a:t>
            </a:r>
            <a:r>
              <a:rPr lang="ru-RU" sz="1700" b="1" dirty="0" smtClean="0">
                <a:solidFill>
                  <a:srgbClr val="21386F"/>
                </a:solidFill>
                <a:latin typeface="Calibri"/>
              </a:rPr>
              <a:t>знание</a:t>
            </a:r>
            <a:r>
              <a:rPr lang="ru-RU" sz="1700" dirty="0" smtClean="0">
                <a:solidFill>
                  <a:srgbClr val="21386F"/>
                </a:solidFill>
                <a:latin typeface="Calibri"/>
              </a:rPr>
              <a:t>;</a:t>
            </a:r>
          </a:p>
          <a:p>
            <a:pPr marL="321750" lvl="2" indent="-285750">
              <a:spcBef>
                <a:spcPts val="100"/>
              </a:spcBef>
              <a:spcAft>
                <a:spcPts val="100"/>
              </a:spcAft>
              <a:buSzPct val="130000"/>
              <a:buFont typeface="Arial" pitchFamily="34" charset="0"/>
              <a:buChar char="•"/>
              <a:defRPr/>
            </a:pPr>
            <a:r>
              <a:rPr lang="ru-RU" sz="1700" dirty="0" smtClean="0">
                <a:solidFill>
                  <a:srgbClr val="21386F"/>
                </a:solidFill>
                <a:latin typeface="Calibri"/>
              </a:rPr>
              <a:t> управленческой </a:t>
            </a:r>
            <a:r>
              <a:rPr lang="ru-RU" sz="1700" dirty="0">
                <a:solidFill>
                  <a:srgbClr val="21386F"/>
                </a:solidFill>
                <a:latin typeface="Calibri"/>
              </a:rPr>
              <a:t>деятельностью и способный </a:t>
            </a:r>
            <a:r>
              <a:rPr lang="ru-RU" sz="1700" b="1" dirty="0">
                <a:solidFill>
                  <a:srgbClr val="21386F"/>
                </a:solidFill>
                <a:latin typeface="Calibri"/>
              </a:rPr>
              <a:t>быть </a:t>
            </a:r>
            <a:r>
              <a:rPr lang="ru-RU" sz="1700" b="1" dirty="0" smtClean="0">
                <a:solidFill>
                  <a:srgbClr val="21386F"/>
                </a:solidFill>
                <a:latin typeface="Calibri"/>
              </a:rPr>
              <a:t>мобильным,</a:t>
            </a:r>
            <a:r>
              <a:rPr lang="ru-RU" sz="1700" dirty="0" smtClean="0">
                <a:solidFill>
                  <a:srgbClr val="21386F"/>
                </a:solidFill>
                <a:latin typeface="Calibri"/>
              </a:rPr>
              <a:t> </a:t>
            </a:r>
            <a:r>
              <a:rPr lang="ru-RU" sz="1700" b="1" dirty="0">
                <a:solidFill>
                  <a:srgbClr val="21386F"/>
                </a:solidFill>
                <a:latin typeface="Calibri"/>
              </a:rPr>
              <a:t>работать в кооперированной </a:t>
            </a:r>
            <a:r>
              <a:rPr lang="ru-RU" sz="1700" b="1" dirty="0" smtClean="0">
                <a:solidFill>
                  <a:srgbClr val="21386F"/>
                </a:solidFill>
                <a:latin typeface="Calibri"/>
              </a:rPr>
              <a:t>деятельности</a:t>
            </a:r>
            <a:endParaRPr lang="ru-RU" sz="1700" b="1" dirty="0">
              <a:solidFill>
                <a:srgbClr val="21386F"/>
              </a:solidFill>
              <a:latin typeface="Calibri"/>
            </a:endParaRPr>
          </a:p>
        </p:txBody>
      </p:sp>
      <p:pic>
        <p:nvPicPr>
          <p:cNvPr id="14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1" y="64311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83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5745"/>
            <a:ext cx="9158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016" y="5745"/>
            <a:ext cx="91269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ru-RU" sz="2200" b="1" dirty="0">
                <a:solidFill>
                  <a:prstClr val="white"/>
                </a:solidFill>
                <a:latin typeface="Calibri"/>
                <a:ea typeface="ＭＳ Ｐゴシック"/>
                <a:cs typeface="Helvetica"/>
              </a:rPr>
              <a:t>Причины создания </a:t>
            </a:r>
          </a:p>
          <a:p>
            <a:pPr lvl="0" algn="ctr" defTabSz="457200"/>
            <a:r>
              <a:rPr lang="ru-RU" sz="2200" b="1" dirty="0">
                <a:solidFill>
                  <a:prstClr val="white"/>
                </a:solidFill>
                <a:latin typeface="Calibri"/>
                <a:ea typeface="ＭＳ Ｐゴシック"/>
                <a:cs typeface="Helvetica"/>
              </a:rPr>
              <a:t>Университетского образовательного округа НИУ ВШЭ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771550"/>
            <a:ext cx="8856984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Calibri"/>
              </a:rPr>
              <a:t>Преодоление </a:t>
            </a:r>
            <a:r>
              <a:rPr lang="ru-RU" b="1" dirty="0" smtClean="0">
                <a:solidFill>
                  <a:srgbClr val="002060"/>
                </a:solidFill>
                <a:latin typeface="Calibri"/>
              </a:rPr>
              <a:t>мифов, повышение известности брэнда НИУ ВШЭ в регионах</a:t>
            </a:r>
          </a:p>
          <a:p>
            <a:pPr lvl="0" algn="ctr"/>
            <a:endParaRPr lang="ru-RU" sz="500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21386F"/>
                </a:solidFill>
                <a:latin typeface="Calibri"/>
              </a:rPr>
              <a:t>НИУ ВШЭ </a:t>
            </a:r>
            <a:r>
              <a:rPr lang="ru-RU" b="1" dirty="0" smtClean="0">
                <a:solidFill>
                  <a:srgbClr val="21386F"/>
                </a:solidFill>
                <a:latin typeface="Calibri"/>
              </a:rPr>
              <a:t>не является узкопрофильным университетом </a:t>
            </a:r>
            <a:r>
              <a:rPr lang="ru-RU" dirty="0" smtClean="0">
                <a:solidFill>
                  <a:srgbClr val="21386F"/>
                </a:solidFill>
                <a:latin typeface="Calibri"/>
              </a:rPr>
              <a:t>(всего 17% набор на программы подготовки экономистов), только в Московском кампусе </a:t>
            </a:r>
            <a:r>
              <a:rPr lang="ru-RU" b="1" dirty="0" smtClean="0">
                <a:solidFill>
                  <a:srgbClr val="21386F"/>
                </a:solidFill>
                <a:latin typeface="Calibri"/>
              </a:rPr>
              <a:t>33 образовательных программы</a:t>
            </a:r>
            <a:r>
              <a:rPr lang="ru-RU" dirty="0" smtClean="0">
                <a:solidFill>
                  <a:srgbClr val="21386F"/>
                </a:solidFill>
                <a:latin typeface="Calibri"/>
              </a:rPr>
              <a:t> бакалавриата, в том числе: 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ru-RU" sz="1400" dirty="0" smtClean="0">
                <a:solidFill>
                  <a:srgbClr val="21386F"/>
                </a:solidFill>
                <a:latin typeface="+mn-lt"/>
              </a:rPr>
              <a:t>филология</a:t>
            </a:r>
            <a:r>
              <a:rPr lang="ru-RU" sz="1400" dirty="0">
                <a:solidFill>
                  <a:srgbClr val="21386F"/>
                </a:solidFill>
                <a:latin typeface="+mn-lt"/>
              </a:rPr>
              <a:t>, лингвистика, </a:t>
            </a:r>
            <a:r>
              <a:rPr lang="ru-RU" sz="1400" dirty="0" smtClean="0">
                <a:solidFill>
                  <a:srgbClr val="21386F"/>
                </a:solidFill>
                <a:latin typeface="+mn-lt"/>
              </a:rPr>
              <a:t>ф</a:t>
            </a:r>
            <a:r>
              <a:rPr lang="ru-RU" sz="1400" dirty="0" smtClean="0">
                <a:solidFill>
                  <a:srgbClr val="21386F"/>
                </a:solidFill>
                <a:latin typeface="+mn-lt"/>
                <a:ea typeface="Calibri"/>
              </a:rPr>
              <a:t>ундаментальная </a:t>
            </a:r>
            <a:r>
              <a:rPr lang="ru-RU" sz="1400" dirty="0">
                <a:solidFill>
                  <a:srgbClr val="21386F"/>
                </a:solidFill>
                <a:latin typeface="+mn-lt"/>
                <a:ea typeface="Calibri"/>
              </a:rPr>
              <a:t>и прикладная </a:t>
            </a:r>
            <a:r>
              <a:rPr lang="ru-RU" sz="1400" dirty="0" smtClean="0">
                <a:solidFill>
                  <a:srgbClr val="21386F"/>
                </a:solidFill>
                <a:latin typeface="+mn-lt"/>
                <a:ea typeface="Calibri"/>
              </a:rPr>
              <a:t>лингвистика, </a:t>
            </a:r>
            <a:r>
              <a:rPr lang="ru-RU" sz="1400" dirty="0" smtClean="0">
                <a:solidFill>
                  <a:srgbClr val="21386F"/>
                </a:solidFill>
                <a:latin typeface="+mn-lt"/>
              </a:rPr>
              <a:t>журналистика, медиакоммуникации, дизайн, реклама и связи с общественностью, история</a:t>
            </a:r>
            <a:r>
              <a:rPr lang="ru-RU" sz="1400" dirty="0">
                <a:solidFill>
                  <a:srgbClr val="21386F"/>
                </a:solidFill>
                <a:latin typeface="+mn-lt"/>
              </a:rPr>
              <a:t>, история </a:t>
            </a:r>
            <a:r>
              <a:rPr lang="ru-RU" sz="1400" dirty="0" smtClean="0">
                <a:solidFill>
                  <a:srgbClr val="21386F"/>
                </a:solidFill>
                <a:latin typeface="+mn-lt"/>
              </a:rPr>
              <a:t>искусств 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ru-RU" sz="1400" dirty="0">
                <a:solidFill>
                  <a:srgbClr val="21386F"/>
                </a:solidFill>
                <a:latin typeface="+mn-lt"/>
              </a:rPr>
              <a:t>юриспруденция</a:t>
            </a:r>
            <a:r>
              <a:rPr lang="ru-RU" sz="1400" dirty="0" smtClean="0">
                <a:solidFill>
                  <a:srgbClr val="21386F"/>
                </a:solidFill>
                <a:latin typeface="+mn-lt"/>
              </a:rPr>
              <a:t>, философия, политология, культурология</a:t>
            </a:r>
            <a:r>
              <a:rPr lang="ru-RU" sz="1400" dirty="0">
                <a:solidFill>
                  <a:srgbClr val="21386F"/>
                </a:solidFill>
                <a:latin typeface="+mn-lt"/>
              </a:rPr>
              <a:t>, </a:t>
            </a:r>
            <a:r>
              <a:rPr lang="ru-RU" sz="1400" dirty="0" smtClean="0">
                <a:solidFill>
                  <a:srgbClr val="21386F"/>
                </a:solidFill>
                <a:latin typeface="+mn-lt"/>
              </a:rPr>
              <a:t>социология, международные отношения, востоковедение и африканистика, психология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ru-RU" sz="1400" dirty="0">
                <a:solidFill>
                  <a:srgbClr val="21386F"/>
                </a:solidFill>
                <a:latin typeface="+mn-lt"/>
              </a:rPr>
              <a:t>м</a:t>
            </a:r>
            <a:r>
              <a:rPr lang="ru-RU" sz="1400" dirty="0" smtClean="0">
                <a:solidFill>
                  <a:srgbClr val="21386F"/>
                </a:solidFill>
                <a:latin typeface="+mn-lt"/>
              </a:rPr>
              <a:t>атематика, прикладная математика, п</a:t>
            </a:r>
            <a:r>
              <a:rPr lang="ru-RU" sz="1400" dirty="0" smtClean="0">
                <a:solidFill>
                  <a:srgbClr val="21386F"/>
                </a:solidFill>
                <a:latin typeface="+mn-lt"/>
                <a:ea typeface="Calibri"/>
              </a:rPr>
              <a:t>рикладная </a:t>
            </a:r>
            <a:r>
              <a:rPr lang="ru-RU" sz="1400" dirty="0">
                <a:solidFill>
                  <a:srgbClr val="21386F"/>
                </a:solidFill>
                <a:latin typeface="+mn-lt"/>
                <a:ea typeface="Calibri"/>
              </a:rPr>
              <a:t>математика и </a:t>
            </a:r>
            <a:r>
              <a:rPr lang="ru-RU" sz="1400" dirty="0" smtClean="0">
                <a:solidFill>
                  <a:srgbClr val="21386F"/>
                </a:solidFill>
                <a:latin typeface="+mn-lt"/>
                <a:ea typeface="Calibri"/>
              </a:rPr>
              <a:t>информатика, </a:t>
            </a:r>
            <a:r>
              <a:rPr lang="ru-RU" sz="1400" dirty="0" smtClean="0">
                <a:solidFill>
                  <a:srgbClr val="21386F"/>
                </a:solidFill>
                <a:latin typeface="+mn-lt"/>
              </a:rPr>
              <a:t>бизнес-информатика, и</a:t>
            </a:r>
            <a:r>
              <a:rPr lang="ru-RU" sz="1400" dirty="0" smtClean="0">
                <a:solidFill>
                  <a:srgbClr val="21386F"/>
                </a:solidFill>
                <a:latin typeface="+mn-lt"/>
                <a:ea typeface="Calibri"/>
              </a:rPr>
              <a:t>нформатика </a:t>
            </a:r>
            <a:r>
              <a:rPr lang="ru-RU" sz="1400" dirty="0">
                <a:solidFill>
                  <a:srgbClr val="21386F"/>
                </a:solidFill>
                <a:latin typeface="+mn-lt"/>
                <a:ea typeface="Calibri"/>
              </a:rPr>
              <a:t>и вычислительная </a:t>
            </a:r>
            <a:r>
              <a:rPr lang="ru-RU" sz="1400" dirty="0" smtClean="0">
                <a:solidFill>
                  <a:srgbClr val="21386F"/>
                </a:solidFill>
                <a:latin typeface="+mn-lt"/>
                <a:ea typeface="Calibri"/>
              </a:rPr>
              <a:t>техника, инфокоммуникационные </a:t>
            </a:r>
            <a:r>
              <a:rPr lang="ru-RU" sz="1400" dirty="0">
                <a:solidFill>
                  <a:srgbClr val="21386F"/>
                </a:solidFill>
                <a:latin typeface="+mn-lt"/>
                <a:ea typeface="Calibri"/>
              </a:rPr>
              <a:t>технологии и системы </a:t>
            </a:r>
            <a:r>
              <a:rPr lang="ru-RU" sz="1400" dirty="0" smtClean="0">
                <a:solidFill>
                  <a:srgbClr val="21386F"/>
                </a:solidFill>
                <a:latin typeface="+mn-lt"/>
                <a:ea typeface="Calibri"/>
              </a:rPr>
              <a:t>связи, программная инженерия, компьютерная безопасность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ru-RU" sz="1400" u="sng" dirty="0">
                <a:solidFill>
                  <a:srgbClr val="21386F"/>
                </a:solidFill>
                <a:latin typeface="+mn-lt"/>
              </a:rPr>
              <a:t>э</a:t>
            </a:r>
            <a:r>
              <a:rPr lang="ru-RU" sz="1400" u="sng" dirty="0" smtClean="0">
                <a:solidFill>
                  <a:srgbClr val="21386F"/>
                </a:solidFill>
                <a:latin typeface="+mn-lt"/>
              </a:rPr>
              <a:t>кономика, экономика и статистика, мировая экономика</a:t>
            </a:r>
            <a:r>
              <a:rPr lang="ru-RU" sz="1400" dirty="0" smtClean="0">
                <a:solidFill>
                  <a:srgbClr val="21386F"/>
                </a:solidFill>
                <a:latin typeface="+mn-lt"/>
              </a:rPr>
              <a:t>, менеджмент, г</a:t>
            </a:r>
            <a:r>
              <a:rPr lang="ru-RU" sz="1400" dirty="0" smtClean="0">
                <a:solidFill>
                  <a:srgbClr val="21386F"/>
                </a:solidFill>
                <a:latin typeface="+mn-lt"/>
                <a:ea typeface="Calibri"/>
              </a:rPr>
              <a:t>осударственное </a:t>
            </a:r>
            <a:r>
              <a:rPr lang="ru-RU" sz="1400" dirty="0">
                <a:solidFill>
                  <a:srgbClr val="21386F"/>
                </a:solidFill>
                <a:latin typeface="+mn-lt"/>
                <a:ea typeface="Calibri"/>
              </a:rPr>
              <a:t>и муниципальное </a:t>
            </a:r>
            <a:r>
              <a:rPr lang="ru-RU" sz="1400" dirty="0" smtClean="0">
                <a:solidFill>
                  <a:srgbClr val="21386F"/>
                </a:solidFill>
                <a:latin typeface="+mn-lt"/>
                <a:ea typeface="Calibri"/>
              </a:rPr>
              <a:t>управление, логистика </a:t>
            </a:r>
            <a:r>
              <a:rPr lang="ru-RU" sz="1400" dirty="0">
                <a:solidFill>
                  <a:srgbClr val="21386F"/>
                </a:solidFill>
                <a:latin typeface="+mn-lt"/>
                <a:ea typeface="Calibri"/>
              </a:rPr>
              <a:t>и управление </a:t>
            </a:r>
            <a:r>
              <a:rPr lang="ru-RU" sz="1400" dirty="0" smtClean="0">
                <a:solidFill>
                  <a:srgbClr val="21386F"/>
                </a:solidFill>
                <a:latin typeface="+mn-lt"/>
                <a:ea typeface="Calibri"/>
              </a:rPr>
              <a:t>цепями</a:t>
            </a:r>
            <a:endParaRPr lang="ru-RU" sz="1400" dirty="0">
              <a:solidFill>
                <a:srgbClr val="21386F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21386F"/>
                </a:solidFill>
                <a:latin typeface="+mn-lt"/>
              </a:rPr>
              <a:t>НИУ ВШЭ </a:t>
            </a:r>
            <a:r>
              <a:rPr lang="ru-RU" b="1" dirty="0" smtClean="0">
                <a:solidFill>
                  <a:srgbClr val="21386F"/>
                </a:solidFill>
                <a:latin typeface="+mn-lt"/>
              </a:rPr>
              <a:t>не является исключительно платным университетом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, в 2015 году в бакалавриат набираются студенты на </a:t>
            </a:r>
            <a:r>
              <a:rPr lang="ru-RU" b="1" dirty="0" smtClean="0">
                <a:solidFill>
                  <a:srgbClr val="21386F"/>
                </a:solidFill>
                <a:latin typeface="+mn-lt"/>
              </a:rPr>
              <a:t>3 102 бюджетных места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(по количеству бюджетных мест НИУ ВШЭ входит </a:t>
            </a:r>
            <a:r>
              <a:rPr lang="ru-RU" b="1" dirty="0" smtClean="0">
                <a:solidFill>
                  <a:srgbClr val="21386F"/>
                </a:solidFill>
                <a:latin typeface="+mn-lt"/>
              </a:rPr>
              <a:t>в первую пятерку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ВУЗов РФ)</a:t>
            </a:r>
            <a:endParaRPr lang="ru-RU" dirty="0" smtClean="0">
              <a:solidFill>
                <a:srgbClr val="21386F"/>
              </a:solidFill>
              <a:latin typeface="+mn-lt"/>
              <a:ea typeface="Calibri"/>
            </a:endParaRPr>
          </a:p>
        </p:txBody>
      </p:sp>
      <p:pic>
        <p:nvPicPr>
          <p:cNvPr id="13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6" y="64311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89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5745"/>
            <a:ext cx="9158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4288" y="190410"/>
            <a:ext cx="91582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cs typeface="Helvetica"/>
              </a:rPr>
              <a:t>Университетский образовательный округ НИУ ВШЭ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9535" y="836742"/>
            <a:ext cx="84970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rgbClr val="21386F"/>
                </a:solidFill>
                <a:latin typeface="+mn-lt"/>
              </a:rPr>
              <a:t>это </a:t>
            </a:r>
            <a:r>
              <a:rPr lang="ru-RU" b="1" dirty="0" smtClean="0">
                <a:solidFill>
                  <a:srgbClr val="21386F"/>
                </a:solidFill>
                <a:latin typeface="+mn-lt"/>
              </a:rPr>
              <a:t>специально </a:t>
            </a:r>
            <a:r>
              <a:rPr lang="ru-RU" b="1" dirty="0">
                <a:solidFill>
                  <a:srgbClr val="21386F"/>
                </a:solidFill>
                <a:latin typeface="+mn-lt"/>
              </a:rPr>
              <a:t>организованное </a:t>
            </a:r>
            <a:r>
              <a:rPr lang="ru-RU" dirty="0">
                <a:solidFill>
                  <a:srgbClr val="21386F"/>
                </a:solidFill>
                <a:latin typeface="+mn-lt"/>
                <a:ea typeface="Calibri"/>
              </a:rPr>
              <a:t>на основе сетевой формы реализации образовательных программ </a:t>
            </a:r>
            <a:r>
              <a:rPr lang="ru-RU" b="1" dirty="0" smtClean="0">
                <a:solidFill>
                  <a:srgbClr val="21386F"/>
                </a:solidFill>
                <a:latin typeface="+mn-lt"/>
              </a:rPr>
              <a:t>образовательное </a:t>
            </a:r>
            <a:r>
              <a:rPr lang="ru-RU" b="1" dirty="0">
                <a:solidFill>
                  <a:srgbClr val="21386F"/>
                </a:solidFill>
                <a:latin typeface="+mn-lt"/>
              </a:rPr>
              <a:t>пространство</a:t>
            </a:r>
            <a:r>
              <a:rPr lang="ru-RU" dirty="0">
                <a:solidFill>
                  <a:srgbClr val="21386F"/>
                </a:solidFill>
                <a:latin typeface="+mn-lt"/>
              </a:rPr>
              <a:t>,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в </a:t>
            </a:r>
            <a:r>
              <a:rPr lang="ru-RU" dirty="0">
                <a:solidFill>
                  <a:srgbClr val="21386F"/>
                </a:solidFill>
                <a:latin typeface="+mn-lt"/>
              </a:rPr>
              <a:t>которое  входят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государственные</a:t>
            </a:r>
            <a:r>
              <a:rPr lang="ru-RU" dirty="0">
                <a:solidFill>
                  <a:srgbClr val="21386F"/>
                </a:solidFill>
                <a:latin typeface="+mn-lt"/>
              </a:rPr>
              <a:t>, муниципальные и негосударственные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школы: </a:t>
            </a:r>
          </a:p>
          <a:p>
            <a:pPr marL="800100" lvl="1" indent="-342900">
              <a:buFont typeface="Calibri" pitchFamily="34" charset="0"/>
              <a:buChar char="―"/>
            </a:pPr>
            <a:r>
              <a:rPr lang="ru-RU" dirty="0" smtClean="0">
                <a:solidFill>
                  <a:srgbClr val="21386F"/>
                </a:solidFill>
                <a:latin typeface="+mn-lt"/>
              </a:rPr>
              <a:t>обеспечивающие рекордный уровень образовательных результатов своим выпускникам</a:t>
            </a:r>
          </a:p>
          <a:p>
            <a:pPr marL="800100" lvl="1" indent="-342900">
              <a:buFont typeface="Calibri" pitchFamily="34" charset="0"/>
              <a:buChar char="―"/>
            </a:pPr>
            <a:r>
              <a:rPr lang="ru-RU" dirty="0" smtClean="0">
                <a:solidFill>
                  <a:srgbClr val="21386F"/>
                </a:solidFill>
                <a:latin typeface="+mn-lt"/>
              </a:rPr>
              <a:t>ориентирующие </a:t>
            </a:r>
            <a:r>
              <a:rPr lang="ru-RU" dirty="0">
                <a:solidFill>
                  <a:srgbClr val="21386F"/>
                </a:solidFill>
                <a:latin typeface="+mn-lt"/>
              </a:rPr>
              <a:t>своих выпускников на поступление в </a:t>
            </a:r>
            <a:r>
              <a:rPr lang="ru-RU" dirty="0" smtClean="0">
                <a:solidFill>
                  <a:srgbClr val="21386F"/>
                </a:solidFill>
                <a:latin typeface="+mn-lt"/>
              </a:rPr>
              <a:t>НИУ ВШЭ</a:t>
            </a:r>
            <a:endParaRPr lang="ru-RU" dirty="0">
              <a:solidFill>
                <a:srgbClr val="21386F"/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2991" y="2591068"/>
            <a:ext cx="8497019" cy="2155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dirty="0">
                <a:solidFill>
                  <a:srgbClr val="21386F"/>
                </a:solidFill>
                <a:latin typeface="+mn-lt"/>
                <a:ea typeface="Times New Roman"/>
                <a:cs typeface="Times New Roman"/>
              </a:rPr>
              <a:t>э</a:t>
            </a:r>
            <a:r>
              <a:rPr lang="ru-RU" dirty="0" smtClean="0">
                <a:solidFill>
                  <a:srgbClr val="21386F"/>
                </a:solidFill>
                <a:latin typeface="+mn-lt"/>
                <a:ea typeface="Times New Roman"/>
                <a:cs typeface="Times New Roman"/>
              </a:rPr>
              <a:t>то неполитическая </a:t>
            </a:r>
            <a:r>
              <a:rPr lang="ru-RU" b="1" dirty="0" smtClean="0">
                <a:solidFill>
                  <a:srgbClr val="21386F"/>
                </a:solidFill>
                <a:latin typeface="+mn-lt"/>
                <a:ea typeface="Times New Roman"/>
                <a:cs typeface="Times New Roman"/>
              </a:rPr>
              <a:t>сеть партнерских </a:t>
            </a:r>
            <a:r>
              <a:rPr lang="ru-RU" b="1" dirty="0">
                <a:solidFill>
                  <a:srgbClr val="21386F"/>
                </a:solidFill>
                <a:latin typeface="+mn-lt"/>
                <a:ea typeface="Times New Roman"/>
                <a:cs typeface="Times New Roman"/>
              </a:rPr>
              <a:t>школ</a:t>
            </a:r>
            <a:r>
              <a:rPr lang="ru-RU" dirty="0">
                <a:solidFill>
                  <a:srgbClr val="21386F"/>
                </a:solidFill>
                <a:latin typeface="+mn-lt"/>
                <a:ea typeface="Times New Roman"/>
                <a:cs typeface="Times New Roman"/>
              </a:rPr>
              <a:t>, расположенных </a:t>
            </a:r>
            <a:r>
              <a:rPr lang="ru-RU" dirty="0" smtClean="0">
                <a:solidFill>
                  <a:srgbClr val="21386F"/>
                </a:solidFill>
                <a:latin typeface="+mn-lt"/>
                <a:ea typeface="Times New Roman"/>
                <a:cs typeface="Times New Roman"/>
              </a:rPr>
              <a:t>в девяти федеральных округах Российской </a:t>
            </a:r>
            <a:r>
              <a:rPr lang="ru-RU" dirty="0">
                <a:solidFill>
                  <a:srgbClr val="21386F"/>
                </a:solidFill>
                <a:latin typeface="+mn-lt"/>
                <a:ea typeface="Times New Roman"/>
                <a:cs typeface="Times New Roman"/>
              </a:rPr>
              <a:t>Федерации, </a:t>
            </a:r>
            <a:r>
              <a:rPr lang="ru-RU" dirty="0" smtClean="0">
                <a:solidFill>
                  <a:srgbClr val="21386F"/>
                </a:solidFill>
                <a:latin typeface="+mn-lt"/>
                <a:ea typeface="Times New Roman"/>
                <a:cs typeface="Times New Roman"/>
              </a:rPr>
              <a:t>отобранных </a:t>
            </a:r>
            <a:r>
              <a:rPr lang="ru-RU" dirty="0">
                <a:solidFill>
                  <a:srgbClr val="21386F"/>
                </a:solidFill>
                <a:latin typeface="+mn-lt"/>
                <a:ea typeface="Times New Roman"/>
                <a:cs typeface="Times New Roman"/>
              </a:rPr>
              <a:t>по методике, учитывающей:</a:t>
            </a:r>
          </a:p>
          <a:p>
            <a:pPr marL="800100" lvl="1" indent="-342900">
              <a:spcAft>
                <a:spcPts val="0"/>
              </a:spcAft>
              <a:buFont typeface="Calibri" pitchFamily="34" charset="0"/>
              <a:buChar char="―"/>
            </a:pPr>
            <a:r>
              <a:rPr lang="ru-RU" dirty="0">
                <a:solidFill>
                  <a:srgbClr val="21386F"/>
                </a:solidFill>
                <a:latin typeface="+mn-lt"/>
                <a:ea typeface="Times New Roman"/>
                <a:cs typeface="Times New Roman"/>
              </a:rPr>
              <a:t>результаты Единого государственного </a:t>
            </a:r>
            <a:r>
              <a:rPr lang="ru-RU" dirty="0" smtClean="0">
                <a:solidFill>
                  <a:srgbClr val="21386F"/>
                </a:solidFill>
                <a:latin typeface="+mn-lt"/>
                <a:ea typeface="Times New Roman"/>
                <a:cs typeface="Times New Roman"/>
              </a:rPr>
              <a:t>экзамена</a:t>
            </a:r>
            <a:endParaRPr lang="ru-RU" dirty="0">
              <a:solidFill>
                <a:srgbClr val="21386F"/>
              </a:solidFill>
              <a:latin typeface="+mn-lt"/>
              <a:ea typeface="Times New Roman"/>
              <a:cs typeface="Times New Roman"/>
            </a:endParaRPr>
          </a:p>
          <a:p>
            <a:pPr marL="800100" lvl="1" indent="-342900">
              <a:spcAft>
                <a:spcPts val="0"/>
              </a:spcAft>
              <a:buFont typeface="Calibri" pitchFamily="34" charset="0"/>
              <a:buChar char="―"/>
            </a:pPr>
            <a:r>
              <a:rPr lang="ru-RU" dirty="0">
                <a:solidFill>
                  <a:srgbClr val="21386F"/>
                </a:solidFill>
                <a:latin typeface="+mn-lt"/>
                <a:ea typeface="Times New Roman"/>
                <a:cs typeface="Times New Roman"/>
              </a:rPr>
              <a:t>результаты международных олимпиад, Всероссийской олимпиады школьников, олимпиады «Высшая проба</a:t>
            </a:r>
            <a:r>
              <a:rPr lang="ru-RU" dirty="0" smtClean="0">
                <a:solidFill>
                  <a:srgbClr val="21386F"/>
                </a:solidFill>
                <a:latin typeface="+mn-lt"/>
                <a:ea typeface="Times New Roman"/>
                <a:cs typeface="Times New Roman"/>
              </a:rPr>
              <a:t>», других олимпиад</a:t>
            </a:r>
            <a:endParaRPr lang="ru-RU" dirty="0">
              <a:solidFill>
                <a:srgbClr val="21386F"/>
              </a:solidFill>
              <a:latin typeface="+mn-lt"/>
              <a:ea typeface="Times New Roman"/>
              <a:cs typeface="Times New Roman"/>
            </a:endParaRPr>
          </a:p>
          <a:p>
            <a:pPr marL="800100" lvl="1" indent="-342900">
              <a:spcAft>
                <a:spcPts val="0"/>
              </a:spcAft>
              <a:buFont typeface="Calibri" pitchFamily="34" charset="0"/>
              <a:buChar char="―"/>
            </a:pPr>
            <a:r>
              <a:rPr lang="ru-RU" dirty="0" smtClean="0">
                <a:solidFill>
                  <a:srgbClr val="21386F"/>
                </a:solidFill>
                <a:latin typeface="+mn-lt"/>
                <a:ea typeface="Times New Roman"/>
                <a:cs typeface="Times New Roman"/>
              </a:rPr>
              <a:t>результаты </a:t>
            </a:r>
            <a:r>
              <a:rPr lang="ru-RU" dirty="0">
                <a:solidFill>
                  <a:srgbClr val="21386F"/>
                </a:solidFill>
                <a:latin typeface="+mn-lt"/>
                <a:ea typeface="Times New Roman"/>
                <a:cs typeface="Times New Roman"/>
              </a:rPr>
              <a:t>поступления выпускников этих школ в </a:t>
            </a:r>
            <a:r>
              <a:rPr lang="ru-RU" dirty="0" smtClean="0">
                <a:solidFill>
                  <a:srgbClr val="21386F"/>
                </a:solidFill>
                <a:latin typeface="+mn-lt"/>
                <a:ea typeface="Times New Roman"/>
                <a:cs typeface="Times New Roman"/>
              </a:rPr>
              <a:t>НИУ ВШЭ</a:t>
            </a:r>
            <a:endParaRPr lang="ru-RU" dirty="0">
              <a:solidFill>
                <a:srgbClr val="21386F"/>
              </a:solidFill>
              <a:effectLst/>
              <a:latin typeface="+mn-lt"/>
              <a:ea typeface="Times New Roman"/>
              <a:cs typeface="Times New Roman"/>
            </a:endParaRPr>
          </a:p>
        </p:txBody>
      </p:sp>
      <p:pic>
        <p:nvPicPr>
          <p:cNvPr id="13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95089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6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5745"/>
            <a:ext cx="9158288" cy="90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3286" y="44916"/>
            <a:ext cx="86336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ru-RU" sz="2200" b="1" dirty="0">
                <a:solidFill>
                  <a:prstClr val="white"/>
                </a:solidFill>
                <a:latin typeface="Calibri"/>
                <a:ea typeface="ＭＳ Ｐゴシック"/>
                <a:cs typeface="Helvetica"/>
              </a:rPr>
              <a:t>Порядок формирования</a:t>
            </a:r>
          </a:p>
          <a:p>
            <a:pPr lvl="0" algn="ctr" defTabSz="457200"/>
            <a:r>
              <a:rPr lang="ru-RU" sz="2200" b="1" dirty="0">
                <a:solidFill>
                  <a:prstClr val="white"/>
                </a:solidFill>
                <a:latin typeface="Calibri"/>
                <a:ea typeface="ＭＳ Ｐゴシック"/>
                <a:cs typeface="Helvetica"/>
              </a:rPr>
              <a:t>Университетского образовательного округа НИУ ВШЭ</a:t>
            </a:r>
            <a:endParaRPr lang="en-US" sz="2200" b="1" dirty="0">
              <a:solidFill>
                <a:prstClr val="white"/>
              </a:solidFill>
              <a:latin typeface="Calibri"/>
              <a:ea typeface="ＭＳ Ｐゴシック"/>
              <a:cs typeface="Cambri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3735" y="895389"/>
            <a:ext cx="84280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1386F"/>
                </a:solidFill>
                <a:latin typeface="+mn-lt"/>
                <a:ea typeface="Calibri"/>
              </a:rPr>
              <a:t>Университетский образовательный </a:t>
            </a:r>
            <a:r>
              <a:rPr lang="ru-RU" b="1" dirty="0" smtClean="0">
                <a:solidFill>
                  <a:srgbClr val="21386F"/>
                </a:solidFill>
                <a:latin typeface="+mn-lt"/>
                <a:ea typeface="Calibri"/>
              </a:rPr>
              <a:t>округ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21386F"/>
                </a:solidFill>
                <a:latin typeface="+mn-lt"/>
                <a:ea typeface="Calibri"/>
              </a:rPr>
              <a:t>создается </a:t>
            </a:r>
            <a:r>
              <a:rPr lang="ru-RU" dirty="0">
                <a:solidFill>
                  <a:srgbClr val="21386F"/>
                </a:solidFill>
                <a:latin typeface="+mn-lt"/>
                <a:ea typeface="Calibri"/>
              </a:rPr>
              <a:t>на базе НИУ ВШЭ </a:t>
            </a:r>
            <a:r>
              <a:rPr lang="ru-RU" dirty="0" smtClean="0">
                <a:solidFill>
                  <a:srgbClr val="21386F"/>
                </a:solidFill>
                <a:latin typeface="+mn-lt"/>
                <a:ea typeface="Calibri"/>
              </a:rPr>
              <a:t>путем </a:t>
            </a:r>
            <a:r>
              <a:rPr lang="ru-RU" dirty="0">
                <a:solidFill>
                  <a:srgbClr val="21386F"/>
                </a:solidFill>
                <a:latin typeface="+mn-lt"/>
                <a:ea typeface="Calibri"/>
              </a:rPr>
              <a:t>добровольного объединения на основе соглашений о сотрудничестве государственных, муниципальных и негосударственных образовательных </a:t>
            </a:r>
            <a:r>
              <a:rPr lang="ru-RU" dirty="0" smtClean="0">
                <a:solidFill>
                  <a:srgbClr val="21386F"/>
                </a:solidFill>
                <a:latin typeface="+mn-lt"/>
                <a:ea typeface="Calibri"/>
              </a:rPr>
              <a:t>организаций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21386F"/>
                </a:solidFill>
                <a:latin typeface="+mn-lt"/>
                <a:ea typeface="Calibri"/>
              </a:rPr>
              <a:t>не </a:t>
            </a:r>
            <a:r>
              <a:rPr lang="ru-RU" dirty="0">
                <a:solidFill>
                  <a:srgbClr val="21386F"/>
                </a:solidFill>
                <a:latin typeface="+mn-lt"/>
                <a:ea typeface="Calibri"/>
              </a:rPr>
              <a:t>является юридическим </a:t>
            </a:r>
            <a:r>
              <a:rPr lang="ru-RU" dirty="0" smtClean="0">
                <a:solidFill>
                  <a:srgbClr val="21386F"/>
                </a:solidFill>
                <a:latin typeface="+mn-lt"/>
                <a:ea typeface="Calibri"/>
              </a:rPr>
              <a:t>лицом, не имеет своей целью извлечение прибыли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21386F"/>
                </a:solidFill>
                <a:latin typeface="Calibri"/>
                <a:ea typeface="Calibri"/>
              </a:rPr>
              <a:t>основывается на принципах добровольности, равноправия и законности </a:t>
            </a:r>
            <a:endParaRPr lang="ru-RU" dirty="0">
              <a:solidFill>
                <a:srgbClr val="21386F"/>
              </a:solidFill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6117" y="2819091"/>
            <a:ext cx="86091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1386F"/>
                </a:solidFill>
                <a:latin typeface="+mn-lt"/>
                <a:ea typeface="Calibri"/>
              </a:rPr>
              <a:t>Вхождение </a:t>
            </a:r>
            <a:r>
              <a:rPr lang="ru-RU" b="1" dirty="0" smtClean="0">
                <a:solidFill>
                  <a:srgbClr val="21386F"/>
                </a:solidFill>
                <a:latin typeface="+mn-lt"/>
                <a:ea typeface="Calibri"/>
              </a:rPr>
              <a:t>в </a:t>
            </a:r>
            <a:r>
              <a:rPr lang="ru-RU" b="1" dirty="0">
                <a:solidFill>
                  <a:srgbClr val="21386F"/>
                </a:solidFill>
                <a:latin typeface="+mn-lt"/>
                <a:ea typeface="Calibri"/>
              </a:rPr>
              <a:t>Университетский образовательный округ </a:t>
            </a:r>
            <a:r>
              <a:rPr lang="ru-RU" dirty="0" smtClean="0">
                <a:solidFill>
                  <a:srgbClr val="21386F"/>
                </a:solidFill>
                <a:latin typeface="+mn-lt"/>
                <a:ea typeface="Calibri"/>
              </a:rPr>
              <a:t>не затрагивает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21386F"/>
                </a:solidFill>
                <a:latin typeface="+mn-lt"/>
                <a:ea typeface="Calibri"/>
              </a:rPr>
              <a:t>установленного </a:t>
            </a:r>
            <a:r>
              <a:rPr lang="ru-RU" dirty="0">
                <a:solidFill>
                  <a:srgbClr val="21386F"/>
                </a:solidFill>
                <a:latin typeface="+mn-lt"/>
                <a:ea typeface="Calibri"/>
              </a:rPr>
              <a:t>федеральными законами их правового статуса и ведомственной </a:t>
            </a:r>
            <a:r>
              <a:rPr lang="ru-RU" dirty="0" smtClean="0">
                <a:solidFill>
                  <a:srgbClr val="21386F"/>
                </a:solidFill>
                <a:latin typeface="+mn-lt"/>
                <a:ea typeface="Calibri"/>
              </a:rPr>
              <a:t>подчиненности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21386F"/>
                </a:solidFill>
                <a:latin typeface="+mn-lt"/>
                <a:ea typeface="Calibri"/>
              </a:rPr>
              <a:t>условий </a:t>
            </a:r>
            <a:r>
              <a:rPr lang="ru-RU" dirty="0">
                <a:solidFill>
                  <a:srgbClr val="21386F"/>
                </a:solidFill>
                <a:latin typeface="+mn-lt"/>
                <a:ea typeface="Calibri"/>
              </a:rPr>
              <a:t>и порядка </a:t>
            </a:r>
            <a:r>
              <a:rPr lang="ru-RU" dirty="0" smtClean="0">
                <a:solidFill>
                  <a:srgbClr val="21386F"/>
                </a:solidFill>
                <a:latin typeface="+mn-lt"/>
                <a:ea typeface="Calibri"/>
              </a:rPr>
              <a:t>финансирования образовательных </a:t>
            </a:r>
            <a:r>
              <a:rPr lang="ru-RU" dirty="0">
                <a:solidFill>
                  <a:srgbClr val="21386F"/>
                </a:solidFill>
                <a:latin typeface="+mn-lt"/>
                <a:ea typeface="Calibri"/>
              </a:rPr>
              <a:t>организаций, вошедших в Университетский образовательный округ </a:t>
            </a:r>
            <a:endParaRPr lang="ru-RU" dirty="0" smtClean="0">
              <a:solidFill>
                <a:srgbClr val="21386F"/>
              </a:solidFill>
              <a:latin typeface="+mn-lt"/>
              <a:ea typeface="Calibri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21386F"/>
                </a:solidFill>
                <a:latin typeface="+mn-lt"/>
                <a:ea typeface="Calibri"/>
              </a:rPr>
              <a:t>не </a:t>
            </a:r>
            <a:r>
              <a:rPr lang="ru-RU" dirty="0">
                <a:solidFill>
                  <a:srgbClr val="21386F"/>
                </a:solidFill>
                <a:latin typeface="+mn-lt"/>
                <a:ea typeface="Calibri"/>
              </a:rPr>
              <a:t>устанавливает властного соподчинения образовательных организаций, вошедших в Университетский образовательный </a:t>
            </a:r>
            <a:r>
              <a:rPr lang="ru-RU" dirty="0" smtClean="0">
                <a:solidFill>
                  <a:srgbClr val="21386F"/>
                </a:solidFill>
                <a:latin typeface="+mn-lt"/>
                <a:ea typeface="Calibri"/>
              </a:rPr>
              <a:t>округ</a:t>
            </a:r>
            <a:endParaRPr lang="ru-RU" dirty="0">
              <a:solidFill>
                <a:srgbClr val="21386F"/>
              </a:solidFill>
              <a:latin typeface="+mn-lt"/>
            </a:endParaRPr>
          </a:p>
        </p:txBody>
      </p:sp>
      <p:pic>
        <p:nvPicPr>
          <p:cNvPr id="15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89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58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8809</TotalTime>
  <Words>2489</Words>
  <Application>Microsoft Office PowerPoint</Application>
  <PresentationFormat>Экран (16:9)</PresentationFormat>
  <Paragraphs>281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1_Тема Office</vt:lpstr>
      <vt:lpstr>Университетский образовательный округ  Национального исследовательского университета «Высшая школа экономики»</vt:lpstr>
      <vt:lpstr>Национальный исследовательский университет  «Высшая школа экономики»</vt:lpstr>
      <vt:lpstr>Прием студентов в НИУ «Высшая школа экономики»  (количественные характеристики)</vt:lpstr>
      <vt:lpstr>Прием студентов в НИУ «Высшая школа экономики» (качественные характеристики)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ДОБРО ПОЖАЛОВАТЬ  В УНИВЕРСИТЕТСКИЙ ОБРАЗОВАТЕЛЬНЫЙ ОКРУГ НИУ ВШЭ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Лозинг В.Р.</cp:lastModifiedBy>
  <cp:revision>450</cp:revision>
  <cp:lastPrinted>2012-11-08T07:08:57Z</cp:lastPrinted>
  <dcterms:created xsi:type="dcterms:W3CDTF">2011-08-25T06:09:31Z</dcterms:created>
  <dcterms:modified xsi:type="dcterms:W3CDTF">2015-06-17T07:06:04Z</dcterms:modified>
</cp:coreProperties>
</file>