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8" r:id="rId3"/>
    <p:sldId id="483" r:id="rId4"/>
    <p:sldId id="594" r:id="rId5"/>
    <p:sldId id="578" r:id="rId6"/>
    <p:sldId id="549" r:id="rId7"/>
    <p:sldId id="547" r:id="rId8"/>
    <p:sldId id="595" r:id="rId9"/>
    <p:sldId id="556" r:id="rId10"/>
    <p:sldId id="558" r:id="rId11"/>
    <p:sldId id="562" r:id="rId12"/>
    <p:sldId id="560" r:id="rId13"/>
    <p:sldId id="581" r:id="rId14"/>
    <p:sldId id="563" r:id="rId15"/>
    <p:sldId id="580" r:id="rId16"/>
    <p:sldId id="587" r:id="rId17"/>
    <p:sldId id="585" r:id="rId18"/>
    <p:sldId id="588" r:id="rId19"/>
    <p:sldId id="589" r:id="rId20"/>
    <p:sldId id="579" r:id="rId21"/>
    <p:sldId id="571" r:id="rId22"/>
    <p:sldId id="573" r:id="rId23"/>
    <p:sldId id="590" r:id="rId24"/>
    <p:sldId id="575" r:id="rId25"/>
    <p:sldId id="592" r:id="rId26"/>
    <p:sldId id="528" r:id="rId27"/>
    <p:sldId id="576" r:id="rId28"/>
    <p:sldId id="530" r:id="rId29"/>
    <p:sldId id="531" r:id="rId30"/>
    <p:sldId id="532" r:id="rId31"/>
    <p:sldId id="533" r:id="rId32"/>
    <p:sldId id="577" r:id="rId33"/>
    <p:sldId id="535" r:id="rId34"/>
    <p:sldId id="536" r:id="rId35"/>
    <p:sldId id="537" r:id="rId36"/>
    <p:sldId id="538" r:id="rId37"/>
    <p:sldId id="539" r:id="rId38"/>
    <p:sldId id="541" r:id="rId39"/>
    <p:sldId id="543" r:id="rId40"/>
    <p:sldId id="544" r:id="rId41"/>
    <p:sldId id="545" r:id="rId42"/>
    <p:sldId id="591" r:id="rId43"/>
    <p:sldId id="526" r:id="rId44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0" autoAdjust="0"/>
    <p:restoredTop sz="85714" autoAdjust="0"/>
  </p:normalViewPr>
  <p:slideViewPr>
    <p:cSldViewPr>
      <p:cViewPr>
        <p:scale>
          <a:sx n="123" d="100"/>
          <a:sy n="123" d="100"/>
        </p:scale>
        <p:origin x="-780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89C94-881A-40D1-9A2D-F915DA37072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19B4CEC-B295-4BB4-BCDD-5D0F6465C87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/>
            <a:t>Результаты </a:t>
          </a:r>
          <a:r>
            <a:rPr lang="en-US" dirty="0" smtClean="0"/>
            <a:t>PISA</a:t>
          </a:r>
          <a:endParaRPr lang="en-US" dirty="0"/>
        </a:p>
      </dgm:t>
    </dgm:pt>
    <dgm:pt modelId="{B4184722-5F47-41AB-A126-6249FB69520A}" type="parTrans" cxnId="{40B407B6-503B-4340-AB77-1DAFA7677A68}">
      <dgm:prSet/>
      <dgm:spPr/>
      <dgm:t>
        <a:bodyPr/>
        <a:lstStyle/>
        <a:p>
          <a:pPr algn="ctr"/>
          <a:endParaRPr lang="en-US"/>
        </a:p>
      </dgm:t>
    </dgm:pt>
    <dgm:pt modelId="{41657DAE-81ED-4F48-86DF-B855CE74109D}" type="sibTrans" cxnId="{40B407B6-503B-4340-AB77-1DAFA7677A68}">
      <dgm:prSet/>
      <dgm:spPr/>
      <dgm:t>
        <a:bodyPr/>
        <a:lstStyle/>
        <a:p>
          <a:pPr algn="ctr"/>
          <a:endParaRPr lang="en-US"/>
        </a:p>
      </dgm:t>
    </dgm:pt>
    <dgm:pt modelId="{0A602B00-1D50-4A08-B585-ED17FDEB9B27}">
      <dgm:prSet phldrT="[Текст]"/>
      <dgm:spPr/>
      <dgm:t>
        <a:bodyPr/>
        <a:lstStyle/>
        <a:p>
          <a:pPr algn="ctr"/>
          <a:r>
            <a:rPr lang="ru-RU" dirty="0" smtClean="0"/>
            <a:t>Объективная трудность задания</a:t>
          </a:r>
          <a:endParaRPr lang="en-US" dirty="0"/>
        </a:p>
      </dgm:t>
    </dgm:pt>
    <dgm:pt modelId="{0F75F51E-CD07-4BBC-AAEA-E9DA7FBD3857}" type="parTrans" cxnId="{B714593E-99CA-4C5E-8281-CC1EF1014602}">
      <dgm:prSet/>
      <dgm:spPr/>
      <dgm:t>
        <a:bodyPr/>
        <a:lstStyle/>
        <a:p>
          <a:pPr algn="ctr"/>
          <a:endParaRPr lang="en-US"/>
        </a:p>
      </dgm:t>
    </dgm:pt>
    <dgm:pt modelId="{2CC6776A-2A3F-4E13-9D15-E7C288980751}" type="sibTrans" cxnId="{B714593E-99CA-4C5E-8281-CC1EF1014602}">
      <dgm:prSet/>
      <dgm:spPr/>
      <dgm:t>
        <a:bodyPr/>
        <a:lstStyle/>
        <a:p>
          <a:pPr algn="ctr"/>
          <a:endParaRPr lang="en-US"/>
        </a:p>
      </dgm:t>
    </dgm:pt>
    <dgm:pt modelId="{68987450-F3E2-4AF5-A527-77CB03DC4307}">
      <dgm:prSet phldrT="[Текст]"/>
      <dgm:spPr/>
      <dgm:t>
        <a:bodyPr/>
        <a:lstStyle/>
        <a:p>
          <a:pPr algn="ctr"/>
          <a:r>
            <a:rPr lang="ru-RU" dirty="0" smtClean="0"/>
            <a:t>Социальные и культурные особенности</a:t>
          </a:r>
          <a:endParaRPr lang="en-US" dirty="0"/>
        </a:p>
      </dgm:t>
    </dgm:pt>
    <dgm:pt modelId="{0D13C7D7-7193-439F-8F92-742AFAB49288}" type="parTrans" cxnId="{F4483081-B0D8-48DE-BFDB-20C3B1F8498B}">
      <dgm:prSet/>
      <dgm:spPr/>
      <dgm:t>
        <a:bodyPr/>
        <a:lstStyle/>
        <a:p>
          <a:pPr algn="ctr"/>
          <a:endParaRPr lang="en-US"/>
        </a:p>
      </dgm:t>
    </dgm:pt>
    <dgm:pt modelId="{79416A56-25D1-44AE-B923-D0FEC8D8C882}" type="sibTrans" cxnId="{F4483081-B0D8-48DE-BFDB-20C3B1F8498B}">
      <dgm:prSet/>
      <dgm:spPr/>
      <dgm:t>
        <a:bodyPr/>
        <a:lstStyle/>
        <a:p>
          <a:pPr algn="ctr"/>
          <a:endParaRPr lang="en-US"/>
        </a:p>
      </dgm:t>
    </dgm:pt>
    <dgm:pt modelId="{D778AD04-6439-4C23-88FF-F5391FAF9A02}">
      <dgm:prSet phldrT="[Текст]"/>
      <dgm:spPr/>
      <dgm:t>
        <a:bodyPr/>
        <a:lstStyle/>
        <a:p>
          <a:pPr algn="ctr"/>
          <a:r>
            <a:rPr lang="ru-RU" dirty="0" smtClean="0"/>
            <a:t>Система школьного обучения</a:t>
          </a:r>
          <a:endParaRPr lang="en-US" dirty="0"/>
        </a:p>
      </dgm:t>
    </dgm:pt>
    <dgm:pt modelId="{85D1C806-2DBC-4AF9-84EC-07656E559083}" type="parTrans" cxnId="{8F79DC87-B7AA-4396-8A13-77385202ABCC}">
      <dgm:prSet/>
      <dgm:spPr/>
      <dgm:t>
        <a:bodyPr/>
        <a:lstStyle/>
        <a:p>
          <a:pPr algn="ctr"/>
          <a:endParaRPr lang="en-US"/>
        </a:p>
      </dgm:t>
    </dgm:pt>
    <dgm:pt modelId="{52A4EF0B-0E23-43D3-B4A4-6659DE492980}" type="sibTrans" cxnId="{8F79DC87-B7AA-4396-8A13-77385202ABCC}">
      <dgm:prSet/>
      <dgm:spPr/>
      <dgm:t>
        <a:bodyPr/>
        <a:lstStyle/>
        <a:p>
          <a:pPr algn="ctr"/>
          <a:endParaRPr lang="en-US"/>
        </a:p>
      </dgm:t>
    </dgm:pt>
    <dgm:pt modelId="{6CDE336A-E360-486A-AA17-C5D2EA5712F9}" type="pres">
      <dgm:prSet presAssocID="{A7589C94-881A-40D1-9A2D-F915DA3707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B15A8-051E-4FFF-8348-89449BDCFEA0}" type="pres">
      <dgm:prSet presAssocID="{319B4CEC-B295-4BB4-BCDD-5D0F6465C87A}" presName="centerShape" presStyleLbl="node0" presStyleIdx="0" presStyleCnt="1"/>
      <dgm:spPr/>
      <dgm:t>
        <a:bodyPr/>
        <a:lstStyle/>
        <a:p>
          <a:endParaRPr lang="en-US"/>
        </a:p>
      </dgm:t>
    </dgm:pt>
    <dgm:pt modelId="{80F75995-624A-4B35-A028-9F54C22E5C60}" type="pres">
      <dgm:prSet presAssocID="{0F75F51E-CD07-4BBC-AAEA-E9DA7FBD385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252BD96-3A21-406A-94E4-C44B51EBFD4E}" type="pres">
      <dgm:prSet presAssocID="{0A602B00-1D50-4A08-B585-ED17FDEB9B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3B89-C56F-46FA-A5A3-1753908BB823}" type="pres">
      <dgm:prSet presAssocID="{0D13C7D7-7193-439F-8F92-742AFAB4928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8A48294-2DE5-4003-B988-DBF6E8CEC2AF}" type="pres">
      <dgm:prSet presAssocID="{68987450-F3E2-4AF5-A527-77CB03DC43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AA45B-49CC-4434-B648-2CFD7940BBD6}" type="pres">
      <dgm:prSet presAssocID="{85D1C806-2DBC-4AF9-84EC-07656E55908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E8BE46C-8E4F-4CB9-BB87-00B87242F37C}" type="pres">
      <dgm:prSet presAssocID="{D778AD04-6439-4C23-88FF-F5391FAF9A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483081-B0D8-48DE-BFDB-20C3B1F8498B}" srcId="{319B4CEC-B295-4BB4-BCDD-5D0F6465C87A}" destId="{68987450-F3E2-4AF5-A527-77CB03DC4307}" srcOrd="1" destOrd="0" parTransId="{0D13C7D7-7193-439F-8F92-742AFAB49288}" sibTransId="{79416A56-25D1-44AE-B923-D0FEC8D8C882}"/>
    <dgm:cxn modelId="{B714593E-99CA-4C5E-8281-CC1EF1014602}" srcId="{319B4CEC-B295-4BB4-BCDD-5D0F6465C87A}" destId="{0A602B00-1D50-4A08-B585-ED17FDEB9B27}" srcOrd="0" destOrd="0" parTransId="{0F75F51E-CD07-4BBC-AAEA-E9DA7FBD3857}" sibTransId="{2CC6776A-2A3F-4E13-9D15-E7C288980751}"/>
    <dgm:cxn modelId="{F25555B7-E275-49E5-850D-E6E833CA2FD9}" type="presOf" srcId="{319B4CEC-B295-4BB4-BCDD-5D0F6465C87A}" destId="{349B15A8-051E-4FFF-8348-89449BDCFEA0}" srcOrd="0" destOrd="0" presId="urn:microsoft.com/office/officeart/2005/8/layout/radial4"/>
    <dgm:cxn modelId="{D435CB94-DCA0-465A-8E75-4715C69E9C86}" type="presOf" srcId="{0A602B00-1D50-4A08-B585-ED17FDEB9B27}" destId="{2252BD96-3A21-406A-94E4-C44B51EBFD4E}" srcOrd="0" destOrd="0" presId="urn:microsoft.com/office/officeart/2005/8/layout/radial4"/>
    <dgm:cxn modelId="{A8EE78E0-5B9A-4888-9A00-4FE026CE8F08}" type="presOf" srcId="{0F75F51E-CD07-4BBC-AAEA-E9DA7FBD3857}" destId="{80F75995-624A-4B35-A028-9F54C22E5C60}" srcOrd="0" destOrd="0" presId="urn:microsoft.com/office/officeart/2005/8/layout/radial4"/>
    <dgm:cxn modelId="{41FF524A-DBCA-4BF7-9F7E-AF39FCCF2C3C}" type="presOf" srcId="{A7589C94-881A-40D1-9A2D-F915DA370722}" destId="{6CDE336A-E360-486A-AA17-C5D2EA5712F9}" srcOrd="0" destOrd="0" presId="urn:microsoft.com/office/officeart/2005/8/layout/radial4"/>
    <dgm:cxn modelId="{8F79DC87-B7AA-4396-8A13-77385202ABCC}" srcId="{319B4CEC-B295-4BB4-BCDD-5D0F6465C87A}" destId="{D778AD04-6439-4C23-88FF-F5391FAF9A02}" srcOrd="2" destOrd="0" parTransId="{85D1C806-2DBC-4AF9-84EC-07656E559083}" sibTransId="{52A4EF0B-0E23-43D3-B4A4-6659DE492980}"/>
    <dgm:cxn modelId="{9E7ACDBA-FEC4-47AE-B488-3893D16F0699}" type="presOf" srcId="{85D1C806-2DBC-4AF9-84EC-07656E559083}" destId="{05CAA45B-49CC-4434-B648-2CFD7940BBD6}" srcOrd="0" destOrd="0" presId="urn:microsoft.com/office/officeart/2005/8/layout/radial4"/>
    <dgm:cxn modelId="{40B407B6-503B-4340-AB77-1DAFA7677A68}" srcId="{A7589C94-881A-40D1-9A2D-F915DA370722}" destId="{319B4CEC-B295-4BB4-BCDD-5D0F6465C87A}" srcOrd="0" destOrd="0" parTransId="{B4184722-5F47-41AB-A126-6249FB69520A}" sibTransId="{41657DAE-81ED-4F48-86DF-B855CE74109D}"/>
    <dgm:cxn modelId="{11B5A11D-4EFC-4D17-9AAB-665E527518E7}" type="presOf" srcId="{68987450-F3E2-4AF5-A527-77CB03DC4307}" destId="{A8A48294-2DE5-4003-B988-DBF6E8CEC2AF}" srcOrd="0" destOrd="0" presId="urn:microsoft.com/office/officeart/2005/8/layout/radial4"/>
    <dgm:cxn modelId="{12860AE1-F388-404F-89B6-E5A46FE85B10}" type="presOf" srcId="{0D13C7D7-7193-439F-8F92-742AFAB49288}" destId="{64093B89-C56F-46FA-A5A3-1753908BB823}" srcOrd="0" destOrd="0" presId="urn:microsoft.com/office/officeart/2005/8/layout/radial4"/>
    <dgm:cxn modelId="{B89F14E6-5223-47EB-9984-DA1E600104D8}" type="presOf" srcId="{D778AD04-6439-4C23-88FF-F5391FAF9A02}" destId="{9E8BE46C-8E4F-4CB9-BB87-00B87242F37C}" srcOrd="0" destOrd="0" presId="urn:microsoft.com/office/officeart/2005/8/layout/radial4"/>
    <dgm:cxn modelId="{9B30BB8F-CD49-4497-8F08-07A7883B6F58}" type="presParOf" srcId="{6CDE336A-E360-486A-AA17-C5D2EA5712F9}" destId="{349B15A8-051E-4FFF-8348-89449BDCFEA0}" srcOrd="0" destOrd="0" presId="urn:microsoft.com/office/officeart/2005/8/layout/radial4"/>
    <dgm:cxn modelId="{1F2A0E38-4EE6-4183-A306-4A99484C87C4}" type="presParOf" srcId="{6CDE336A-E360-486A-AA17-C5D2EA5712F9}" destId="{80F75995-624A-4B35-A028-9F54C22E5C60}" srcOrd="1" destOrd="0" presId="urn:microsoft.com/office/officeart/2005/8/layout/radial4"/>
    <dgm:cxn modelId="{DDE823D4-33A6-4020-AE93-19D7A37FDB5B}" type="presParOf" srcId="{6CDE336A-E360-486A-AA17-C5D2EA5712F9}" destId="{2252BD96-3A21-406A-94E4-C44B51EBFD4E}" srcOrd="2" destOrd="0" presId="urn:microsoft.com/office/officeart/2005/8/layout/radial4"/>
    <dgm:cxn modelId="{1D70D209-83C7-4F3C-B695-40E026C19D9C}" type="presParOf" srcId="{6CDE336A-E360-486A-AA17-C5D2EA5712F9}" destId="{64093B89-C56F-46FA-A5A3-1753908BB823}" srcOrd="3" destOrd="0" presId="urn:microsoft.com/office/officeart/2005/8/layout/radial4"/>
    <dgm:cxn modelId="{BA923328-E519-480C-9C9A-F847F3C50B69}" type="presParOf" srcId="{6CDE336A-E360-486A-AA17-C5D2EA5712F9}" destId="{A8A48294-2DE5-4003-B988-DBF6E8CEC2AF}" srcOrd="4" destOrd="0" presId="urn:microsoft.com/office/officeart/2005/8/layout/radial4"/>
    <dgm:cxn modelId="{9319019A-6311-4B6E-925E-FB0A14301297}" type="presParOf" srcId="{6CDE336A-E360-486A-AA17-C5D2EA5712F9}" destId="{05CAA45B-49CC-4434-B648-2CFD7940BBD6}" srcOrd="5" destOrd="0" presId="urn:microsoft.com/office/officeart/2005/8/layout/radial4"/>
    <dgm:cxn modelId="{19F59060-00E8-4C76-BFC1-551BA9A1F3FC}" type="presParOf" srcId="{6CDE336A-E360-486A-AA17-C5D2EA5712F9}" destId="{9E8BE46C-8E4F-4CB9-BB87-00B87242F37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FE381-7460-4350-B3FE-5CDF1F19B0E4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6091C51C-28C1-4938-8752-CCC8C342EA31}">
      <dgm:prSet phldrT="[Текст]" custT="1"/>
      <dgm:spPr/>
      <dgm:t>
        <a:bodyPr/>
        <a:lstStyle/>
        <a:p>
          <a:r>
            <a:rPr lang="ru-RU" sz="2000" dirty="0" smtClean="0"/>
            <a:t>Элементы /особенности задания, затрудняющее решение</a:t>
          </a:r>
          <a:endParaRPr lang="en-US" sz="2000" dirty="0"/>
        </a:p>
      </dgm:t>
    </dgm:pt>
    <dgm:pt modelId="{D64169B3-50C7-40A5-ADFB-DB41165D9834}" type="parTrans" cxnId="{97620F60-6931-4DD3-B4DD-343DE158ADDD}">
      <dgm:prSet/>
      <dgm:spPr/>
      <dgm:t>
        <a:bodyPr/>
        <a:lstStyle/>
        <a:p>
          <a:endParaRPr lang="en-US" sz="2000"/>
        </a:p>
      </dgm:t>
    </dgm:pt>
    <dgm:pt modelId="{C2A20DAD-6E9B-4284-B611-E058F0B8CCC3}" type="sibTrans" cxnId="{97620F60-6931-4DD3-B4DD-343DE158ADDD}">
      <dgm:prSet/>
      <dgm:spPr/>
      <dgm:t>
        <a:bodyPr/>
        <a:lstStyle/>
        <a:p>
          <a:endParaRPr lang="en-US" sz="2000"/>
        </a:p>
      </dgm:t>
    </dgm:pt>
    <dgm:pt modelId="{050A6697-53D3-41EC-BEEC-F463E5A2803B}">
      <dgm:prSet phldrT="[Текст]" custT="1"/>
      <dgm:spPr/>
      <dgm:t>
        <a:bodyPr/>
        <a:lstStyle/>
        <a:p>
          <a:r>
            <a:rPr lang="ru-RU" sz="2000" dirty="0" smtClean="0"/>
            <a:t>Экспертное согласие</a:t>
          </a:r>
          <a:endParaRPr lang="en-US" sz="2000" dirty="0"/>
        </a:p>
      </dgm:t>
    </dgm:pt>
    <dgm:pt modelId="{B25822C9-CE20-40F2-97B3-93F185833931}" type="parTrans" cxnId="{1A98EA59-BB56-439B-AF91-C66DA555AA3F}">
      <dgm:prSet/>
      <dgm:spPr/>
      <dgm:t>
        <a:bodyPr/>
        <a:lstStyle/>
        <a:p>
          <a:endParaRPr lang="en-US" sz="2000"/>
        </a:p>
      </dgm:t>
    </dgm:pt>
    <dgm:pt modelId="{928849DA-0654-4B00-9C64-BCC96AE28F61}" type="sibTrans" cxnId="{1A98EA59-BB56-439B-AF91-C66DA555AA3F}">
      <dgm:prSet/>
      <dgm:spPr/>
      <dgm:t>
        <a:bodyPr/>
        <a:lstStyle/>
        <a:p>
          <a:endParaRPr lang="en-US" sz="2000"/>
        </a:p>
      </dgm:t>
    </dgm:pt>
    <dgm:pt modelId="{A3DF5FB4-90E9-43FA-B52E-31FFBA82B27A}">
      <dgm:prSet phldrT="[Текст]" custT="1"/>
      <dgm:spPr/>
      <dgm:t>
        <a:bodyPr/>
        <a:lstStyle/>
        <a:p>
          <a:r>
            <a:rPr lang="ru-RU" sz="2000" dirty="0" smtClean="0"/>
            <a:t>Разработка заданий- модификаций </a:t>
          </a:r>
          <a:endParaRPr lang="en-US" sz="2000" dirty="0"/>
        </a:p>
      </dgm:t>
    </dgm:pt>
    <dgm:pt modelId="{8E429DF9-B025-4B7B-A672-FDE08C9F714B}" type="parTrans" cxnId="{BDC4C510-B90B-411E-8EAD-D8C2516D375B}">
      <dgm:prSet/>
      <dgm:spPr/>
      <dgm:t>
        <a:bodyPr/>
        <a:lstStyle/>
        <a:p>
          <a:endParaRPr lang="en-US" sz="2000"/>
        </a:p>
      </dgm:t>
    </dgm:pt>
    <dgm:pt modelId="{CC028A40-E57B-4E05-BC80-A3427688183C}" type="sibTrans" cxnId="{BDC4C510-B90B-411E-8EAD-D8C2516D375B}">
      <dgm:prSet/>
      <dgm:spPr/>
      <dgm:t>
        <a:bodyPr/>
        <a:lstStyle/>
        <a:p>
          <a:endParaRPr lang="en-US" sz="2000"/>
        </a:p>
      </dgm:t>
    </dgm:pt>
    <dgm:pt modelId="{FADA1571-5BD5-4702-A0AB-B5F5705FC748}" type="pres">
      <dgm:prSet presAssocID="{964FE381-7460-4350-B3FE-5CDF1F19B0E4}" presName="CompostProcess" presStyleCnt="0">
        <dgm:presLayoutVars>
          <dgm:dir/>
          <dgm:resizeHandles val="exact"/>
        </dgm:presLayoutVars>
      </dgm:prSet>
      <dgm:spPr/>
    </dgm:pt>
    <dgm:pt modelId="{72F9A33D-8631-424F-9F66-0B8207882662}" type="pres">
      <dgm:prSet presAssocID="{964FE381-7460-4350-B3FE-5CDF1F19B0E4}" presName="arrow" presStyleLbl="bgShp" presStyleIdx="0" presStyleCnt="1" custLinFactNeighborX="1361" custLinFactNeighborY="15195"/>
      <dgm:spPr/>
    </dgm:pt>
    <dgm:pt modelId="{B4C950D6-27A2-4D80-A75E-D80587974941}" type="pres">
      <dgm:prSet presAssocID="{964FE381-7460-4350-B3FE-5CDF1F19B0E4}" presName="linearProcess" presStyleCnt="0"/>
      <dgm:spPr/>
    </dgm:pt>
    <dgm:pt modelId="{8FEB2844-CF39-4C7B-9248-FF7E87DC5283}" type="pres">
      <dgm:prSet presAssocID="{6091C51C-28C1-4938-8752-CCC8C342EA3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E3D74-8A85-42C9-8E1F-E57B0D82CB0B}" type="pres">
      <dgm:prSet presAssocID="{C2A20DAD-6E9B-4284-B611-E058F0B8CCC3}" presName="sibTrans" presStyleCnt="0"/>
      <dgm:spPr/>
    </dgm:pt>
    <dgm:pt modelId="{38578CD3-53D7-4C89-8B48-2D1E951A1770}" type="pres">
      <dgm:prSet presAssocID="{050A6697-53D3-41EC-BEEC-F463E5A2803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6E1BE-2CDC-44D8-BF38-FCE06DD71016}" type="pres">
      <dgm:prSet presAssocID="{928849DA-0654-4B00-9C64-BCC96AE28F61}" presName="sibTrans" presStyleCnt="0"/>
      <dgm:spPr/>
    </dgm:pt>
    <dgm:pt modelId="{9D07F62A-8982-47E6-84B6-B8AE80F60B91}" type="pres">
      <dgm:prSet presAssocID="{A3DF5FB4-90E9-43FA-B52E-31FFBA82B27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C1F55F-C64E-4D75-8611-B8D59E4C534E}" type="presOf" srcId="{050A6697-53D3-41EC-BEEC-F463E5A2803B}" destId="{38578CD3-53D7-4C89-8B48-2D1E951A1770}" srcOrd="0" destOrd="0" presId="urn:microsoft.com/office/officeart/2005/8/layout/hProcess9"/>
    <dgm:cxn modelId="{4472ADE5-8CB3-4CA3-8361-ED86F0835ADA}" type="presOf" srcId="{6091C51C-28C1-4938-8752-CCC8C342EA31}" destId="{8FEB2844-CF39-4C7B-9248-FF7E87DC5283}" srcOrd="0" destOrd="0" presId="urn:microsoft.com/office/officeart/2005/8/layout/hProcess9"/>
    <dgm:cxn modelId="{97620F60-6931-4DD3-B4DD-343DE158ADDD}" srcId="{964FE381-7460-4350-B3FE-5CDF1F19B0E4}" destId="{6091C51C-28C1-4938-8752-CCC8C342EA31}" srcOrd="0" destOrd="0" parTransId="{D64169B3-50C7-40A5-ADFB-DB41165D9834}" sibTransId="{C2A20DAD-6E9B-4284-B611-E058F0B8CCC3}"/>
    <dgm:cxn modelId="{26602073-BC62-4195-BFBE-9B0E7F0B4CAC}" type="presOf" srcId="{964FE381-7460-4350-B3FE-5CDF1F19B0E4}" destId="{FADA1571-5BD5-4702-A0AB-B5F5705FC748}" srcOrd="0" destOrd="0" presId="urn:microsoft.com/office/officeart/2005/8/layout/hProcess9"/>
    <dgm:cxn modelId="{1A98EA59-BB56-439B-AF91-C66DA555AA3F}" srcId="{964FE381-7460-4350-B3FE-5CDF1F19B0E4}" destId="{050A6697-53D3-41EC-BEEC-F463E5A2803B}" srcOrd="1" destOrd="0" parTransId="{B25822C9-CE20-40F2-97B3-93F185833931}" sibTransId="{928849DA-0654-4B00-9C64-BCC96AE28F61}"/>
    <dgm:cxn modelId="{BDC4C510-B90B-411E-8EAD-D8C2516D375B}" srcId="{964FE381-7460-4350-B3FE-5CDF1F19B0E4}" destId="{A3DF5FB4-90E9-43FA-B52E-31FFBA82B27A}" srcOrd="2" destOrd="0" parTransId="{8E429DF9-B025-4B7B-A672-FDE08C9F714B}" sibTransId="{CC028A40-E57B-4E05-BC80-A3427688183C}"/>
    <dgm:cxn modelId="{89AE2DB4-4D67-41B7-B16B-F46D6C5DE649}" type="presOf" srcId="{A3DF5FB4-90E9-43FA-B52E-31FFBA82B27A}" destId="{9D07F62A-8982-47E6-84B6-B8AE80F60B91}" srcOrd="0" destOrd="0" presId="urn:microsoft.com/office/officeart/2005/8/layout/hProcess9"/>
    <dgm:cxn modelId="{EB22C5EA-0D6A-4400-B9C4-8418861B93A9}" type="presParOf" srcId="{FADA1571-5BD5-4702-A0AB-B5F5705FC748}" destId="{72F9A33D-8631-424F-9F66-0B8207882662}" srcOrd="0" destOrd="0" presId="urn:microsoft.com/office/officeart/2005/8/layout/hProcess9"/>
    <dgm:cxn modelId="{596969C2-11BD-460D-A040-70C8C8FFA5AC}" type="presParOf" srcId="{FADA1571-5BD5-4702-A0AB-B5F5705FC748}" destId="{B4C950D6-27A2-4D80-A75E-D80587974941}" srcOrd="1" destOrd="0" presId="urn:microsoft.com/office/officeart/2005/8/layout/hProcess9"/>
    <dgm:cxn modelId="{9B0F080D-9EF6-41D8-B9E8-6F40171DBD6E}" type="presParOf" srcId="{B4C950D6-27A2-4D80-A75E-D80587974941}" destId="{8FEB2844-CF39-4C7B-9248-FF7E87DC5283}" srcOrd="0" destOrd="0" presId="urn:microsoft.com/office/officeart/2005/8/layout/hProcess9"/>
    <dgm:cxn modelId="{AEB32C9E-BEDE-49D7-A6BC-1FC7723E07A3}" type="presParOf" srcId="{B4C950D6-27A2-4D80-A75E-D80587974941}" destId="{68CE3D74-8A85-42C9-8E1F-E57B0D82CB0B}" srcOrd="1" destOrd="0" presId="urn:microsoft.com/office/officeart/2005/8/layout/hProcess9"/>
    <dgm:cxn modelId="{9327FDA7-1A87-459B-9C48-8925B3AD9214}" type="presParOf" srcId="{B4C950D6-27A2-4D80-A75E-D80587974941}" destId="{38578CD3-53D7-4C89-8B48-2D1E951A1770}" srcOrd="2" destOrd="0" presId="urn:microsoft.com/office/officeart/2005/8/layout/hProcess9"/>
    <dgm:cxn modelId="{1EA1916E-D9F8-429D-9CBE-1EE09D459928}" type="presParOf" srcId="{B4C950D6-27A2-4D80-A75E-D80587974941}" destId="{4046E1BE-2CDC-44D8-BF38-FCE06DD71016}" srcOrd="3" destOrd="0" presId="urn:microsoft.com/office/officeart/2005/8/layout/hProcess9"/>
    <dgm:cxn modelId="{BD49F1B1-0F5F-45B1-8F4A-E4A5CEE31714}" type="presParOf" srcId="{B4C950D6-27A2-4D80-A75E-D80587974941}" destId="{9D07F62A-8982-47E6-84B6-B8AE80F60B9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0109CA-6757-4F2C-8B16-0F4728BD5A1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B68009-ED52-4A44-9AE4-63031DF9BAEB}">
      <dgm:prSet phldrT="[Текст]"/>
      <dgm:spPr/>
      <dgm:t>
        <a:bodyPr/>
        <a:lstStyle/>
        <a:p>
          <a:r>
            <a:rPr lang="ru-RU" dirty="0" smtClean="0"/>
            <a:t>«Дидактические единицы»</a:t>
          </a:r>
          <a:endParaRPr lang="en-US" dirty="0"/>
        </a:p>
      </dgm:t>
    </dgm:pt>
    <dgm:pt modelId="{6DEB8295-9ACA-4FED-89A4-980138483123}" type="parTrans" cxnId="{5EAD8E82-9D44-4F0B-911E-B96901B26ABF}">
      <dgm:prSet/>
      <dgm:spPr/>
      <dgm:t>
        <a:bodyPr/>
        <a:lstStyle/>
        <a:p>
          <a:endParaRPr lang="en-US"/>
        </a:p>
      </dgm:t>
    </dgm:pt>
    <dgm:pt modelId="{39675D48-72AD-4024-82DF-8948F66B2D99}" type="sibTrans" cxnId="{5EAD8E82-9D44-4F0B-911E-B96901B26ABF}">
      <dgm:prSet/>
      <dgm:spPr/>
      <dgm:t>
        <a:bodyPr/>
        <a:lstStyle/>
        <a:p>
          <a:endParaRPr lang="en-US"/>
        </a:p>
      </dgm:t>
    </dgm:pt>
    <dgm:pt modelId="{181C686B-49B6-45C1-921D-149A86F60425}">
      <dgm:prSet phldrT="[Текст]"/>
      <dgm:spPr/>
      <dgm:t>
        <a:bodyPr/>
        <a:lstStyle/>
        <a:p>
          <a:r>
            <a:rPr lang="ru-RU" dirty="0" smtClean="0"/>
            <a:t>Ориентация в комплексной диаграмме</a:t>
          </a:r>
          <a:endParaRPr lang="en-US" dirty="0"/>
        </a:p>
      </dgm:t>
    </dgm:pt>
    <dgm:pt modelId="{E5EF6870-84E5-48C2-BFFA-563D643C6786}" type="parTrans" cxnId="{2808D581-BF89-4412-8D70-BBED60CA1FB0}">
      <dgm:prSet/>
      <dgm:spPr/>
      <dgm:t>
        <a:bodyPr/>
        <a:lstStyle/>
        <a:p>
          <a:endParaRPr lang="en-US"/>
        </a:p>
      </dgm:t>
    </dgm:pt>
    <dgm:pt modelId="{55DDF14F-DC07-48BF-957E-DF2A3C724B14}" type="sibTrans" cxnId="{2808D581-BF89-4412-8D70-BBED60CA1FB0}">
      <dgm:prSet/>
      <dgm:spPr/>
      <dgm:t>
        <a:bodyPr/>
        <a:lstStyle/>
        <a:p>
          <a:endParaRPr lang="en-US"/>
        </a:p>
      </dgm:t>
    </dgm:pt>
    <dgm:pt modelId="{8C65C114-110E-4D51-8959-B6D55BD703F1}">
      <dgm:prSet phldrT="[Текст]"/>
      <dgm:spPr/>
      <dgm:t>
        <a:bodyPr/>
        <a:lstStyle/>
        <a:p>
          <a:r>
            <a:rPr lang="ru-RU" dirty="0" smtClean="0"/>
            <a:t>Общие когнитивные умения</a:t>
          </a:r>
          <a:endParaRPr lang="en-US" dirty="0"/>
        </a:p>
      </dgm:t>
    </dgm:pt>
    <dgm:pt modelId="{EC4FB8E9-FFFB-45AB-A29F-C9EB1E9160EA}" type="parTrans" cxnId="{B41E8345-928E-4E99-90EB-2AD737F969C9}">
      <dgm:prSet/>
      <dgm:spPr/>
      <dgm:t>
        <a:bodyPr/>
        <a:lstStyle/>
        <a:p>
          <a:endParaRPr lang="en-US"/>
        </a:p>
      </dgm:t>
    </dgm:pt>
    <dgm:pt modelId="{11A49CAF-FB93-42C4-9AC1-9C7822703EFB}" type="sibTrans" cxnId="{B41E8345-928E-4E99-90EB-2AD737F969C9}">
      <dgm:prSet/>
      <dgm:spPr/>
      <dgm:t>
        <a:bodyPr/>
        <a:lstStyle/>
        <a:p>
          <a:endParaRPr lang="en-US"/>
        </a:p>
      </dgm:t>
    </dgm:pt>
    <dgm:pt modelId="{7EA6B8E2-852E-4E5F-A391-B85FBC1A4EED}">
      <dgm:prSet phldrT="[Текст]"/>
      <dgm:spPr/>
      <dgm:t>
        <a:bodyPr/>
        <a:lstStyle/>
        <a:p>
          <a:r>
            <a:rPr lang="ru-RU" u="none" dirty="0" smtClean="0"/>
            <a:t>Объемный текст</a:t>
          </a:r>
          <a:endParaRPr lang="en-US" u="none" dirty="0"/>
        </a:p>
      </dgm:t>
    </dgm:pt>
    <dgm:pt modelId="{E29BEDA7-D0AC-4793-8B2B-FC91212EA0AF}" type="parTrans" cxnId="{02471FF2-84E0-4134-B3C6-68EF96CE4FD0}">
      <dgm:prSet/>
      <dgm:spPr/>
      <dgm:t>
        <a:bodyPr/>
        <a:lstStyle/>
        <a:p>
          <a:endParaRPr lang="en-US"/>
        </a:p>
      </dgm:t>
    </dgm:pt>
    <dgm:pt modelId="{26E21B57-77E1-4CB3-806D-1187EFCCBE8E}" type="sibTrans" cxnId="{02471FF2-84E0-4134-B3C6-68EF96CE4FD0}">
      <dgm:prSet/>
      <dgm:spPr/>
      <dgm:t>
        <a:bodyPr/>
        <a:lstStyle/>
        <a:p>
          <a:endParaRPr lang="en-US"/>
        </a:p>
      </dgm:t>
    </dgm:pt>
    <dgm:pt modelId="{D971CA37-8DFA-4D18-A830-1230993B1F5B}">
      <dgm:prSet/>
      <dgm:spPr/>
      <dgm:t>
        <a:bodyPr/>
        <a:lstStyle/>
        <a:p>
          <a:r>
            <a:rPr lang="ru-RU" smtClean="0"/>
            <a:t>Построение математической модели для текстовой задачи в три действия</a:t>
          </a:r>
          <a:endParaRPr lang="en-US" dirty="0"/>
        </a:p>
      </dgm:t>
    </dgm:pt>
    <dgm:pt modelId="{289A7698-4020-406C-9459-7635D94FE2BA}" type="parTrans" cxnId="{A78A1867-3BDF-40C9-8771-52EDB11FA943}">
      <dgm:prSet/>
      <dgm:spPr/>
      <dgm:t>
        <a:bodyPr/>
        <a:lstStyle/>
        <a:p>
          <a:endParaRPr lang="en-US"/>
        </a:p>
      </dgm:t>
    </dgm:pt>
    <dgm:pt modelId="{5F433494-866B-47EC-A4B1-A2CA503D9C5B}" type="sibTrans" cxnId="{A78A1867-3BDF-40C9-8771-52EDB11FA943}">
      <dgm:prSet/>
      <dgm:spPr/>
      <dgm:t>
        <a:bodyPr/>
        <a:lstStyle/>
        <a:p>
          <a:endParaRPr lang="en-US"/>
        </a:p>
      </dgm:t>
    </dgm:pt>
    <dgm:pt modelId="{402778EA-2C5E-4A65-A8B3-4B2133AE438C}">
      <dgm:prSet/>
      <dgm:spPr/>
      <dgm:t>
        <a:bodyPr/>
        <a:lstStyle/>
        <a:p>
          <a:r>
            <a:rPr lang="ru-RU" smtClean="0"/>
            <a:t>Вероятность независимых событий </a:t>
          </a:r>
          <a:endParaRPr lang="ru-RU" dirty="0" smtClean="0"/>
        </a:p>
      </dgm:t>
    </dgm:pt>
    <dgm:pt modelId="{AC539CF0-0F84-44B3-8787-43CD64A25CAD}" type="parTrans" cxnId="{18122F8B-0DBF-43D8-A007-2DE5F1DD1479}">
      <dgm:prSet/>
      <dgm:spPr/>
      <dgm:t>
        <a:bodyPr/>
        <a:lstStyle/>
        <a:p>
          <a:endParaRPr lang="en-US"/>
        </a:p>
      </dgm:t>
    </dgm:pt>
    <dgm:pt modelId="{76A96200-F9A2-4164-B8C8-11F27F43E1D2}" type="sibTrans" cxnId="{18122F8B-0DBF-43D8-A007-2DE5F1DD1479}">
      <dgm:prSet/>
      <dgm:spPr/>
      <dgm:t>
        <a:bodyPr/>
        <a:lstStyle/>
        <a:p>
          <a:endParaRPr lang="en-US"/>
        </a:p>
      </dgm:t>
    </dgm:pt>
    <dgm:pt modelId="{10640979-6414-4277-B469-F7423942EF39}">
      <dgm:prSet/>
      <dgm:spPr/>
      <dgm:t>
        <a:bodyPr/>
        <a:lstStyle/>
        <a:p>
          <a:r>
            <a:rPr lang="ru-RU" dirty="0" smtClean="0"/>
            <a:t>Поиск информации и вычисления с данными на сгруппированной диаграмме</a:t>
          </a:r>
        </a:p>
      </dgm:t>
    </dgm:pt>
    <dgm:pt modelId="{D8B12AE1-C8B1-4E80-95CE-BEC629403269}" type="parTrans" cxnId="{59810F0A-98E4-416E-8644-71B1F841F0B4}">
      <dgm:prSet/>
      <dgm:spPr/>
      <dgm:t>
        <a:bodyPr/>
        <a:lstStyle/>
        <a:p>
          <a:endParaRPr lang="en-US"/>
        </a:p>
      </dgm:t>
    </dgm:pt>
    <dgm:pt modelId="{3A67B33E-9EA3-4815-8BA3-6770D7911439}" type="sibTrans" cxnId="{59810F0A-98E4-416E-8644-71B1F841F0B4}">
      <dgm:prSet/>
      <dgm:spPr/>
      <dgm:t>
        <a:bodyPr/>
        <a:lstStyle/>
        <a:p>
          <a:endParaRPr lang="en-US"/>
        </a:p>
      </dgm:t>
    </dgm:pt>
    <dgm:pt modelId="{6E0C2176-B494-4045-BB22-E199150E64D4}">
      <dgm:prSet/>
      <dgm:spPr/>
      <dgm:t>
        <a:bodyPr/>
        <a:lstStyle/>
        <a:p>
          <a:r>
            <a:rPr lang="ru-RU" dirty="0" smtClean="0"/>
            <a:t>Пропорция</a:t>
          </a:r>
          <a:endParaRPr lang="en-US" dirty="0"/>
        </a:p>
      </dgm:t>
    </dgm:pt>
    <dgm:pt modelId="{6994300E-95B1-40B9-A30B-38C627A15CCE}" type="parTrans" cxnId="{F1546B9E-FCE1-47D0-BD1A-51FE6201FFE1}">
      <dgm:prSet/>
      <dgm:spPr/>
      <dgm:t>
        <a:bodyPr/>
        <a:lstStyle/>
        <a:p>
          <a:endParaRPr lang="en-US"/>
        </a:p>
      </dgm:t>
    </dgm:pt>
    <dgm:pt modelId="{DDF0AF38-478B-4FB8-8673-C0D5E82AB794}" type="sibTrans" cxnId="{F1546B9E-FCE1-47D0-BD1A-51FE6201FFE1}">
      <dgm:prSet/>
      <dgm:spPr/>
      <dgm:t>
        <a:bodyPr/>
        <a:lstStyle/>
        <a:p>
          <a:endParaRPr lang="en-US"/>
        </a:p>
      </dgm:t>
    </dgm:pt>
    <dgm:pt modelId="{FB288E19-3178-4376-A4A0-7FA2E45322C7}">
      <dgm:prSet/>
      <dgm:spPr/>
      <dgm:t>
        <a:bodyPr/>
        <a:lstStyle/>
        <a:p>
          <a:r>
            <a:rPr lang="ru-RU" u="none" dirty="0" smtClean="0"/>
            <a:t>Малознакомый сюжет</a:t>
          </a:r>
          <a:endParaRPr lang="en-US" u="none" dirty="0"/>
        </a:p>
      </dgm:t>
    </dgm:pt>
    <dgm:pt modelId="{4CA62587-4CB2-42F3-9AD1-709682F305B8}" type="parTrans" cxnId="{04E00297-C10A-4434-A2A3-C7D21734EECA}">
      <dgm:prSet/>
      <dgm:spPr/>
      <dgm:t>
        <a:bodyPr/>
        <a:lstStyle/>
        <a:p>
          <a:endParaRPr lang="en-US"/>
        </a:p>
      </dgm:t>
    </dgm:pt>
    <dgm:pt modelId="{1907F305-8561-425F-8FD7-EE27E9123BF7}" type="sibTrans" cxnId="{04E00297-C10A-4434-A2A3-C7D21734EECA}">
      <dgm:prSet/>
      <dgm:spPr/>
      <dgm:t>
        <a:bodyPr/>
        <a:lstStyle/>
        <a:p>
          <a:endParaRPr lang="en-US"/>
        </a:p>
      </dgm:t>
    </dgm:pt>
    <dgm:pt modelId="{CB768910-D9B8-4D34-BDCB-0B54C3BD9CB0}">
      <dgm:prSet/>
      <dgm:spPr/>
      <dgm:t>
        <a:bodyPr/>
        <a:lstStyle/>
        <a:p>
          <a:r>
            <a:rPr lang="ru-RU" u="none" dirty="0" smtClean="0"/>
            <a:t>Пространственное воображение</a:t>
          </a:r>
          <a:endParaRPr lang="en-US" u="none" dirty="0"/>
        </a:p>
      </dgm:t>
    </dgm:pt>
    <dgm:pt modelId="{7D085FC4-F93E-4EF3-B17A-AFD91745F88F}" type="parTrans" cxnId="{5C48E97B-3505-444B-803E-D8A6A765AE08}">
      <dgm:prSet/>
      <dgm:spPr/>
      <dgm:t>
        <a:bodyPr/>
        <a:lstStyle/>
        <a:p>
          <a:endParaRPr lang="en-US"/>
        </a:p>
      </dgm:t>
    </dgm:pt>
    <dgm:pt modelId="{6F365D45-3759-4295-A9D7-9345F968E5B5}" type="sibTrans" cxnId="{5C48E97B-3505-444B-803E-D8A6A765AE08}">
      <dgm:prSet/>
      <dgm:spPr/>
      <dgm:t>
        <a:bodyPr/>
        <a:lstStyle/>
        <a:p>
          <a:endParaRPr lang="en-US"/>
        </a:p>
      </dgm:t>
    </dgm:pt>
    <dgm:pt modelId="{EA1C1B2F-E508-4BDD-824A-C6A6576BC4FD}">
      <dgm:prSet phldrT="[Текст]"/>
      <dgm:spPr/>
      <dgm:t>
        <a:bodyPr/>
        <a:lstStyle/>
        <a:p>
          <a:r>
            <a:rPr lang="ru-RU" u="none" dirty="0" smtClean="0"/>
            <a:t>Комплексность текста</a:t>
          </a:r>
          <a:endParaRPr lang="en-US" u="none" dirty="0"/>
        </a:p>
      </dgm:t>
    </dgm:pt>
    <dgm:pt modelId="{61285ED0-142A-44FD-8529-FCCDB9C03A2D}" type="parTrans" cxnId="{190D65CD-C79B-44FB-BEC1-9F766BB6A336}">
      <dgm:prSet/>
      <dgm:spPr/>
      <dgm:t>
        <a:bodyPr/>
        <a:lstStyle/>
        <a:p>
          <a:endParaRPr lang="en-US"/>
        </a:p>
      </dgm:t>
    </dgm:pt>
    <dgm:pt modelId="{639515C8-B089-4360-9D7F-71D3B167BDEF}" type="sibTrans" cxnId="{190D65CD-C79B-44FB-BEC1-9F766BB6A336}">
      <dgm:prSet/>
      <dgm:spPr/>
      <dgm:t>
        <a:bodyPr/>
        <a:lstStyle/>
        <a:p>
          <a:endParaRPr lang="en-US"/>
        </a:p>
      </dgm:t>
    </dgm:pt>
    <dgm:pt modelId="{B6F1AB4E-0053-4FA7-9C82-1A70742C0142}">
      <dgm:prSet phldrT="[Текст]"/>
      <dgm:spPr/>
      <dgm:t>
        <a:bodyPr/>
        <a:lstStyle/>
        <a:p>
          <a:r>
            <a:rPr lang="ru-RU" u="none" dirty="0" smtClean="0"/>
            <a:t>Незнакомый формат вопроса</a:t>
          </a:r>
          <a:endParaRPr lang="en-US" u="none" dirty="0"/>
        </a:p>
      </dgm:t>
    </dgm:pt>
    <dgm:pt modelId="{DEB287E6-9648-4021-A51F-098661442E64}" type="parTrans" cxnId="{E1C6ABD0-49B4-4701-9088-A4E0A543D2ED}">
      <dgm:prSet/>
      <dgm:spPr/>
      <dgm:t>
        <a:bodyPr/>
        <a:lstStyle/>
        <a:p>
          <a:endParaRPr lang="en-US"/>
        </a:p>
      </dgm:t>
    </dgm:pt>
    <dgm:pt modelId="{776D84B6-7D6B-4613-9EBF-7D0ED2A5D6B2}" type="sibTrans" cxnId="{E1C6ABD0-49B4-4701-9088-A4E0A543D2ED}">
      <dgm:prSet/>
      <dgm:spPr/>
      <dgm:t>
        <a:bodyPr/>
        <a:lstStyle/>
        <a:p>
          <a:endParaRPr lang="en-US"/>
        </a:p>
      </dgm:t>
    </dgm:pt>
    <dgm:pt modelId="{FF696C09-608D-479B-A256-AA52C7B9BD10}" type="pres">
      <dgm:prSet presAssocID="{950109CA-6757-4F2C-8B16-0F4728BD5A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BB535-A1DA-4BBF-B2EA-5707E5B1C7C9}" type="pres">
      <dgm:prSet presAssocID="{F8B68009-ED52-4A44-9AE4-63031DF9BA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4BA47-EDA4-4A78-87E8-01CF6CB1C556}" type="pres">
      <dgm:prSet presAssocID="{F8B68009-ED52-4A44-9AE4-63031DF9BAE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36C1C-3169-4D3F-8167-6616647444A3}" type="pres">
      <dgm:prSet presAssocID="{8C65C114-110E-4D51-8959-B6D55BD703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F043B-2055-449C-BAC4-74B341C92083}" type="pres">
      <dgm:prSet presAssocID="{8C65C114-110E-4D51-8959-B6D55BD703F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F5222-DFDE-4C6F-A9C9-71977864F287}" type="presOf" srcId="{402778EA-2C5E-4A65-A8B3-4B2133AE438C}" destId="{F714BA47-EDA4-4A78-87E8-01CF6CB1C556}" srcOrd="0" destOrd="2" presId="urn:microsoft.com/office/officeart/2005/8/layout/vList2"/>
    <dgm:cxn modelId="{18122F8B-0DBF-43D8-A007-2DE5F1DD1479}" srcId="{F8B68009-ED52-4A44-9AE4-63031DF9BAEB}" destId="{402778EA-2C5E-4A65-A8B3-4B2133AE438C}" srcOrd="2" destOrd="0" parTransId="{AC539CF0-0F84-44B3-8787-43CD64A25CAD}" sibTransId="{76A96200-F9A2-4164-B8C8-11F27F43E1D2}"/>
    <dgm:cxn modelId="{B41E8345-928E-4E99-90EB-2AD737F969C9}" srcId="{950109CA-6757-4F2C-8B16-0F4728BD5A11}" destId="{8C65C114-110E-4D51-8959-B6D55BD703F1}" srcOrd="1" destOrd="0" parTransId="{EC4FB8E9-FFFB-45AB-A29F-C9EB1E9160EA}" sibTransId="{11A49CAF-FB93-42C4-9AC1-9C7822703EFB}"/>
    <dgm:cxn modelId="{E18CC865-E219-4113-B00B-D5212E20B778}" type="presOf" srcId="{10640979-6414-4277-B469-F7423942EF39}" destId="{F714BA47-EDA4-4A78-87E8-01CF6CB1C556}" srcOrd="0" destOrd="3" presId="urn:microsoft.com/office/officeart/2005/8/layout/vList2"/>
    <dgm:cxn modelId="{7C2BDB77-E4D6-4EFD-B9D6-54E29511564B}" type="presOf" srcId="{D971CA37-8DFA-4D18-A830-1230993B1F5B}" destId="{F714BA47-EDA4-4A78-87E8-01CF6CB1C556}" srcOrd="0" destOrd="1" presId="urn:microsoft.com/office/officeart/2005/8/layout/vList2"/>
    <dgm:cxn modelId="{286E1987-560F-4080-944D-5F0D02705FCD}" type="presOf" srcId="{FB288E19-3178-4376-A4A0-7FA2E45322C7}" destId="{DABF043B-2055-449C-BAC4-74B341C92083}" srcOrd="0" destOrd="3" presId="urn:microsoft.com/office/officeart/2005/8/layout/vList2"/>
    <dgm:cxn modelId="{AB358DAC-8EBA-46DE-8258-221A9458DE6E}" type="presOf" srcId="{950109CA-6757-4F2C-8B16-0F4728BD5A11}" destId="{FF696C09-608D-479B-A256-AA52C7B9BD10}" srcOrd="0" destOrd="0" presId="urn:microsoft.com/office/officeart/2005/8/layout/vList2"/>
    <dgm:cxn modelId="{1B5B966C-49D9-4539-8283-6EE4FB4C6055}" type="presOf" srcId="{6E0C2176-B494-4045-BB22-E199150E64D4}" destId="{F714BA47-EDA4-4A78-87E8-01CF6CB1C556}" srcOrd="0" destOrd="4" presId="urn:microsoft.com/office/officeart/2005/8/layout/vList2"/>
    <dgm:cxn modelId="{2808D581-BF89-4412-8D70-BBED60CA1FB0}" srcId="{F8B68009-ED52-4A44-9AE4-63031DF9BAEB}" destId="{181C686B-49B6-45C1-921D-149A86F60425}" srcOrd="0" destOrd="0" parTransId="{E5EF6870-84E5-48C2-BFFA-563D643C6786}" sibTransId="{55DDF14F-DC07-48BF-957E-DF2A3C724B14}"/>
    <dgm:cxn modelId="{F1546B9E-FCE1-47D0-BD1A-51FE6201FFE1}" srcId="{F8B68009-ED52-4A44-9AE4-63031DF9BAEB}" destId="{6E0C2176-B494-4045-BB22-E199150E64D4}" srcOrd="4" destOrd="0" parTransId="{6994300E-95B1-40B9-A30B-38C627A15CCE}" sibTransId="{DDF0AF38-478B-4FB8-8673-C0D5E82AB794}"/>
    <dgm:cxn modelId="{02471FF2-84E0-4134-B3C6-68EF96CE4FD0}" srcId="{8C65C114-110E-4D51-8959-B6D55BD703F1}" destId="{7EA6B8E2-852E-4E5F-A391-B85FBC1A4EED}" srcOrd="0" destOrd="0" parTransId="{E29BEDA7-D0AC-4793-8B2B-FC91212EA0AF}" sibTransId="{26E21B57-77E1-4CB3-806D-1187EFCCBE8E}"/>
    <dgm:cxn modelId="{2218EC7F-1149-41FA-99BA-8626F76939F4}" type="presOf" srcId="{B6F1AB4E-0053-4FA7-9C82-1A70742C0142}" destId="{DABF043B-2055-449C-BAC4-74B341C92083}" srcOrd="0" destOrd="2" presId="urn:microsoft.com/office/officeart/2005/8/layout/vList2"/>
    <dgm:cxn modelId="{5C48E97B-3505-444B-803E-D8A6A765AE08}" srcId="{8C65C114-110E-4D51-8959-B6D55BD703F1}" destId="{CB768910-D9B8-4D34-BDCB-0B54C3BD9CB0}" srcOrd="4" destOrd="0" parTransId="{7D085FC4-F93E-4EF3-B17A-AFD91745F88F}" sibTransId="{6F365D45-3759-4295-A9D7-9345F968E5B5}"/>
    <dgm:cxn modelId="{E2CB9501-1C28-49C5-9631-C90619611F0E}" type="presOf" srcId="{7EA6B8E2-852E-4E5F-A391-B85FBC1A4EED}" destId="{DABF043B-2055-449C-BAC4-74B341C92083}" srcOrd="0" destOrd="0" presId="urn:microsoft.com/office/officeart/2005/8/layout/vList2"/>
    <dgm:cxn modelId="{4BB8F198-F8D3-41B4-AED4-8B427412EF29}" type="presOf" srcId="{F8B68009-ED52-4A44-9AE4-63031DF9BAEB}" destId="{999BB535-A1DA-4BBF-B2EA-5707E5B1C7C9}" srcOrd="0" destOrd="0" presId="urn:microsoft.com/office/officeart/2005/8/layout/vList2"/>
    <dgm:cxn modelId="{59810F0A-98E4-416E-8644-71B1F841F0B4}" srcId="{F8B68009-ED52-4A44-9AE4-63031DF9BAEB}" destId="{10640979-6414-4277-B469-F7423942EF39}" srcOrd="3" destOrd="0" parTransId="{D8B12AE1-C8B1-4E80-95CE-BEC629403269}" sibTransId="{3A67B33E-9EA3-4815-8BA3-6770D7911439}"/>
    <dgm:cxn modelId="{A3510FB4-306D-4326-BAC4-296697EEA19C}" type="presOf" srcId="{8C65C114-110E-4D51-8959-B6D55BD703F1}" destId="{71C36C1C-3169-4D3F-8167-6616647444A3}" srcOrd="0" destOrd="0" presId="urn:microsoft.com/office/officeart/2005/8/layout/vList2"/>
    <dgm:cxn modelId="{59FB4356-BACE-412A-8A61-69C0F6331F33}" type="presOf" srcId="{CB768910-D9B8-4D34-BDCB-0B54C3BD9CB0}" destId="{DABF043B-2055-449C-BAC4-74B341C92083}" srcOrd="0" destOrd="4" presId="urn:microsoft.com/office/officeart/2005/8/layout/vList2"/>
    <dgm:cxn modelId="{E1C6ABD0-49B4-4701-9088-A4E0A543D2ED}" srcId="{8C65C114-110E-4D51-8959-B6D55BD703F1}" destId="{B6F1AB4E-0053-4FA7-9C82-1A70742C0142}" srcOrd="2" destOrd="0" parTransId="{DEB287E6-9648-4021-A51F-098661442E64}" sibTransId="{776D84B6-7D6B-4613-9EBF-7D0ED2A5D6B2}"/>
    <dgm:cxn modelId="{190D65CD-C79B-44FB-BEC1-9F766BB6A336}" srcId="{8C65C114-110E-4D51-8959-B6D55BD703F1}" destId="{EA1C1B2F-E508-4BDD-824A-C6A6576BC4FD}" srcOrd="1" destOrd="0" parTransId="{61285ED0-142A-44FD-8529-FCCDB9C03A2D}" sibTransId="{639515C8-B089-4360-9D7F-71D3B167BDEF}"/>
    <dgm:cxn modelId="{A78A1867-3BDF-40C9-8771-52EDB11FA943}" srcId="{F8B68009-ED52-4A44-9AE4-63031DF9BAEB}" destId="{D971CA37-8DFA-4D18-A830-1230993B1F5B}" srcOrd="1" destOrd="0" parTransId="{289A7698-4020-406C-9459-7635D94FE2BA}" sibTransId="{5F433494-866B-47EC-A4B1-A2CA503D9C5B}"/>
    <dgm:cxn modelId="{5EAD8E82-9D44-4F0B-911E-B96901B26ABF}" srcId="{950109CA-6757-4F2C-8B16-0F4728BD5A11}" destId="{F8B68009-ED52-4A44-9AE4-63031DF9BAEB}" srcOrd="0" destOrd="0" parTransId="{6DEB8295-9ACA-4FED-89A4-980138483123}" sibTransId="{39675D48-72AD-4024-82DF-8948F66B2D99}"/>
    <dgm:cxn modelId="{0A41BEAF-52A4-4843-A1E5-95161832BC93}" type="presOf" srcId="{EA1C1B2F-E508-4BDD-824A-C6A6576BC4FD}" destId="{DABF043B-2055-449C-BAC4-74B341C92083}" srcOrd="0" destOrd="1" presId="urn:microsoft.com/office/officeart/2005/8/layout/vList2"/>
    <dgm:cxn modelId="{04E00297-C10A-4434-A2A3-C7D21734EECA}" srcId="{8C65C114-110E-4D51-8959-B6D55BD703F1}" destId="{FB288E19-3178-4376-A4A0-7FA2E45322C7}" srcOrd="3" destOrd="0" parTransId="{4CA62587-4CB2-42F3-9AD1-709682F305B8}" sibTransId="{1907F305-8561-425F-8FD7-EE27E9123BF7}"/>
    <dgm:cxn modelId="{196CA663-20EF-485B-A0EA-D3D70EDFA48A}" type="presOf" srcId="{181C686B-49B6-45C1-921D-149A86F60425}" destId="{F714BA47-EDA4-4A78-87E8-01CF6CB1C556}" srcOrd="0" destOrd="0" presId="urn:microsoft.com/office/officeart/2005/8/layout/vList2"/>
    <dgm:cxn modelId="{821A46C3-61B1-4F8A-9F91-30CA188953FF}" type="presParOf" srcId="{FF696C09-608D-479B-A256-AA52C7B9BD10}" destId="{999BB535-A1DA-4BBF-B2EA-5707E5B1C7C9}" srcOrd="0" destOrd="0" presId="urn:microsoft.com/office/officeart/2005/8/layout/vList2"/>
    <dgm:cxn modelId="{B4141F6E-7156-49B7-A87E-22D935F392D0}" type="presParOf" srcId="{FF696C09-608D-479B-A256-AA52C7B9BD10}" destId="{F714BA47-EDA4-4A78-87E8-01CF6CB1C556}" srcOrd="1" destOrd="0" presId="urn:microsoft.com/office/officeart/2005/8/layout/vList2"/>
    <dgm:cxn modelId="{15D1EAB9-3AF9-4B26-B5BC-A400797BE189}" type="presParOf" srcId="{FF696C09-608D-479B-A256-AA52C7B9BD10}" destId="{71C36C1C-3169-4D3F-8167-6616647444A3}" srcOrd="2" destOrd="0" presId="urn:microsoft.com/office/officeart/2005/8/layout/vList2"/>
    <dgm:cxn modelId="{55895BD2-654B-4EF7-8D74-83FAC8E2577A}" type="presParOf" srcId="{FF696C09-608D-479B-A256-AA52C7B9BD10}" destId="{DABF043B-2055-449C-BAC4-74B341C920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0109CA-6757-4F2C-8B16-0F4728BD5A1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B68009-ED52-4A44-9AE4-63031DF9BAEB}">
      <dgm:prSet phldrT="[Текст]"/>
      <dgm:spPr/>
      <dgm:t>
        <a:bodyPr/>
        <a:lstStyle/>
        <a:p>
          <a:r>
            <a:rPr lang="ru-RU" dirty="0" smtClean="0"/>
            <a:t>«Дидактические единицы»</a:t>
          </a:r>
          <a:endParaRPr lang="en-US" dirty="0"/>
        </a:p>
      </dgm:t>
    </dgm:pt>
    <dgm:pt modelId="{6DEB8295-9ACA-4FED-89A4-980138483123}" type="parTrans" cxnId="{5EAD8E82-9D44-4F0B-911E-B96901B26ABF}">
      <dgm:prSet/>
      <dgm:spPr/>
      <dgm:t>
        <a:bodyPr/>
        <a:lstStyle/>
        <a:p>
          <a:endParaRPr lang="en-US"/>
        </a:p>
      </dgm:t>
    </dgm:pt>
    <dgm:pt modelId="{39675D48-72AD-4024-82DF-8948F66B2D99}" type="sibTrans" cxnId="{5EAD8E82-9D44-4F0B-911E-B96901B26ABF}">
      <dgm:prSet/>
      <dgm:spPr/>
      <dgm:t>
        <a:bodyPr/>
        <a:lstStyle/>
        <a:p>
          <a:endParaRPr lang="en-US"/>
        </a:p>
      </dgm:t>
    </dgm:pt>
    <dgm:pt modelId="{181C686B-49B6-45C1-921D-149A86F60425}">
      <dgm:prSet phldrT="[Текст]"/>
      <dgm:spPr/>
      <dgm:t>
        <a:bodyPr/>
        <a:lstStyle/>
        <a:p>
          <a:r>
            <a:rPr lang="ru-RU" smtClean="0"/>
            <a:t>Ориентация в комплексной диаграмме</a:t>
          </a:r>
          <a:endParaRPr lang="en-US" dirty="0"/>
        </a:p>
      </dgm:t>
    </dgm:pt>
    <dgm:pt modelId="{E5EF6870-84E5-48C2-BFFA-563D643C6786}" type="parTrans" cxnId="{2808D581-BF89-4412-8D70-BBED60CA1FB0}">
      <dgm:prSet/>
      <dgm:spPr/>
      <dgm:t>
        <a:bodyPr/>
        <a:lstStyle/>
        <a:p>
          <a:endParaRPr lang="en-US"/>
        </a:p>
      </dgm:t>
    </dgm:pt>
    <dgm:pt modelId="{55DDF14F-DC07-48BF-957E-DF2A3C724B14}" type="sibTrans" cxnId="{2808D581-BF89-4412-8D70-BBED60CA1FB0}">
      <dgm:prSet/>
      <dgm:spPr/>
      <dgm:t>
        <a:bodyPr/>
        <a:lstStyle/>
        <a:p>
          <a:endParaRPr lang="en-US"/>
        </a:p>
      </dgm:t>
    </dgm:pt>
    <dgm:pt modelId="{8C65C114-110E-4D51-8959-B6D55BD703F1}">
      <dgm:prSet phldrT="[Текст]"/>
      <dgm:spPr/>
      <dgm:t>
        <a:bodyPr/>
        <a:lstStyle/>
        <a:p>
          <a:r>
            <a:rPr lang="ru-RU" dirty="0" smtClean="0"/>
            <a:t>Общие когнитивные умения</a:t>
          </a:r>
          <a:endParaRPr lang="en-US" dirty="0"/>
        </a:p>
      </dgm:t>
    </dgm:pt>
    <dgm:pt modelId="{EC4FB8E9-FFFB-45AB-A29F-C9EB1E9160EA}" type="parTrans" cxnId="{B41E8345-928E-4E99-90EB-2AD737F969C9}">
      <dgm:prSet/>
      <dgm:spPr/>
      <dgm:t>
        <a:bodyPr/>
        <a:lstStyle/>
        <a:p>
          <a:endParaRPr lang="en-US"/>
        </a:p>
      </dgm:t>
    </dgm:pt>
    <dgm:pt modelId="{11A49CAF-FB93-42C4-9AC1-9C7822703EFB}" type="sibTrans" cxnId="{B41E8345-928E-4E99-90EB-2AD737F969C9}">
      <dgm:prSet/>
      <dgm:spPr/>
      <dgm:t>
        <a:bodyPr/>
        <a:lstStyle/>
        <a:p>
          <a:endParaRPr lang="en-US"/>
        </a:p>
      </dgm:t>
    </dgm:pt>
    <dgm:pt modelId="{7EA6B8E2-852E-4E5F-A391-B85FBC1A4EED}">
      <dgm:prSet phldrT="[Текст]"/>
      <dgm:spPr/>
      <dgm:t>
        <a:bodyPr/>
        <a:lstStyle/>
        <a:p>
          <a:r>
            <a:rPr lang="ru-RU" u="none" dirty="0" smtClean="0"/>
            <a:t>Объемный текст</a:t>
          </a:r>
          <a:endParaRPr lang="en-US" u="none" dirty="0"/>
        </a:p>
      </dgm:t>
    </dgm:pt>
    <dgm:pt modelId="{E29BEDA7-D0AC-4793-8B2B-FC91212EA0AF}" type="parTrans" cxnId="{02471FF2-84E0-4134-B3C6-68EF96CE4FD0}">
      <dgm:prSet/>
      <dgm:spPr/>
      <dgm:t>
        <a:bodyPr/>
        <a:lstStyle/>
        <a:p>
          <a:endParaRPr lang="en-US"/>
        </a:p>
      </dgm:t>
    </dgm:pt>
    <dgm:pt modelId="{26E21B57-77E1-4CB3-806D-1187EFCCBE8E}" type="sibTrans" cxnId="{02471FF2-84E0-4134-B3C6-68EF96CE4FD0}">
      <dgm:prSet/>
      <dgm:spPr/>
      <dgm:t>
        <a:bodyPr/>
        <a:lstStyle/>
        <a:p>
          <a:endParaRPr lang="en-US"/>
        </a:p>
      </dgm:t>
    </dgm:pt>
    <dgm:pt modelId="{D971CA37-8DFA-4D18-A830-1230993B1F5B}">
      <dgm:prSet/>
      <dgm:spPr/>
      <dgm:t>
        <a:bodyPr/>
        <a:lstStyle/>
        <a:p>
          <a:r>
            <a:rPr lang="ru-RU" smtClean="0"/>
            <a:t>Построение математической модели для текстовой задачи в три действия</a:t>
          </a:r>
          <a:endParaRPr lang="en-US" dirty="0"/>
        </a:p>
      </dgm:t>
    </dgm:pt>
    <dgm:pt modelId="{289A7698-4020-406C-9459-7635D94FE2BA}" type="parTrans" cxnId="{A78A1867-3BDF-40C9-8771-52EDB11FA943}">
      <dgm:prSet/>
      <dgm:spPr/>
      <dgm:t>
        <a:bodyPr/>
        <a:lstStyle/>
        <a:p>
          <a:endParaRPr lang="en-US"/>
        </a:p>
      </dgm:t>
    </dgm:pt>
    <dgm:pt modelId="{5F433494-866B-47EC-A4B1-A2CA503D9C5B}" type="sibTrans" cxnId="{A78A1867-3BDF-40C9-8771-52EDB11FA943}">
      <dgm:prSet/>
      <dgm:spPr/>
      <dgm:t>
        <a:bodyPr/>
        <a:lstStyle/>
        <a:p>
          <a:endParaRPr lang="en-US"/>
        </a:p>
      </dgm:t>
    </dgm:pt>
    <dgm:pt modelId="{402778EA-2C5E-4A65-A8B3-4B2133AE438C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Вероятность независимых событий </a:t>
          </a:r>
        </a:p>
      </dgm:t>
    </dgm:pt>
    <dgm:pt modelId="{AC539CF0-0F84-44B3-8787-43CD64A25CAD}" type="parTrans" cxnId="{18122F8B-0DBF-43D8-A007-2DE5F1DD1479}">
      <dgm:prSet/>
      <dgm:spPr/>
      <dgm:t>
        <a:bodyPr/>
        <a:lstStyle/>
        <a:p>
          <a:endParaRPr lang="en-US"/>
        </a:p>
      </dgm:t>
    </dgm:pt>
    <dgm:pt modelId="{76A96200-F9A2-4164-B8C8-11F27F43E1D2}" type="sibTrans" cxnId="{18122F8B-0DBF-43D8-A007-2DE5F1DD1479}">
      <dgm:prSet/>
      <dgm:spPr/>
      <dgm:t>
        <a:bodyPr/>
        <a:lstStyle/>
        <a:p>
          <a:endParaRPr lang="en-US"/>
        </a:p>
      </dgm:t>
    </dgm:pt>
    <dgm:pt modelId="{10640979-6414-4277-B469-F7423942EF39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Поиск информации и вычисления с данными </a:t>
          </a:r>
          <a:r>
            <a:rPr lang="ru-RU" b="1" u="sng" dirty="0" smtClean="0">
              <a:solidFill>
                <a:srgbClr val="C00000"/>
              </a:solidFill>
            </a:rPr>
            <a:t>на сгруппированной </a:t>
          </a:r>
          <a:r>
            <a:rPr lang="ru-RU" b="1" dirty="0" smtClean="0">
              <a:solidFill>
                <a:srgbClr val="C00000"/>
              </a:solidFill>
            </a:rPr>
            <a:t>диаграмме</a:t>
          </a:r>
        </a:p>
      </dgm:t>
    </dgm:pt>
    <dgm:pt modelId="{D8B12AE1-C8B1-4E80-95CE-BEC629403269}" type="parTrans" cxnId="{59810F0A-98E4-416E-8644-71B1F841F0B4}">
      <dgm:prSet/>
      <dgm:spPr/>
      <dgm:t>
        <a:bodyPr/>
        <a:lstStyle/>
        <a:p>
          <a:endParaRPr lang="en-US"/>
        </a:p>
      </dgm:t>
    </dgm:pt>
    <dgm:pt modelId="{3A67B33E-9EA3-4815-8BA3-6770D7911439}" type="sibTrans" cxnId="{59810F0A-98E4-416E-8644-71B1F841F0B4}">
      <dgm:prSet/>
      <dgm:spPr/>
      <dgm:t>
        <a:bodyPr/>
        <a:lstStyle/>
        <a:p>
          <a:endParaRPr lang="en-US"/>
        </a:p>
      </dgm:t>
    </dgm:pt>
    <dgm:pt modelId="{6E0C2176-B494-4045-BB22-E199150E64D4}">
      <dgm:prSet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Пропорция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994300E-95B1-40B9-A30B-38C627A15CCE}" type="parTrans" cxnId="{F1546B9E-FCE1-47D0-BD1A-51FE6201FFE1}">
      <dgm:prSet/>
      <dgm:spPr/>
      <dgm:t>
        <a:bodyPr/>
        <a:lstStyle/>
        <a:p>
          <a:endParaRPr lang="en-US"/>
        </a:p>
      </dgm:t>
    </dgm:pt>
    <dgm:pt modelId="{DDF0AF38-478B-4FB8-8673-C0D5E82AB794}" type="sibTrans" cxnId="{F1546B9E-FCE1-47D0-BD1A-51FE6201FFE1}">
      <dgm:prSet/>
      <dgm:spPr/>
      <dgm:t>
        <a:bodyPr/>
        <a:lstStyle/>
        <a:p>
          <a:endParaRPr lang="en-US"/>
        </a:p>
      </dgm:t>
    </dgm:pt>
    <dgm:pt modelId="{FB288E19-3178-4376-A4A0-7FA2E45322C7}">
      <dgm:prSet/>
      <dgm:spPr/>
      <dgm:t>
        <a:bodyPr/>
        <a:lstStyle/>
        <a:p>
          <a:r>
            <a:rPr lang="ru-RU" u="none" dirty="0" smtClean="0"/>
            <a:t>Малознакомый сюжет</a:t>
          </a:r>
          <a:endParaRPr lang="en-US" u="none" dirty="0"/>
        </a:p>
      </dgm:t>
    </dgm:pt>
    <dgm:pt modelId="{4CA62587-4CB2-42F3-9AD1-709682F305B8}" type="parTrans" cxnId="{04E00297-C10A-4434-A2A3-C7D21734EECA}">
      <dgm:prSet/>
      <dgm:spPr/>
      <dgm:t>
        <a:bodyPr/>
        <a:lstStyle/>
        <a:p>
          <a:endParaRPr lang="en-US"/>
        </a:p>
      </dgm:t>
    </dgm:pt>
    <dgm:pt modelId="{1907F305-8561-425F-8FD7-EE27E9123BF7}" type="sibTrans" cxnId="{04E00297-C10A-4434-A2A3-C7D21734EECA}">
      <dgm:prSet/>
      <dgm:spPr/>
      <dgm:t>
        <a:bodyPr/>
        <a:lstStyle/>
        <a:p>
          <a:endParaRPr lang="en-US"/>
        </a:p>
      </dgm:t>
    </dgm:pt>
    <dgm:pt modelId="{CB768910-D9B8-4D34-BDCB-0B54C3BD9CB0}">
      <dgm:prSet/>
      <dgm:spPr/>
      <dgm:t>
        <a:bodyPr/>
        <a:lstStyle/>
        <a:p>
          <a:r>
            <a:rPr lang="ru-RU" b="1" u="none" dirty="0" smtClean="0">
              <a:solidFill>
                <a:srgbClr val="C00000"/>
              </a:solidFill>
            </a:rPr>
            <a:t>Пространственное воображение</a:t>
          </a:r>
          <a:endParaRPr lang="en-US" u="none" dirty="0"/>
        </a:p>
      </dgm:t>
    </dgm:pt>
    <dgm:pt modelId="{7D085FC4-F93E-4EF3-B17A-AFD91745F88F}" type="parTrans" cxnId="{5C48E97B-3505-444B-803E-D8A6A765AE08}">
      <dgm:prSet/>
      <dgm:spPr/>
      <dgm:t>
        <a:bodyPr/>
        <a:lstStyle/>
        <a:p>
          <a:endParaRPr lang="en-US"/>
        </a:p>
      </dgm:t>
    </dgm:pt>
    <dgm:pt modelId="{6F365D45-3759-4295-A9D7-9345F968E5B5}" type="sibTrans" cxnId="{5C48E97B-3505-444B-803E-D8A6A765AE08}">
      <dgm:prSet/>
      <dgm:spPr/>
      <dgm:t>
        <a:bodyPr/>
        <a:lstStyle/>
        <a:p>
          <a:endParaRPr lang="en-US"/>
        </a:p>
      </dgm:t>
    </dgm:pt>
    <dgm:pt modelId="{EA1C1B2F-E508-4BDD-824A-C6A6576BC4FD}">
      <dgm:prSet phldrT="[Текст]"/>
      <dgm:spPr/>
      <dgm:t>
        <a:bodyPr/>
        <a:lstStyle/>
        <a:p>
          <a:r>
            <a:rPr lang="ru-RU" u="none" dirty="0" smtClean="0"/>
            <a:t>Комплексность текста</a:t>
          </a:r>
          <a:endParaRPr lang="en-US" u="none" dirty="0"/>
        </a:p>
      </dgm:t>
    </dgm:pt>
    <dgm:pt modelId="{61285ED0-142A-44FD-8529-FCCDB9C03A2D}" type="parTrans" cxnId="{190D65CD-C79B-44FB-BEC1-9F766BB6A336}">
      <dgm:prSet/>
      <dgm:spPr/>
      <dgm:t>
        <a:bodyPr/>
        <a:lstStyle/>
        <a:p>
          <a:endParaRPr lang="en-US"/>
        </a:p>
      </dgm:t>
    </dgm:pt>
    <dgm:pt modelId="{639515C8-B089-4360-9D7F-71D3B167BDEF}" type="sibTrans" cxnId="{190D65CD-C79B-44FB-BEC1-9F766BB6A336}">
      <dgm:prSet/>
      <dgm:spPr/>
      <dgm:t>
        <a:bodyPr/>
        <a:lstStyle/>
        <a:p>
          <a:endParaRPr lang="en-US"/>
        </a:p>
      </dgm:t>
    </dgm:pt>
    <dgm:pt modelId="{B6F1AB4E-0053-4FA7-9C82-1A70742C0142}">
      <dgm:prSet phldrT="[Текст]"/>
      <dgm:spPr/>
      <dgm:t>
        <a:bodyPr/>
        <a:lstStyle/>
        <a:p>
          <a:r>
            <a:rPr lang="ru-RU" u="none" dirty="0" smtClean="0"/>
            <a:t>Незнакомый формат вопроса</a:t>
          </a:r>
          <a:endParaRPr lang="en-US" u="none" dirty="0"/>
        </a:p>
      </dgm:t>
    </dgm:pt>
    <dgm:pt modelId="{DEB287E6-9648-4021-A51F-098661442E64}" type="parTrans" cxnId="{E1C6ABD0-49B4-4701-9088-A4E0A543D2ED}">
      <dgm:prSet/>
      <dgm:spPr/>
      <dgm:t>
        <a:bodyPr/>
        <a:lstStyle/>
        <a:p>
          <a:endParaRPr lang="en-US"/>
        </a:p>
      </dgm:t>
    </dgm:pt>
    <dgm:pt modelId="{776D84B6-7D6B-4613-9EBF-7D0ED2A5D6B2}" type="sibTrans" cxnId="{E1C6ABD0-49B4-4701-9088-A4E0A543D2ED}">
      <dgm:prSet/>
      <dgm:spPr/>
      <dgm:t>
        <a:bodyPr/>
        <a:lstStyle/>
        <a:p>
          <a:endParaRPr lang="en-US"/>
        </a:p>
      </dgm:t>
    </dgm:pt>
    <dgm:pt modelId="{FF696C09-608D-479B-A256-AA52C7B9BD10}" type="pres">
      <dgm:prSet presAssocID="{950109CA-6757-4F2C-8B16-0F4728BD5A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BB535-A1DA-4BBF-B2EA-5707E5B1C7C9}" type="pres">
      <dgm:prSet presAssocID="{F8B68009-ED52-4A44-9AE4-63031DF9BA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4BA47-EDA4-4A78-87E8-01CF6CB1C556}" type="pres">
      <dgm:prSet presAssocID="{F8B68009-ED52-4A44-9AE4-63031DF9BAE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36C1C-3169-4D3F-8167-6616647444A3}" type="pres">
      <dgm:prSet presAssocID="{8C65C114-110E-4D51-8959-B6D55BD703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F043B-2055-449C-BAC4-74B341C92083}" type="pres">
      <dgm:prSet presAssocID="{8C65C114-110E-4D51-8959-B6D55BD703F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D8E82-9D44-4F0B-911E-B96901B26ABF}" srcId="{950109CA-6757-4F2C-8B16-0F4728BD5A11}" destId="{F8B68009-ED52-4A44-9AE4-63031DF9BAEB}" srcOrd="0" destOrd="0" parTransId="{6DEB8295-9ACA-4FED-89A4-980138483123}" sibTransId="{39675D48-72AD-4024-82DF-8948F66B2D99}"/>
    <dgm:cxn modelId="{A78A1867-3BDF-40C9-8771-52EDB11FA943}" srcId="{F8B68009-ED52-4A44-9AE4-63031DF9BAEB}" destId="{D971CA37-8DFA-4D18-A830-1230993B1F5B}" srcOrd="1" destOrd="0" parTransId="{289A7698-4020-406C-9459-7635D94FE2BA}" sibTransId="{5F433494-866B-47EC-A4B1-A2CA503D9C5B}"/>
    <dgm:cxn modelId="{1A481790-F719-4615-92B4-01E49940F5D2}" type="presOf" srcId="{7EA6B8E2-852E-4E5F-A391-B85FBC1A4EED}" destId="{DABF043B-2055-449C-BAC4-74B341C92083}" srcOrd="0" destOrd="0" presId="urn:microsoft.com/office/officeart/2005/8/layout/vList2"/>
    <dgm:cxn modelId="{9DFCD7A8-650A-4222-A3A5-70C054E47DDC}" type="presOf" srcId="{6E0C2176-B494-4045-BB22-E199150E64D4}" destId="{F714BA47-EDA4-4A78-87E8-01CF6CB1C556}" srcOrd="0" destOrd="4" presId="urn:microsoft.com/office/officeart/2005/8/layout/vList2"/>
    <dgm:cxn modelId="{18122F8B-0DBF-43D8-A007-2DE5F1DD1479}" srcId="{F8B68009-ED52-4A44-9AE4-63031DF9BAEB}" destId="{402778EA-2C5E-4A65-A8B3-4B2133AE438C}" srcOrd="2" destOrd="0" parTransId="{AC539CF0-0F84-44B3-8787-43CD64A25CAD}" sibTransId="{76A96200-F9A2-4164-B8C8-11F27F43E1D2}"/>
    <dgm:cxn modelId="{86A9DCF7-F485-4EE6-9C8B-D0C81BDB23E7}" type="presOf" srcId="{EA1C1B2F-E508-4BDD-824A-C6A6576BC4FD}" destId="{DABF043B-2055-449C-BAC4-74B341C92083}" srcOrd="0" destOrd="1" presId="urn:microsoft.com/office/officeart/2005/8/layout/vList2"/>
    <dgm:cxn modelId="{9D595DC5-834A-4AA1-B063-248FF6B163A1}" type="presOf" srcId="{FB288E19-3178-4376-A4A0-7FA2E45322C7}" destId="{DABF043B-2055-449C-BAC4-74B341C92083}" srcOrd="0" destOrd="3" presId="urn:microsoft.com/office/officeart/2005/8/layout/vList2"/>
    <dgm:cxn modelId="{3EB653FA-AF69-4635-A9E7-552F13835897}" type="presOf" srcId="{B6F1AB4E-0053-4FA7-9C82-1A70742C0142}" destId="{DABF043B-2055-449C-BAC4-74B341C92083}" srcOrd="0" destOrd="2" presId="urn:microsoft.com/office/officeart/2005/8/layout/vList2"/>
    <dgm:cxn modelId="{2808D581-BF89-4412-8D70-BBED60CA1FB0}" srcId="{F8B68009-ED52-4A44-9AE4-63031DF9BAEB}" destId="{181C686B-49B6-45C1-921D-149A86F60425}" srcOrd="0" destOrd="0" parTransId="{E5EF6870-84E5-48C2-BFFA-563D643C6786}" sibTransId="{55DDF14F-DC07-48BF-957E-DF2A3C724B14}"/>
    <dgm:cxn modelId="{02471FF2-84E0-4134-B3C6-68EF96CE4FD0}" srcId="{8C65C114-110E-4D51-8959-B6D55BD703F1}" destId="{7EA6B8E2-852E-4E5F-A391-B85FBC1A4EED}" srcOrd="0" destOrd="0" parTransId="{E29BEDA7-D0AC-4793-8B2B-FC91212EA0AF}" sibTransId="{26E21B57-77E1-4CB3-806D-1187EFCCBE8E}"/>
    <dgm:cxn modelId="{E1C6ABD0-49B4-4701-9088-A4E0A543D2ED}" srcId="{8C65C114-110E-4D51-8959-B6D55BD703F1}" destId="{B6F1AB4E-0053-4FA7-9C82-1A70742C0142}" srcOrd="2" destOrd="0" parTransId="{DEB287E6-9648-4021-A51F-098661442E64}" sibTransId="{776D84B6-7D6B-4613-9EBF-7D0ED2A5D6B2}"/>
    <dgm:cxn modelId="{FBD3270E-1966-49F7-AD66-B0E80DBE1F11}" type="presOf" srcId="{181C686B-49B6-45C1-921D-149A86F60425}" destId="{F714BA47-EDA4-4A78-87E8-01CF6CB1C556}" srcOrd="0" destOrd="0" presId="urn:microsoft.com/office/officeart/2005/8/layout/vList2"/>
    <dgm:cxn modelId="{04E00297-C10A-4434-A2A3-C7D21734EECA}" srcId="{8C65C114-110E-4D51-8959-B6D55BD703F1}" destId="{FB288E19-3178-4376-A4A0-7FA2E45322C7}" srcOrd="3" destOrd="0" parTransId="{4CA62587-4CB2-42F3-9AD1-709682F305B8}" sibTransId="{1907F305-8561-425F-8FD7-EE27E9123BF7}"/>
    <dgm:cxn modelId="{5C48E97B-3505-444B-803E-D8A6A765AE08}" srcId="{8C65C114-110E-4D51-8959-B6D55BD703F1}" destId="{CB768910-D9B8-4D34-BDCB-0B54C3BD9CB0}" srcOrd="4" destOrd="0" parTransId="{7D085FC4-F93E-4EF3-B17A-AFD91745F88F}" sibTransId="{6F365D45-3759-4295-A9D7-9345F968E5B5}"/>
    <dgm:cxn modelId="{D235B839-17EE-428F-B55E-0C48C672A2BF}" type="presOf" srcId="{D971CA37-8DFA-4D18-A830-1230993B1F5B}" destId="{F714BA47-EDA4-4A78-87E8-01CF6CB1C556}" srcOrd="0" destOrd="1" presId="urn:microsoft.com/office/officeart/2005/8/layout/vList2"/>
    <dgm:cxn modelId="{520DBABA-DD48-4D0C-83A5-9775631BBCD9}" type="presOf" srcId="{8C65C114-110E-4D51-8959-B6D55BD703F1}" destId="{71C36C1C-3169-4D3F-8167-6616647444A3}" srcOrd="0" destOrd="0" presId="urn:microsoft.com/office/officeart/2005/8/layout/vList2"/>
    <dgm:cxn modelId="{190D65CD-C79B-44FB-BEC1-9F766BB6A336}" srcId="{8C65C114-110E-4D51-8959-B6D55BD703F1}" destId="{EA1C1B2F-E508-4BDD-824A-C6A6576BC4FD}" srcOrd="1" destOrd="0" parTransId="{61285ED0-142A-44FD-8529-FCCDB9C03A2D}" sibTransId="{639515C8-B089-4360-9D7F-71D3B167BDEF}"/>
    <dgm:cxn modelId="{F1546B9E-FCE1-47D0-BD1A-51FE6201FFE1}" srcId="{F8B68009-ED52-4A44-9AE4-63031DF9BAEB}" destId="{6E0C2176-B494-4045-BB22-E199150E64D4}" srcOrd="4" destOrd="0" parTransId="{6994300E-95B1-40B9-A30B-38C627A15CCE}" sibTransId="{DDF0AF38-478B-4FB8-8673-C0D5E82AB794}"/>
    <dgm:cxn modelId="{EB893CC1-CE09-41B4-A0B2-7EB431A2C096}" type="presOf" srcId="{950109CA-6757-4F2C-8B16-0F4728BD5A11}" destId="{FF696C09-608D-479B-A256-AA52C7B9BD10}" srcOrd="0" destOrd="0" presId="urn:microsoft.com/office/officeart/2005/8/layout/vList2"/>
    <dgm:cxn modelId="{0D0FED4D-4E8F-470F-852F-72F76E3796BB}" type="presOf" srcId="{F8B68009-ED52-4A44-9AE4-63031DF9BAEB}" destId="{999BB535-A1DA-4BBF-B2EA-5707E5B1C7C9}" srcOrd="0" destOrd="0" presId="urn:microsoft.com/office/officeart/2005/8/layout/vList2"/>
    <dgm:cxn modelId="{EE1DC71A-8D2B-4012-8DA1-5EB58049902D}" type="presOf" srcId="{402778EA-2C5E-4A65-A8B3-4B2133AE438C}" destId="{F714BA47-EDA4-4A78-87E8-01CF6CB1C556}" srcOrd="0" destOrd="2" presId="urn:microsoft.com/office/officeart/2005/8/layout/vList2"/>
    <dgm:cxn modelId="{01293AD2-A643-4DE0-B0F9-74C835E48DCC}" type="presOf" srcId="{CB768910-D9B8-4D34-BDCB-0B54C3BD9CB0}" destId="{DABF043B-2055-449C-BAC4-74B341C92083}" srcOrd="0" destOrd="4" presId="urn:microsoft.com/office/officeart/2005/8/layout/vList2"/>
    <dgm:cxn modelId="{B41E8345-928E-4E99-90EB-2AD737F969C9}" srcId="{950109CA-6757-4F2C-8B16-0F4728BD5A11}" destId="{8C65C114-110E-4D51-8959-B6D55BD703F1}" srcOrd="1" destOrd="0" parTransId="{EC4FB8E9-FFFB-45AB-A29F-C9EB1E9160EA}" sibTransId="{11A49CAF-FB93-42C4-9AC1-9C7822703EFB}"/>
    <dgm:cxn modelId="{5923CA73-2E87-4AC9-859A-0CE20B93C1C2}" type="presOf" srcId="{10640979-6414-4277-B469-F7423942EF39}" destId="{F714BA47-EDA4-4A78-87E8-01CF6CB1C556}" srcOrd="0" destOrd="3" presId="urn:microsoft.com/office/officeart/2005/8/layout/vList2"/>
    <dgm:cxn modelId="{59810F0A-98E4-416E-8644-71B1F841F0B4}" srcId="{F8B68009-ED52-4A44-9AE4-63031DF9BAEB}" destId="{10640979-6414-4277-B469-F7423942EF39}" srcOrd="3" destOrd="0" parTransId="{D8B12AE1-C8B1-4E80-95CE-BEC629403269}" sibTransId="{3A67B33E-9EA3-4815-8BA3-6770D7911439}"/>
    <dgm:cxn modelId="{D9F63CE3-02A8-473C-B2C1-6E164F5A205B}" type="presParOf" srcId="{FF696C09-608D-479B-A256-AA52C7B9BD10}" destId="{999BB535-A1DA-4BBF-B2EA-5707E5B1C7C9}" srcOrd="0" destOrd="0" presId="urn:microsoft.com/office/officeart/2005/8/layout/vList2"/>
    <dgm:cxn modelId="{AFDC4F37-2FAA-4787-8292-64C4B36A626D}" type="presParOf" srcId="{FF696C09-608D-479B-A256-AA52C7B9BD10}" destId="{F714BA47-EDA4-4A78-87E8-01CF6CB1C556}" srcOrd="1" destOrd="0" presId="urn:microsoft.com/office/officeart/2005/8/layout/vList2"/>
    <dgm:cxn modelId="{85AD10FB-F04C-457F-8311-2166F67C3009}" type="presParOf" srcId="{FF696C09-608D-479B-A256-AA52C7B9BD10}" destId="{71C36C1C-3169-4D3F-8167-6616647444A3}" srcOrd="2" destOrd="0" presId="urn:microsoft.com/office/officeart/2005/8/layout/vList2"/>
    <dgm:cxn modelId="{1FE1F4C6-500E-432A-8940-2FA29AA5E666}" type="presParOf" srcId="{FF696C09-608D-479B-A256-AA52C7B9BD10}" destId="{DABF043B-2055-449C-BAC4-74B341C920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B15A8-051E-4FFF-8348-89449BDCFEA0}">
      <dsp:nvSpPr>
        <dsp:cNvPr id="0" name=""/>
        <dsp:cNvSpPr/>
      </dsp:nvSpPr>
      <dsp:spPr>
        <a:xfrm>
          <a:off x="2087595" y="2085874"/>
          <a:ext cx="1544248" cy="154424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Результаты </a:t>
          </a:r>
          <a:r>
            <a:rPr lang="en-US" sz="1700" kern="1200" dirty="0" smtClean="0"/>
            <a:t>PISA</a:t>
          </a:r>
          <a:endParaRPr lang="en-US" sz="1700" kern="1200" dirty="0"/>
        </a:p>
      </dsp:txBody>
      <dsp:txXfrm>
        <a:off x="2313745" y="2312024"/>
        <a:ext cx="1091948" cy="1091948"/>
      </dsp:txXfrm>
    </dsp:sp>
    <dsp:sp modelId="{80F75995-624A-4B35-A028-9F54C22E5C60}">
      <dsp:nvSpPr>
        <dsp:cNvPr id="0" name=""/>
        <dsp:cNvSpPr/>
      </dsp:nvSpPr>
      <dsp:spPr>
        <a:xfrm rot="12900000">
          <a:off x="872832" y="1742066"/>
          <a:ext cx="1414884" cy="4401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2BD96-3A21-406A-94E4-C44B51EBFD4E}">
      <dsp:nvSpPr>
        <dsp:cNvPr id="0" name=""/>
        <dsp:cNvSpPr/>
      </dsp:nvSpPr>
      <dsp:spPr>
        <a:xfrm>
          <a:off x="267253" y="969535"/>
          <a:ext cx="1467036" cy="11736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Объективная трудность задания</a:t>
          </a:r>
          <a:endParaRPr lang="en-US" sz="1800" kern="1200" dirty="0"/>
        </a:p>
      </dsp:txBody>
      <dsp:txXfrm>
        <a:off x="301627" y="1003909"/>
        <a:ext cx="1398288" cy="1104881"/>
      </dsp:txXfrm>
    </dsp:sp>
    <dsp:sp modelId="{64093B89-C56F-46FA-A5A3-1753908BB823}">
      <dsp:nvSpPr>
        <dsp:cNvPr id="0" name=""/>
        <dsp:cNvSpPr/>
      </dsp:nvSpPr>
      <dsp:spPr>
        <a:xfrm rot="16200000">
          <a:off x="2152277" y="1076029"/>
          <a:ext cx="1414884" cy="4401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48294-2DE5-4003-B988-DBF6E8CEC2AF}">
      <dsp:nvSpPr>
        <dsp:cNvPr id="0" name=""/>
        <dsp:cNvSpPr/>
      </dsp:nvSpPr>
      <dsp:spPr>
        <a:xfrm>
          <a:off x="2126201" y="1828"/>
          <a:ext cx="1467036" cy="11736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Социальные и культурные особенности</a:t>
          </a:r>
          <a:endParaRPr lang="en-US" sz="1800" kern="1200" dirty="0"/>
        </a:p>
      </dsp:txBody>
      <dsp:txXfrm>
        <a:off x="2160575" y="36202"/>
        <a:ext cx="1398288" cy="1104881"/>
      </dsp:txXfrm>
    </dsp:sp>
    <dsp:sp modelId="{05CAA45B-49CC-4434-B648-2CFD7940BBD6}">
      <dsp:nvSpPr>
        <dsp:cNvPr id="0" name=""/>
        <dsp:cNvSpPr/>
      </dsp:nvSpPr>
      <dsp:spPr>
        <a:xfrm rot="19500000">
          <a:off x="3431723" y="1742066"/>
          <a:ext cx="1414884" cy="4401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BE46C-8E4F-4CB9-BB87-00B87242F37C}">
      <dsp:nvSpPr>
        <dsp:cNvPr id="0" name=""/>
        <dsp:cNvSpPr/>
      </dsp:nvSpPr>
      <dsp:spPr>
        <a:xfrm>
          <a:off x="3985149" y="969535"/>
          <a:ext cx="1467036" cy="11736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школьного обучения</a:t>
          </a:r>
          <a:endParaRPr lang="en-US" sz="1800" kern="1200" dirty="0"/>
        </a:p>
      </dsp:txBody>
      <dsp:txXfrm>
        <a:off x="4019523" y="1003909"/>
        <a:ext cx="1398288" cy="1104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9A33D-8631-424F-9F66-0B8207882662}">
      <dsp:nvSpPr>
        <dsp:cNvPr id="0" name=""/>
        <dsp:cNvSpPr/>
      </dsp:nvSpPr>
      <dsp:spPr>
        <a:xfrm>
          <a:off x="527721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B2844-CF39-4C7B-9248-FF7E87DC5283}">
      <dsp:nvSpPr>
        <dsp:cNvPr id="0" name=""/>
        <dsp:cNvSpPr/>
      </dsp:nvSpPr>
      <dsp:spPr>
        <a:xfrm>
          <a:off x="2158" y="1219199"/>
          <a:ext cx="189740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Элементы /особенности задания, затрудняющее решение</a:t>
          </a:r>
          <a:endParaRPr lang="en-US" sz="2000" kern="1200" dirty="0"/>
        </a:p>
      </dsp:txBody>
      <dsp:txXfrm>
        <a:off x="81513" y="1298554"/>
        <a:ext cx="1738699" cy="1466890"/>
      </dsp:txXfrm>
    </dsp:sp>
    <dsp:sp modelId="{38578CD3-53D7-4C89-8B48-2D1E951A1770}">
      <dsp:nvSpPr>
        <dsp:cNvPr id="0" name=""/>
        <dsp:cNvSpPr/>
      </dsp:nvSpPr>
      <dsp:spPr>
        <a:xfrm>
          <a:off x="2099295" y="1219199"/>
          <a:ext cx="189740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Экспертное согласие</a:t>
          </a:r>
          <a:endParaRPr lang="en-US" sz="2000" kern="1200" dirty="0"/>
        </a:p>
      </dsp:txBody>
      <dsp:txXfrm>
        <a:off x="2178650" y="1298554"/>
        <a:ext cx="1738699" cy="1466890"/>
      </dsp:txXfrm>
    </dsp:sp>
    <dsp:sp modelId="{9D07F62A-8982-47E6-84B6-B8AE80F60B91}">
      <dsp:nvSpPr>
        <dsp:cNvPr id="0" name=""/>
        <dsp:cNvSpPr/>
      </dsp:nvSpPr>
      <dsp:spPr>
        <a:xfrm>
          <a:off x="4196432" y="1219199"/>
          <a:ext cx="189740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заданий- модификаций </a:t>
          </a:r>
          <a:endParaRPr lang="en-US" sz="2000" kern="1200" dirty="0"/>
        </a:p>
      </dsp:txBody>
      <dsp:txXfrm>
        <a:off x="4275787" y="1298554"/>
        <a:ext cx="1738699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BB535-A1DA-4BBF-B2EA-5707E5B1C7C9}">
      <dsp:nvSpPr>
        <dsp:cNvPr id="0" name=""/>
        <dsp:cNvSpPr/>
      </dsp:nvSpPr>
      <dsp:spPr>
        <a:xfrm>
          <a:off x="0" y="47049"/>
          <a:ext cx="7920880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«Дидактические единицы»</a:t>
          </a:r>
          <a:endParaRPr lang="en-US" sz="2200" kern="1200" dirty="0"/>
        </a:p>
      </dsp:txBody>
      <dsp:txXfrm>
        <a:off x="25759" y="72808"/>
        <a:ext cx="7869362" cy="476152"/>
      </dsp:txXfrm>
    </dsp:sp>
    <dsp:sp modelId="{F714BA47-EDA4-4A78-87E8-01CF6CB1C556}">
      <dsp:nvSpPr>
        <dsp:cNvPr id="0" name=""/>
        <dsp:cNvSpPr/>
      </dsp:nvSpPr>
      <dsp:spPr>
        <a:xfrm>
          <a:off x="0" y="574719"/>
          <a:ext cx="792088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Ориентация в комплексной диаграмме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smtClean="0"/>
            <a:t>Построение математической модели для текстовой задачи в три действия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smtClean="0"/>
            <a:t>Вероятность независимых событий 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Поиск информации и вычисления с данными на сгруппированной диаграмме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Пропорция</a:t>
          </a:r>
          <a:endParaRPr lang="en-US" sz="1700" kern="1200" dirty="0"/>
        </a:p>
      </dsp:txBody>
      <dsp:txXfrm>
        <a:off x="0" y="574719"/>
        <a:ext cx="7920880" cy="1457280"/>
      </dsp:txXfrm>
    </dsp:sp>
    <dsp:sp modelId="{71C36C1C-3169-4D3F-8167-6616647444A3}">
      <dsp:nvSpPr>
        <dsp:cNvPr id="0" name=""/>
        <dsp:cNvSpPr/>
      </dsp:nvSpPr>
      <dsp:spPr>
        <a:xfrm>
          <a:off x="0" y="2032000"/>
          <a:ext cx="7920880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Общие когнитивные умения</a:t>
          </a:r>
          <a:endParaRPr lang="en-US" sz="2200" kern="1200" dirty="0"/>
        </a:p>
      </dsp:txBody>
      <dsp:txXfrm>
        <a:off x="25759" y="2057759"/>
        <a:ext cx="7869362" cy="476152"/>
      </dsp:txXfrm>
    </dsp:sp>
    <dsp:sp modelId="{DABF043B-2055-449C-BAC4-74B341C92083}">
      <dsp:nvSpPr>
        <dsp:cNvPr id="0" name=""/>
        <dsp:cNvSpPr/>
      </dsp:nvSpPr>
      <dsp:spPr>
        <a:xfrm>
          <a:off x="0" y="2559670"/>
          <a:ext cx="792088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u="none" kern="1200" dirty="0" smtClean="0"/>
            <a:t>Объемный текст</a:t>
          </a:r>
          <a:endParaRPr lang="en-US" sz="170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u="none" kern="1200" dirty="0" smtClean="0"/>
            <a:t>Комплексность текста</a:t>
          </a:r>
          <a:endParaRPr lang="en-US" sz="170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u="none" kern="1200" dirty="0" smtClean="0"/>
            <a:t>Незнакомый формат вопроса</a:t>
          </a:r>
          <a:endParaRPr lang="en-US" sz="170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u="none" kern="1200" dirty="0" smtClean="0"/>
            <a:t>Малознакомый сюжет</a:t>
          </a:r>
          <a:endParaRPr lang="en-US" sz="1700" u="none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u="none" kern="1200" dirty="0" smtClean="0"/>
            <a:t>Пространственное воображение</a:t>
          </a:r>
          <a:endParaRPr lang="en-US" sz="1700" u="none" kern="1200" dirty="0"/>
        </a:p>
      </dsp:txBody>
      <dsp:txXfrm>
        <a:off x="0" y="2559670"/>
        <a:ext cx="7920880" cy="1457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BB535-A1DA-4BBF-B2EA-5707E5B1C7C9}">
      <dsp:nvSpPr>
        <dsp:cNvPr id="0" name=""/>
        <dsp:cNvSpPr/>
      </dsp:nvSpPr>
      <dsp:spPr>
        <a:xfrm>
          <a:off x="0" y="26367"/>
          <a:ext cx="77120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«Дидактические единицы»</a:t>
          </a:r>
          <a:endParaRPr lang="en-US" sz="1900" kern="1200" dirty="0"/>
        </a:p>
      </dsp:txBody>
      <dsp:txXfrm>
        <a:off x="22246" y="48613"/>
        <a:ext cx="7667508" cy="411223"/>
      </dsp:txXfrm>
    </dsp:sp>
    <dsp:sp modelId="{F714BA47-EDA4-4A78-87E8-01CF6CB1C556}">
      <dsp:nvSpPr>
        <dsp:cNvPr id="0" name=""/>
        <dsp:cNvSpPr/>
      </dsp:nvSpPr>
      <dsp:spPr>
        <a:xfrm>
          <a:off x="0" y="482082"/>
          <a:ext cx="7712000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85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Ориентация в комплексной диаграмме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Построение математической модели для текстовой задачи в три действия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</a:rPr>
            <a:t>Вероятность независимых событий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</a:rPr>
            <a:t>Поиск информации и вычисления с данными </a:t>
          </a:r>
          <a:r>
            <a:rPr lang="ru-RU" sz="1500" b="1" u="sng" kern="1200" dirty="0" smtClean="0">
              <a:solidFill>
                <a:srgbClr val="C00000"/>
              </a:solidFill>
            </a:rPr>
            <a:t>на сгруппированной </a:t>
          </a:r>
          <a:r>
            <a:rPr lang="ru-RU" sz="1500" b="1" kern="1200" dirty="0" smtClean="0">
              <a:solidFill>
                <a:srgbClr val="C00000"/>
              </a:solidFill>
            </a:rPr>
            <a:t>диаграмме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Пропорция</a:t>
          </a:r>
          <a:endParaRPr lang="en-US" sz="1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482082"/>
        <a:ext cx="7712000" cy="1297889"/>
      </dsp:txXfrm>
    </dsp:sp>
    <dsp:sp modelId="{71C36C1C-3169-4D3F-8167-6616647444A3}">
      <dsp:nvSpPr>
        <dsp:cNvPr id="0" name=""/>
        <dsp:cNvSpPr/>
      </dsp:nvSpPr>
      <dsp:spPr>
        <a:xfrm>
          <a:off x="0" y="1779972"/>
          <a:ext cx="77120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Общие когнитивные умения</a:t>
          </a:r>
          <a:endParaRPr lang="en-US" sz="1900" kern="1200" dirty="0"/>
        </a:p>
      </dsp:txBody>
      <dsp:txXfrm>
        <a:off x="22246" y="1802218"/>
        <a:ext cx="7667508" cy="411223"/>
      </dsp:txXfrm>
    </dsp:sp>
    <dsp:sp modelId="{DABF043B-2055-449C-BAC4-74B341C92083}">
      <dsp:nvSpPr>
        <dsp:cNvPr id="0" name=""/>
        <dsp:cNvSpPr/>
      </dsp:nvSpPr>
      <dsp:spPr>
        <a:xfrm>
          <a:off x="0" y="2235687"/>
          <a:ext cx="7712000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85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u="none" kern="1200" dirty="0" smtClean="0"/>
            <a:t>Объемный текст</a:t>
          </a:r>
          <a:endParaRPr 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u="none" kern="1200" dirty="0" smtClean="0"/>
            <a:t>Комплексность текста</a:t>
          </a:r>
          <a:endParaRPr 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u="none" kern="1200" dirty="0" smtClean="0"/>
            <a:t>Незнакомый формат вопроса</a:t>
          </a:r>
          <a:endParaRPr 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u="none" kern="1200" dirty="0" smtClean="0"/>
            <a:t>Малознакомый сюжет</a:t>
          </a:r>
          <a:endParaRPr 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u="none" kern="1200" dirty="0" smtClean="0">
              <a:solidFill>
                <a:srgbClr val="C00000"/>
              </a:solidFill>
            </a:rPr>
            <a:t>Пространственное воображение</a:t>
          </a:r>
          <a:endParaRPr lang="en-US" sz="1500" u="none" kern="1200" dirty="0"/>
        </a:p>
      </dsp:txBody>
      <dsp:txXfrm>
        <a:off x="0" y="2235687"/>
        <a:ext cx="7712000" cy="129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9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ru-RU" dirty="0" smtClean="0"/>
              <a:t>задача Никель статистически значимо решается более успешно, чем задача «Ассорти». Эта задача, являясь типичной, знакомой для российских школьников, является более легкой. Аналогичные результаты получены на </a:t>
            </a:r>
            <a:r>
              <a:rPr lang="ru-RU" dirty="0" err="1" smtClean="0"/>
              <a:t>подвыборке</a:t>
            </a:r>
            <a:r>
              <a:rPr lang="ru-RU" dirty="0" smtClean="0"/>
              <a:t> испытуемых, решавшей задачу Никель первой</a:t>
            </a:r>
          </a:p>
          <a:p>
            <a:pPr marL="0" indent="0">
              <a:buNone/>
            </a:pPr>
            <a:r>
              <a:rPr lang="ru-RU" dirty="0" smtClean="0"/>
              <a:t>Существует статистически значимая (0.04) слабая положительная связь между успешностью решения обеих задач, выявляемая на общей выборке испытуемых (коэффициенты парной связи </a:t>
            </a:r>
            <a:r>
              <a:rPr lang="ru-RU" dirty="0" err="1" smtClean="0"/>
              <a:t>Спирмена</a:t>
            </a:r>
            <a:r>
              <a:rPr lang="ru-RU" dirty="0" smtClean="0"/>
              <a:t> и </a:t>
            </a:r>
            <a:r>
              <a:rPr lang="ru-RU" dirty="0" err="1" smtClean="0"/>
              <a:t>Кенделла</a:t>
            </a:r>
            <a:r>
              <a:rPr lang="ru-RU" dirty="0" smtClean="0"/>
              <a:t>  0.19).  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результатов проведенной логистической регрессии видно, что если Ассорти решается первой, то эффективным становится метод подбора, но если Ассорти решается второй, то эффективна система уравнений.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4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4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90650" y="73242"/>
            <a:ext cx="646167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образования НИУ ВШЭ</a:t>
            </a: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760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11434" y="1635646"/>
            <a:ext cx="8853053" cy="1387028"/>
          </a:xfrm>
        </p:spPr>
        <p:txBody>
          <a:bodyPr/>
          <a:lstStyle/>
          <a:p>
            <a:pPr lvl="0">
              <a:defRPr/>
            </a:pPr>
            <a:r>
              <a:rPr lang="ru-RU" sz="2400" cap="all" dirty="0" smtClean="0">
                <a:solidFill>
                  <a:srgbClr val="FFFFFF"/>
                </a:solidFill>
              </a:rPr>
              <a:t>Что </a:t>
            </a:r>
            <a:r>
              <a:rPr lang="ru-RU" sz="2400" cap="all" dirty="0">
                <a:solidFill>
                  <a:srgbClr val="FFFFFF"/>
                </a:solidFill>
              </a:rPr>
              <a:t>в заданиях PISA по математике мешает российским</a:t>
            </a:r>
            <a:br>
              <a:rPr lang="ru-RU" sz="2400" cap="all" dirty="0">
                <a:solidFill>
                  <a:srgbClr val="FFFFFF"/>
                </a:solidFill>
              </a:rPr>
            </a:br>
            <a:r>
              <a:rPr lang="ru-RU" sz="2400" cap="all" dirty="0" smtClean="0">
                <a:solidFill>
                  <a:srgbClr val="FFFFFF"/>
                </a:solidFill>
              </a:rPr>
              <a:t>школьникам </a:t>
            </a:r>
            <a:r>
              <a:rPr lang="ru-RU" sz="2400" cap="all" dirty="0">
                <a:solidFill>
                  <a:srgbClr val="FFFFFF"/>
                </a:solidFill>
              </a:rPr>
              <a:t>их выполнять? </a:t>
            </a:r>
            <a:r>
              <a:rPr lang="ru-RU" sz="2400" cap="all" dirty="0" smtClean="0">
                <a:solidFill>
                  <a:srgbClr val="FFFFFF"/>
                </a:solidFill>
              </a:rPr>
              <a:t/>
            </a:r>
            <a:br>
              <a:rPr lang="ru-RU" sz="2400" cap="all" dirty="0" smtClean="0">
                <a:solidFill>
                  <a:srgbClr val="FFFFFF"/>
                </a:solidFill>
              </a:rPr>
            </a:br>
            <a:r>
              <a:rPr lang="ru-RU" sz="1800" cap="all" dirty="0" smtClean="0">
                <a:solidFill>
                  <a:srgbClr val="FFFFFF"/>
                </a:solidFill>
              </a:rPr>
              <a:t>Результаты </a:t>
            </a:r>
            <a:r>
              <a:rPr lang="ru-RU" sz="1800" cap="all" dirty="0">
                <a:solidFill>
                  <a:srgbClr val="FFFFFF"/>
                </a:solidFill>
              </a:rPr>
              <a:t>экспериментальных </a:t>
            </a:r>
            <a:r>
              <a:rPr lang="ru-RU" sz="1800" cap="all" dirty="0" smtClean="0">
                <a:solidFill>
                  <a:srgbClr val="FFFFFF"/>
                </a:solidFill>
              </a:rPr>
              <a:t>исследований</a:t>
            </a:r>
            <a:endParaRPr lang="ru-RU" sz="18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1908048" y="3262969"/>
            <a:ext cx="7068288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rgbClr val="FFFF00"/>
                </a:solidFill>
              </a:rPr>
              <a:t>Тюменева Юлия Алексеевна</a:t>
            </a:r>
          </a:p>
          <a:p>
            <a:pPr algn="r"/>
            <a:r>
              <a:rPr lang="ru-RU" sz="1600" dirty="0">
                <a:solidFill>
                  <a:srgbClr val="FFFFFF"/>
                </a:solidFill>
              </a:rPr>
              <a:t>старший научный сотрудник Международной лаборатории анализа образовательной политики Института образования НИУ ВШЭ, </a:t>
            </a:r>
            <a:r>
              <a:rPr lang="ru-RU" sz="1600" dirty="0" err="1">
                <a:solidFill>
                  <a:srgbClr val="FFFFFF"/>
                </a:solidFill>
              </a:rPr>
              <a:t>к.псх.н</a:t>
            </a:r>
            <a:r>
              <a:rPr lang="ru-RU" sz="1600" dirty="0" smtClean="0">
                <a:solidFill>
                  <a:srgbClr val="FFFFFF"/>
                </a:solidFill>
              </a:rPr>
              <a:t>.</a:t>
            </a:r>
          </a:p>
          <a:p>
            <a:pPr algn="r"/>
            <a:r>
              <a:rPr lang="ru-RU" sz="1600" dirty="0" smtClean="0">
                <a:solidFill>
                  <a:srgbClr val="FFFF00"/>
                </a:solidFill>
              </a:rPr>
              <a:t>в соавторстве:</a:t>
            </a:r>
          </a:p>
          <a:p>
            <a:pPr algn="r"/>
            <a:r>
              <a:rPr lang="ru-RU" sz="1600" b="1" dirty="0" smtClean="0">
                <a:solidFill>
                  <a:srgbClr val="FFFF00"/>
                </a:solidFill>
              </a:rPr>
              <a:t>Александрова К., Гончарова М., Шашкина М.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639519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9" name="Рисунок 2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5" y="4716437"/>
            <a:ext cx="1553210" cy="36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147726" y="1211107"/>
            <a:ext cx="2147517" cy="5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24</a:t>
            </a:r>
            <a:r>
              <a:rPr lang="ru-RU" sz="1600" b="1" dirty="0" smtClean="0">
                <a:solidFill>
                  <a:srgbClr val="FFFF00"/>
                </a:solidFill>
              </a:rPr>
              <a:t> апреля 2015</a:t>
            </a:r>
            <a:endParaRPr lang="ru-RU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Инструмент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39810"/>
              </p:ext>
            </p:extLst>
          </p:nvPr>
        </p:nvGraphicFramePr>
        <p:xfrm>
          <a:off x="352388" y="1347614"/>
          <a:ext cx="8424936" cy="3215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71540"/>
                <a:gridCol w="4853396"/>
              </a:tblGrid>
              <a:tr h="0"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Задание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Разница со средней трудностью в странах OECD (Трудность в России), 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Лотерея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-26.2 (13.2)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Налоги на выброс газа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-16.1 (24.1)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Вращающаяся дверь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-8.1 (38.3)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Продажа </a:t>
                      </a:r>
                      <a:r>
                        <a:rPr lang="ru-RU" sz="2000" dirty="0" smtClean="0">
                          <a:effectLst/>
                        </a:rPr>
                        <a:t>музыкальных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дисков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-7.6 (71.9)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Соус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651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-5.8  (57.6)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3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Разработка </a:t>
            </a:r>
            <a:r>
              <a:rPr lang="ru-RU" sz="3200" dirty="0" smtClean="0">
                <a:solidFill>
                  <a:schemeClr val="bg1"/>
                </a:solidFill>
              </a:rPr>
              <a:t>заданий-модификаций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4655876"/>
              </p:ext>
            </p:extLst>
          </p:nvPr>
        </p:nvGraphicFramePr>
        <p:xfrm>
          <a:off x="1516856" y="10896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25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lvl="0" algn="l"/>
            <a:r>
              <a:rPr lang="ru-RU" sz="3200" dirty="0" smtClean="0">
                <a:solidFill>
                  <a:schemeClr val="bg1"/>
                </a:solidFill>
              </a:rPr>
              <a:t>Типы трудностей: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58200206"/>
              </p:ext>
            </p:extLst>
          </p:nvPr>
        </p:nvGraphicFramePr>
        <p:xfrm>
          <a:off x="604416" y="915566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80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61" y="0"/>
            <a:ext cx="489562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Типы заданий и примеры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614248"/>
            <a:ext cx="3864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Оригинальное задание</a:t>
            </a:r>
          </a:p>
          <a:p>
            <a:r>
              <a:rPr lang="ru-RU" dirty="0" smtClean="0"/>
              <a:t>Гипотетическая причины трудности: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комплексность диаграммы (Д.Е.)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еумение интерпретировать (О.У.)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Типы заданий и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примеры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614248"/>
            <a:ext cx="2603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Модифицированное </a:t>
            </a:r>
          </a:p>
          <a:p>
            <a:r>
              <a:rPr lang="ru-RU" sz="2000" b="1" dirty="0" smtClean="0"/>
              <a:t>задание 1.</a:t>
            </a:r>
          </a:p>
          <a:p>
            <a:r>
              <a:rPr lang="ru-RU" sz="2000" dirty="0" smtClean="0"/>
              <a:t>Диаграмма заменена </a:t>
            </a:r>
          </a:p>
          <a:p>
            <a:r>
              <a:rPr lang="ru-RU" sz="2000" dirty="0" smtClean="0"/>
              <a:t>на таблицу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989"/>
            <a:ext cx="6223000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Типы заданий и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примеры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61424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Модифицированное </a:t>
            </a:r>
          </a:p>
          <a:p>
            <a:r>
              <a:rPr lang="ru-RU" b="1" dirty="0" smtClean="0"/>
              <a:t>задание 2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Требование  интерпретации заменено на требование «найти».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9431"/>
            <a:ext cx="4968552" cy="462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Типы заданий и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примеры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00" y="51470"/>
            <a:ext cx="481842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563638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Оригинальное задание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построение мультипликативной математической модели с тремя составляющими (Д.Е.)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п</a:t>
            </a:r>
            <a:r>
              <a:rPr lang="ru-RU" sz="2000" dirty="0" smtClean="0"/>
              <a:t>остроение ментального динамического образа (О.У.)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57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4907"/>
            <a:ext cx="8424936" cy="1008112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Типы заданий и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примеры</a:t>
            </a:r>
            <a:endParaRPr lang="en-US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63638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Модификация 1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т</a:t>
            </a:r>
            <a:r>
              <a:rPr lang="ru-RU" sz="2000" dirty="0" smtClean="0"/>
              <a:t>олько построение мультипликативной математической модели с тремя составляющими (Д.Е.)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1779662"/>
            <a:ext cx="468052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ТУРБАЗА</a:t>
            </a:r>
            <a:endParaRPr lang="en-US" b="1" dirty="0"/>
          </a:p>
          <a:p>
            <a:r>
              <a:rPr lang="ru-RU" dirty="0"/>
              <a:t>На турбазе за месяц могут отдохнуть 2 смены детей. В каждом из 5 домиков, где живут дети, помещается максимально 14 человек.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Какое </a:t>
            </a:r>
            <a:r>
              <a:rPr lang="ru-RU" dirty="0"/>
              <a:t>наибольшее число детей может отдохнуть на турбазе за три летних месяца?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6879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4907"/>
            <a:ext cx="8424936" cy="1008112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Типы заданий и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примеры</a:t>
            </a:r>
            <a:endParaRPr lang="en-US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63638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Модификация 2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Снижена нагрузка на пространственное воображение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72084"/>
            <a:ext cx="5759283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Вопрос:</a:t>
            </a:r>
            <a:endParaRPr lang="en-US" sz="2400" dirty="0"/>
          </a:p>
          <a:p>
            <a:r>
              <a:rPr lang="ru-RU" sz="2400" dirty="0"/>
              <a:t>Дверь делает 4 полных оборота за минуту. В каждом из трёх секторов двери могут поместиться максимально 2 человека. Таким образом, за один полный оборот в дверь проходит 6 человек. </a:t>
            </a:r>
            <a:endParaRPr lang="ru-RU" sz="2400" dirty="0" smtClean="0"/>
          </a:p>
          <a:p>
            <a:r>
              <a:rPr lang="ru-RU" sz="2400" dirty="0" smtClean="0"/>
              <a:t>Какое </a:t>
            </a:r>
            <a:r>
              <a:rPr lang="ru-RU" sz="2400" dirty="0"/>
              <a:t>наибольшее число людей может войти в здание через эту дверь за 30 минут?</a:t>
            </a:r>
            <a:endParaRPr lang="en-US" sz="2400" dirty="0"/>
          </a:p>
          <a:p>
            <a:r>
              <a:rPr lang="ru-RU" sz="2400" dirty="0"/>
              <a:t> </a:t>
            </a:r>
            <a:endParaRPr lang="en-US" sz="2400" dirty="0"/>
          </a:p>
          <a:p>
            <a:r>
              <a:rPr lang="ru-RU" sz="2400" dirty="0"/>
              <a:t>Ответ</a:t>
            </a:r>
            <a:r>
              <a:rPr lang="ru-RU" sz="2400" dirty="0" smtClean="0"/>
              <a:t>: </a:t>
            </a:r>
            <a:r>
              <a:rPr lang="ru-RU" sz="2400" u="sng" dirty="0"/>
              <a:t>	</a:t>
            </a:r>
            <a:r>
              <a:rPr lang="ru-RU" sz="2400" u="sng" dirty="0" smtClean="0"/>
              <a:t>___________</a:t>
            </a:r>
            <a:r>
              <a:rPr lang="ru-RU" sz="2400" dirty="0" smtClean="0"/>
              <a:t>человек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Инструмент и процедура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372" y="141962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Пять оригинальных заданий + 13 модификаций</a:t>
            </a:r>
          </a:p>
          <a:p>
            <a:endParaRPr lang="ru-RU" sz="2400" dirty="0" smtClean="0"/>
          </a:p>
          <a:p>
            <a:r>
              <a:rPr lang="ru-RU" sz="2400" dirty="0" smtClean="0"/>
              <a:t>Тестирование </a:t>
            </a:r>
            <a:r>
              <a:rPr lang="ru-RU" sz="2400" dirty="0"/>
              <a:t>проходило в два </a:t>
            </a:r>
            <a:r>
              <a:rPr lang="ru-RU" sz="2400" dirty="0" smtClean="0"/>
              <a:t>этапа с двухнедельным промежутком: 1. Оригинальные задания и 2. Модификации. </a:t>
            </a:r>
          </a:p>
          <a:p>
            <a:endParaRPr lang="ru-RU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42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424168" cy="720080"/>
          </a:xfrm>
        </p:spPr>
        <p:txBody>
          <a:bodyPr/>
          <a:lstStyle/>
          <a:p>
            <a:pPr lvl="0" algn="l"/>
            <a:r>
              <a:rPr lang="ru-RU" sz="3200" b="1" dirty="0" smtClean="0">
                <a:solidFill>
                  <a:schemeClr val="bg1"/>
                </a:solidFill>
              </a:rPr>
              <a:t>Рамка исследования -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611560" y="929468"/>
            <a:ext cx="8532440" cy="5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перенос </a:t>
            </a:r>
            <a:r>
              <a:rPr lang="ru-RU" sz="2800" b="1" dirty="0">
                <a:solidFill>
                  <a:schemeClr val="tx1"/>
                </a:solidFill>
              </a:rPr>
              <a:t>знания, приобретенного в классе,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в </a:t>
            </a:r>
            <a:r>
              <a:rPr lang="ru-RU" sz="2800" b="1" dirty="0">
                <a:solidFill>
                  <a:schemeClr val="tx1"/>
                </a:solidFill>
              </a:rPr>
              <a:t>новые </a:t>
            </a:r>
            <a:r>
              <a:rPr lang="ru-RU" sz="2800" b="1" dirty="0" smtClean="0">
                <a:solidFill>
                  <a:schemeClr val="tx1"/>
                </a:solidFill>
              </a:rPr>
              <a:t>контексты</a:t>
            </a:r>
          </a:p>
          <a:p>
            <a:pPr lvl="0"/>
            <a:endParaRPr lang="en-US" sz="2800" dirty="0"/>
          </a:p>
          <a:p>
            <a:endParaRPr lang="ru-RU" sz="2800" dirty="0"/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20" y="2355726"/>
            <a:ext cx="4717114" cy="26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4907"/>
            <a:ext cx="842493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Результаты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en-US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8896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Оценивалась значимость изменений успешности выполнения  </a:t>
            </a:r>
            <a:r>
              <a:rPr lang="ru-RU" sz="1600" dirty="0" smtClean="0">
                <a:solidFill>
                  <a:schemeClr val="bg1"/>
                </a:solidFill>
              </a:rPr>
              <a:t>модифицированных заданий по сравнению с оригинальным: </a:t>
            </a:r>
            <a:r>
              <a:rPr lang="ru-RU" sz="1600" dirty="0">
                <a:solidFill>
                  <a:schemeClr val="bg1"/>
                </a:solidFill>
              </a:rPr>
              <a:t>множественный t-</a:t>
            </a:r>
            <a:r>
              <a:rPr lang="ru-RU" sz="1600" dirty="0" err="1">
                <a:solidFill>
                  <a:schemeClr val="bg1"/>
                </a:solidFill>
              </a:rPr>
              <a:t>test</a:t>
            </a:r>
            <a:r>
              <a:rPr lang="ru-RU" sz="1600" dirty="0">
                <a:solidFill>
                  <a:schemeClr val="bg1"/>
                </a:solidFill>
              </a:rPr>
              <a:t> для каждого </a:t>
            </a:r>
            <a:r>
              <a:rPr lang="ru-RU" sz="1600" dirty="0" smtClean="0">
                <a:solidFill>
                  <a:schemeClr val="bg1"/>
                </a:solidFill>
              </a:rPr>
              <a:t>блока. 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6141668"/>
              </p:ext>
            </p:extLst>
          </p:nvPr>
        </p:nvGraphicFramePr>
        <p:xfrm>
          <a:off x="604416" y="1419622"/>
          <a:ext cx="7712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37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Вывод из Эксперимента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7588"/>
            <a:ext cx="8118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Эксперимент показал, что </a:t>
            </a:r>
            <a:r>
              <a:rPr lang="ru-RU" sz="2400" u="sng" dirty="0"/>
              <a:t>недостаток специфических предметных знаний являлся преимущественным препятствием</a:t>
            </a:r>
            <a:r>
              <a:rPr lang="ru-RU" sz="2400" dirty="0"/>
              <a:t> выполнения  оригинальных заданий, тогда как из более общих когнитивных умений, </a:t>
            </a:r>
            <a:r>
              <a:rPr lang="ru-RU" sz="2400" u="sng" dirty="0"/>
              <a:t>только мысленные пространственные преобразования </a:t>
            </a:r>
            <a:r>
              <a:rPr lang="ru-RU" sz="2400" dirty="0"/>
              <a:t>затрудняли выполнение задания.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НО! Означает ли </a:t>
            </a:r>
            <a:r>
              <a:rPr lang="ru-RU" sz="2400" u="sng" dirty="0"/>
              <a:t>недостаток специфических предметных знаний</a:t>
            </a:r>
            <a:r>
              <a:rPr lang="ru-RU" sz="2400" dirty="0" smtClean="0">
                <a:solidFill>
                  <a:srgbClr val="C00000"/>
                </a:solidFill>
              </a:rPr>
              <a:t>, что нам нужно предлагать все возможные видоизменения задач в программе обучения???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Ограничения вывода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7614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Конечен ли список «дефицитов»?</a:t>
            </a:r>
          </a:p>
          <a:p>
            <a:endParaRPr lang="ru-RU" sz="2800" dirty="0"/>
          </a:p>
          <a:p>
            <a:r>
              <a:rPr lang="ru-RU" sz="2800" dirty="0" smtClean="0"/>
              <a:t>Нет, так как: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Малое количество доступных заданий.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Гомогенность выборки.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Дизайн отбора тестовых заданий приводит к смещению фокуса только на «учебно-программную»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587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Эксперимент 2: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354360" y="1210775"/>
            <a:ext cx="8389440" cy="36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Какой </a:t>
            </a:r>
            <a:r>
              <a:rPr lang="ru-RU" b="1" dirty="0">
                <a:solidFill>
                  <a:schemeClr val="tx1"/>
                </a:solidFill>
              </a:rPr>
              <a:t>эффект оказывает типичность задачи на процесс ее </a:t>
            </a:r>
            <a:r>
              <a:rPr lang="ru-RU" b="1" dirty="0" smtClean="0">
                <a:solidFill>
                  <a:schemeClr val="tx1"/>
                </a:solidFill>
              </a:rPr>
              <a:t>решения?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 качестве введения…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370136" y="1200150"/>
            <a:ext cx="8389440" cy="36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solidFill>
                  <a:schemeClr val="tx1"/>
                </a:solidFill>
              </a:rPr>
              <a:t>Текстовые математические задачи – один из   инструментов обучения и </a:t>
            </a:r>
            <a:r>
              <a:rPr lang="ru-RU" sz="2400" dirty="0" smtClean="0">
                <a:solidFill>
                  <a:schemeClr val="tx1"/>
                </a:solidFill>
              </a:rPr>
              <a:t>оценки применения математических концепций.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Моделирование: Перевод </a:t>
            </a:r>
            <a:r>
              <a:rPr lang="ru-RU" sz="2400" dirty="0">
                <a:solidFill>
                  <a:schemeClr val="tx1"/>
                </a:solidFill>
              </a:rPr>
              <a:t>с языка контекста (обыденного) на язык </a:t>
            </a:r>
            <a:r>
              <a:rPr lang="ru-RU" sz="2400" dirty="0" smtClean="0">
                <a:solidFill>
                  <a:schemeClr val="tx1"/>
                </a:solidFill>
              </a:rPr>
              <a:t>математики и назад.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Пять этапов моделирования: </a:t>
            </a:r>
            <a:r>
              <a:rPr lang="ru-RU" sz="2400" b="1" dirty="0" smtClean="0">
                <a:solidFill>
                  <a:schemeClr val="tx1"/>
                </a:solidFill>
              </a:rPr>
              <a:t>Понимание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</a:rPr>
              <a:t>Структурирование</a:t>
            </a:r>
            <a:r>
              <a:rPr lang="ru-RU" sz="2400" dirty="0" smtClean="0">
                <a:solidFill>
                  <a:schemeClr val="tx1"/>
                </a:solidFill>
              </a:rPr>
              <a:t> – </a:t>
            </a:r>
            <a:r>
              <a:rPr lang="ru-RU" sz="2400" b="1" dirty="0" smtClean="0">
                <a:solidFill>
                  <a:schemeClr val="tx1"/>
                </a:solidFill>
              </a:rPr>
              <a:t>Моделирование</a:t>
            </a:r>
            <a:r>
              <a:rPr lang="ru-RU" sz="2400" dirty="0" smtClean="0">
                <a:solidFill>
                  <a:schemeClr val="tx1"/>
                </a:solidFill>
              </a:rPr>
              <a:t> – </a:t>
            </a:r>
            <a:r>
              <a:rPr lang="ru-RU" sz="2400" b="1" dirty="0" smtClean="0">
                <a:solidFill>
                  <a:schemeClr val="tx1"/>
                </a:solidFill>
              </a:rPr>
              <a:t>Вычисления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b="1" dirty="0">
                <a:solidFill>
                  <a:schemeClr val="tx1"/>
                </a:solidFill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</a:rPr>
              <a:t>нтерпретация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pPr marL="1252538" algn="l"/>
            <a:endParaRPr lang="ru-RU" sz="2400" dirty="0" smtClean="0">
              <a:solidFill>
                <a:schemeClr val="tx1"/>
              </a:solidFill>
            </a:endParaRPr>
          </a:p>
          <a:p>
            <a:pPr marL="1252538" algn="l"/>
            <a:r>
              <a:rPr lang="ru-RU" sz="2400" dirty="0" smtClean="0">
                <a:solidFill>
                  <a:schemeClr val="tx1"/>
                </a:solidFill>
              </a:rPr>
              <a:t>Эти процессы универсальны при решении любой </a:t>
            </a:r>
            <a:r>
              <a:rPr lang="ru-RU" sz="2400" i="1" dirty="0" smtClean="0">
                <a:solidFill>
                  <a:schemeClr val="tx1"/>
                </a:solidFill>
              </a:rPr>
              <a:t>не</a:t>
            </a:r>
            <a:r>
              <a:rPr lang="ru-RU" sz="2400" dirty="0" smtClean="0">
                <a:solidFill>
                  <a:schemeClr val="tx1"/>
                </a:solidFill>
              </a:rPr>
              <a:t>математической задачи </a:t>
            </a:r>
            <a:r>
              <a:rPr lang="ru-RU" sz="2400" i="1" dirty="0" smtClean="0">
                <a:solidFill>
                  <a:schemeClr val="tx1"/>
                </a:solidFill>
              </a:rPr>
              <a:t>математически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i="1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углом вверх 2"/>
          <p:cNvSpPr/>
          <p:nvPr/>
        </p:nvSpPr>
        <p:spPr>
          <a:xfrm rot="5400000">
            <a:off x="779825" y="3939902"/>
            <a:ext cx="576064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0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Проблема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262124" y="1347614"/>
            <a:ext cx="8605464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В ходе школьного обучения текстовые задачи становятся высоко типизированными. Исследования показывают, что требование типичной задачи предвосхищается в момент чтения первого предложения.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Можно ли в этой ситуации ожидать, что текстовые задачи сохраняют свою пригодность как инструмент обучения и оценки умения моделировать? </a:t>
            </a:r>
          </a:p>
        </p:txBody>
      </p:sp>
    </p:spTree>
    <p:extLst>
      <p:ext uri="{BB962C8B-B14F-4D97-AF65-F5344CB8AC3E}">
        <p14:creationId xmlns:p14="http://schemas.microsoft.com/office/powerpoint/2010/main" val="5257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Исследовательские вопросы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43000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Как </a:t>
            </a:r>
            <a:r>
              <a:rPr lang="ru-RU" sz="2400" dirty="0">
                <a:solidFill>
                  <a:schemeClr val="tx1"/>
                </a:solidFill>
              </a:rPr>
              <a:t>различается процесс решения задач на моделирование </a:t>
            </a:r>
            <a:r>
              <a:rPr lang="ru-RU" sz="2400" dirty="0" smtClean="0">
                <a:solidFill>
                  <a:schemeClr val="tx1"/>
                </a:solidFill>
              </a:rPr>
              <a:t>при </a:t>
            </a:r>
            <a:r>
              <a:rPr lang="ru-RU" sz="2400" dirty="0">
                <a:solidFill>
                  <a:schemeClr val="tx1"/>
                </a:solidFill>
              </a:rPr>
              <a:t>решении </a:t>
            </a:r>
            <a:r>
              <a:rPr lang="ru-RU" sz="2400" u="sng" dirty="0">
                <a:solidFill>
                  <a:schemeClr val="tx1"/>
                </a:solidFill>
              </a:rPr>
              <a:t>типичной</a:t>
            </a:r>
            <a:r>
              <a:rPr lang="ru-RU" sz="2400" dirty="0">
                <a:solidFill>
                  <a:schemeClr val="tx1"/>
                </a:solidFill>
              </a:rPr>
              <a:t> и аналогичной, но </a:t>
            </a:r>
            <a:r>
              <a:rPr lang="ru-RU" sz="2400" u="sng" dirty="0">
                <a:solidFill>
                  <a:schemeClr val="tx1"/>
                </a:solidFill>
              </a:rPr>
              <a:t>нетипичной</a:t>
            </a:r>
            <a:r>
              <a:rPr lang="ru-RU" sz="2400" dirty="0">
                <a:solidFill>
                  <a:schemeClr val="tx1"/>
                </a:solidFill>
              </a:rPr>
              <a:t>, задачи?</a:t>
            </a:r>
          </a:p>
          <a:p>
            <a:r>
              <a:rPr lang="ru-RU" sz="2400" dirty="0">
                <a:solidFill>
                  <a:schemeClr val="tx1"/>
                </a:solidFill>
              </a:rPr>
              <a:t> Какие этапы процесса моделирования являются самыми трудными и каковы эти трудности?</a:t>
            </a:r>
          </a:p>
          <a:p>
            <a:r>
              <a:rPr lang="ru-RU" sz="2400" dirty="0">
                <a:solidFill>
                  <a:schemeClr val="tx1"/>
                </a:solidFill>
              </a:rPr>
              <a:t> Каков эффект помощи для прохождения последующих этапов?</a:t>
            </a:r>
          </a:p>
        </p:txBody>
      </p:sp>
    </p:spTree>
    <p:extLst>
      <p:ext uri="{BB962C8B-B14F-4D97-AF65-F5344CB8AC3E}">
        <p14:creationId xmlns:p14="http://schemas.microsoft.com/office/powerpoint/2010/main" val="21464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Инструмент: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251520" y="1491629"/>
            <a:ext cx="8352928" cy="3384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/>
              <a:t> Типичная </a:t>
            </a:r>
            <a:r>
              <a:rPr lang="ru-RU" sz="4800" dirty="0"/>
              <a:t>з</a:t>
            </a:r>
            <a:r>
              <a:rPr lang="ru-RU" sz="4800" dirty="0" smtClean="0"/>
              <a:t>адача «</a:t>
            </a:r>
            <a:r>
              <a:rPr lang="ru-RU" sz="4800" u="sng" dirty="0" smtClean="0"/>
              <a:t>Никель»</a:t>
            </a:r>
            <a:r>
              <a:rPr lang="ru-RU" sz="4800" dirty="0" smtClean="0"/>
              <a:t> из </a:t>
            </a:r>
            <a:r>
              <a:rPr lang="ru-RU" sz="4800" dirty="0"/>
              <a:t>школьного </a:t>
            </a:r>
            <a:r>
              <a:rPr lang="ru-RU" sz="4800" dirty="0" smtClean="0"/>
              <a:t>учебника по </a:t>
            </a:r>
            <a:r>
              <a:rPr lang="ru-RU" sz="4800" dirty="0"/>
              <a:t>математике раздела «Растворы и сплавы». </a:t>
            </a:r>
            <a:endParaRPr lang="ru-RU" sz="4800" dirty="0" smtClean="0"/>
          </a:p>
          <a:p>
            <a:r>
              <a:rPr lang="ru-RU" sz="4800" dirty="0" smtClean="0"/>
              <a:t> Нетипичная задача «</a:t>
            </a:r>
            <a:r>
              <a:rPr lang="ru-RU" sz="4800" u="sng" dirty="0" smtClean="0"/>
              <a:t>Ассорти»</a:t>
            </a:r>
            <a:r>
              <a:rPr lang="ru-RU" sz="4800" dirty="0" smtClean="0"/>
              <a:t> из американского учебника по математике </a:t>
            </a:r>
            <a:r>
              <a:rPr lang="ru-RU" sz="4800" dirty="0"/>
              <a:t>для 8-9 классов. </a:t>
            </a: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Обе </a:t>
            </a:r>
            <a:r>
              <a:rPr lang="ru-RU" sz="4800" dirty="0"/>
              <a:t>задачи </a:t>
            </a:r>
            <a:r>
              <a:rPr lang="ru-RU" sz="4800" dirty="0" smtClean="0"/>
              <a:t>имеют аналогичную структуру и решаются </a:t>
            </a:r>
            <a:r>
              <a:rPr lang="ru-RU" sz="4800" dirty="0"/>
              <a:t>через </a:t>
            </a:r>
            <a:r>
              <a:rPr lang="ru-RU" sz="4800" u="sng" dirty="0"/>
              <a:t>систему линейных </a:t>
            </a:r>
            <a:r>
              <a:rPr lang="ru-RU" sz="4800" u="sng" dirty="0" smtClean="0"/>
              <a:t>уравнений</a:t>
            </a:r>
            <a:r>
              <a:rPr lang="en-US" sz="4800" dirty="0"/>
              <a:t>:</a:t>
            </a:r>
            <a:r>
              <a:rPr lang="ru-RU" sz="4800" dirty="0" smtClean="0"/>
              <a:t> </a:t>
            </a:r>
          </a:p>
          <a:p>
            <a:pPr marL="0" indent="0">
              <a:buNone/>
            </a:pPr>
            <a:r>
              <a:rPr lang="en-US" sz="4800" dirty="0" smtClean="0"/>
              <a:t>	x + y = A</a:t>
            </a:r>
          </a:p>
          <a:p>
            <a:pPr marL="0" indent="0">
              <a:buNone/>
            </a:pPr>
            <a:r>
              <a:rPr lang="en-US" sz="4800" dirty="0" smtClean="0"/>
              <a:t>	</a:t>
            </a:r>
            <a:r>
              <a:rPr lang="en-US" sz="4800" dirty="0" err="1" smtClean="0"/>
              <a:t>Bx</a:t>
            </a:r>
            <a:r>
              <a:rPr lang="en-US" sz="4800" dirty="0" smtClean="0"/>
              <a:t> + Cy = AD</a:t>
            </a:r>
            <a:endParaRPr lang="ru-RU" sz="4800" dirty="0"/>
          </a:p>
          <a:p>
            <a:endParaRPr lang="ru-RU" sz="4000" dirty="0"/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1043608" y="4011910"/>
            <a:ext cx="72008" cy="64807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5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68324"/>
            <a:ext cx="8496176" cy="56326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Типичная задача </a:t>
            </a:r>
            <a:r>
              <a:rPr lang="ru-RU" sz="3200" b="1" dirty="0">
                <a:solidFill>
                  <a:schemeClr val="bg1"/>
                </a:solidFill>
              </a:rPr>
              <a:t>«Никель»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67544" y="1157289"/>
            <a:ext cx="8136904" cy="3718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 smtClean="0"/>
              <a:t>Есть </a:t>
            </a:r>
            <a:r>
              <a:rPr lang="ru-RU" sz="4800" dirty="0"/>
              <a:t>два сплава. Первый - содержит 10 %</a:t>
            </a:r>
            <a:r>
              <a:rPr lang="en-US" sz="4800" dirty="0"/>
              <a:t> </a:t>
            </a:r>
            <a:r>
              <a:rPr lang="ru-RU" sz="4800" dirty="0"/>
              <a:t>никеля, второй</a:t>
            </a:r>
            <a:r>
              <a:rPr lang="en-US" sz="4800" dirty="0"/>
              <a:t> </a:t>
            </a:r>
            <a:r>
              <a:rPr lang="ru-RU" sz="4800" dirty="0"/>
              <a:t>– 30% </a:t>
            </a:r>
            <a:r>
              <a:rPr lang="en-US" sz="4800" dirty="0"/>
              <a:t> </a:t>
            </a:r>
            <a:r>
              <a:rPr lang="ru-RU" sz="4800" dirty="0"/>
              <a:t>никеля. Из</a:t>
            </a:r>
            <a:r>
              <a:rPr lang="en-US" sz="4800" dirty="0"/>
              <a:t> </a:t>
            </a:r>
            <a:r>
              <a:rPr lang="ru-RU" sz="4800" dirty="0"/>
              <a:t>этих двух сплавов получили третий массой 200 кг., содержащий 25% никеля. Какова масса первого сплава и масса второго в составе третьего сплава?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617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bg1"/>
                </a:solidFill>
              </a:rPr>
              <a:t>Нетипичная задача </a:t>
            </a:r>
            <a:r>
              <a:rPr lang="ru-RU" sz="3200" b="1" dirty="0" smtClean="0">
                <a:solidFill>
                  <a:schemeClr val="bg1"/>
                </a:solidFill>
              </a:rPr>
              <a:t>«Ассорти»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251520" y="1275605"/>
            <a:ext cx="8568952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Владелец кондитерской хочет быстрее продать дорогие шоколадные конфеты, но не снижать на них цену. Для этого он думает сделать ассорти, смешав шоколадные конфеты по 350 рублей за килограмм с более дешевой карамелью по 72 рубля за килограмм.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Сколько </a:t>
            </a:r>
            <a:r>
              <a:rPr lang="ru-RU" dirty="0"/>
              <a:t>шоколадных конфет и карамели должно быть в этом ассорти, чтобы его стоимость была </a:t>
            </a:r>
            <a:r>
              <a:rPr lang="ru-RU" dirty="0" smtClean="0"/>
              <a:t>примерно 149 </a:t>
            </a:r>
            <a:r>
              <a:rPr lang="ru-RU" dirty="0"/>
              <a:t>рублей за килограмм? </a:t>
            </a:r>
          </a:p>
        </p:txBody>
      </p:sp>
    </p:spTree>
    <p:extLst>
      <p:ext uri="{BB962C8B-B14F-4D97-AF65-F5344CB8AC3E}">
        <p14:creationId xmlns:p14="http://schemas.microsoft.com/office/powerpoint/2010/main" val="4972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720080"/>
          </a:xfrm>
        </p:spPr>
        <p:txBody>
          <a:bodyPr/>
          <a:lstStyle/>
          <a:p>
            <a:pPr lvl="0" algn="l"/>
            <a:r>
              <a:rPr lang="ru-RU" sz="2600" dirty="0">
                <a:solidFill>
                  <a:schemeClr val="bg1"/>
                </a:solidFill>
              </a:rPr>
              <a:t>Задания </a:t>
            </a:r>
            <a:r>
              <a:rPr lang="en-US" sz="2600" dirty="0">
                <a:solidFill>
                  <a:schemeClr val="bg1"/>
                </a:solidFill>
              </a:rPr>
              <a:t>PISA – </a:t>
            </a:r>
            <a:r>
              <a:rPr lang="ru-RU" sz="2600" dirty="0">
                <a:solidFill>
                  <a:schemeClr val="bg1"/>
                </a:solidFill>
              </a:rPr>
              <a:t>как один из вариантов задать новый </a:t>
            </a:r>
            <a:r>
              <a:rPr lang="ru-RU" sz="2600" dirty="0" smtClean="0">
                <a:solidFill>
                  <a:schemeClr val="bg1"/>
                </a:solidFill>
              </a:rPr>
              <a:t>контекст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73807" y="1200149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Эксперимент 1</a:t>
            </a:r>
            <a:r>
              <a:rPr lang="ru-RU" sz="2000" dirty="0" smtClean="0">
                <a:solidFill>
                  <a:schemeClr val="tx1"/>
                </a:solidFill>
              </a:rPr>
              <a:t>. Будет показано, какие характеристики заданий </a:t>
            </a:r>
            <a:r>
              <a:rPr lang="en-US" sz="2000" dirty="0" smtClean="0">
                <a:solidFill>
                  <a:schemeClr val="tx1"/>
                </a:solidFill>
              </a:rPr>
              <a:t>PISA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усложняют или упрощают их решение. Мы экспериментально подтвердим, что задания, которые являются значительно более трудными именно для российских школьников, связаны скорее с дефицитами предметного </a:t>
            </a:r>
            <a:r>
              <a:rPr lang="ru-RU" sz="2000" dirty="0" smtClean="0">
                <a:solidFill>
                  <a:schemeClr val="tx1"/>
                </a:solidFill>
              </a:rPr>
              <a:t>знания (их переносом), </a:t>
            </a:r>
            <a:r>
              <a:rPr lang="ru-RU" sz="2000" dirty="0" smtClean="0">
                <a:solidFill>
                  <a:schemeClr val="tx1"/>
                </a:solidFill>
              </a:rPr>
              <a:t>чем с общими навыками решения задач. 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Эксперимент 2. </a:t>
            </a:r>
            <a:r>
              <a:rPr lang="ru-RU" sz="2000" dirty="0" smtClean="0">
                <a:solidFill>
                  <a:schemeClr val="tx1"/>
                </a:solidFill>
              </a:rPr>
              <a:t>Буд</a:t>
            </a:r>
            <a:r>
              <a:rPr lang="ru-RU" sz="2000" dirty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т </a:t>
            </a:r>
            <a:r>
              <a:rPr lang="ru-RU" sz="2000" dirty="0" smtClean="0">
                <a:solidFill>
                  <a:schemeClr val="tx1"/>
                </a:solidFill>
              </a:rPr>
              <a:t>показаны эффекты «типичности» </a:t>
            </a:r>
            <a:r>
              <a:rPr lang="ru-RU" sz="2000" dirty="0" smtClean="0">
                <a:solidFill>
                  <a:schemeClr val="tx1"/>
                </a:solidFill>
              </a:rPr>
              <a:t>задачи в отношении процесса </a:t>
            </a:r>
            <a:r>
              <a:rPr lang="ru-RU" sz="2000" dirty="0" smtClean="0">
                <a:solidFill>
                  <a:schemeClr val="tx1"/>
                </a:solidFill>
              </a:rPr>
              <a:t>ее решения. Мы продемонстрируем, что распознавание задачи, как относящейся к какому-то типу, актуализирует процесс воспоминания и воспроизведения, тогда как процессы понимания </a:t>
            </a:r>
            <a:r>
              <a:rPr lang="ru-RU" sz="2000" dirty="0" smtClean="0">
                <a:solidFill>
                  <a:schemeClr val="tx1"/>
                </a:solidFill>
              </a:rPr>
              <a:t>практически </a:t>
            </a:r>
            <a:r>
              <a:rPr lang="ru-RU" sz="2000" dirty="0" smtClean="0">
                <a:solidFill>
                  <a:schemeClr val="tx1"/>
                </a:solidFill>
              </a:rPr>
              <a:t>блокируются.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9177"/>
            <a:ext cx="8496944" cy="1008112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Процедура: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67544" y="1157289"/>
            <a:ext cx="8136904" cy="3718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lnSpc>
                <a:spcPct val="100000"/>
              </a:lnSpc>
              <a:buNone/>
            </a:pPr>
            <a:r>
              <a:rPr lang="ru-RU" sz="4800" u="sng" dirty="0"/>
              <a:t>Самостоятельное решение </a:t>
            </a:r>
            <a:r>
              <a:rPr lang="ru-RU" sz="4800" dirty="0"/>
              <a:t>(10/15мин), далее – </a:t>
            </a:r>
            <a:r>
              <a:rPr lang="ru-RU" sz="4800" u="sng" dirty="0"/>
              <a:t>карточки помощи</a:t>
            </a:r>
            <a:r>
              <a:rPr lang="ru-RU" sz="4800" dirty="0"/>
              <a:t> по 3 мин. на каждую. Карточки соответствуют этапам моделирования.</a:t>
            </a:r>
          </a:p>
          <a:p>
            <a:pPr marL="534988" indent="-534988">
              <a:buNone/>
            </a:pPr>
            <a:r>
              <a:rPr lang="ru-RU" sz="4800" dirty="0"/>
              <a:t> </a:t>
            </a:r>
            <a:r>
              <a:rPr lang="ru-RU" sz="4800" u="sng" dirty="0"/>
              <a:t>Протокол решения</a:t>
            </a:r>
            <a:r>
              <a:rPr lang="ru-RU" sz="4800" dirty="0"/>
              <a:t>: последовательная запись рассуждений и вычислений, фиксация взятия карточек помощи.</a:t>
            </a:r>
          </a:p>
          <a:p>
            <a:pPr marL="534988" indent="-534988">
              <a:buNone/>
            </a:pPr>
            <a:r>
              <a:rPr lang="ru-RU" sz="4800" dirty="0"/>
              <a:t> </a:t>
            </a:r>
            <a:r>
              <a:rPr lang="ru-RU" sz="4800" u="sng" dirty="0"/>
              <a:t>Порядок</a:t>
            </a:r>
            <a:r>
              <a:rPr lang="ru-RU" sz="4800" dirty="0"/>
              <a:t> предъявления </a:t>
            </a:r>
            <a:r>
              <a:rPr lang="ru-RU" sz="4800" u="sng" dirty="0"/>
              <a:t>задач варьировался</a:t>
            </a:r>
            <a:r>
              <a:rPr lang="ru-RU" sz="4800" u="sng" dirty="0" smtClean="0"/>
              <a:t>. </a:t>
            </a:r>
            <a:endParaRPr lang="ru-RU" sz="4800" u="sng" dirty="0"/>
          </a:p>
          <a:p>
            <a:pPr marL="534988" indent="-534988">
              <a:buNone/>
            </a:pPr>
            <a:endParaRPr lang="ru-RU" sz="4800" dirty="0" smtClean="0"/>
          </a:p>
          <a:p>
            <a:pPr marL="534988" indent="-534988">
              <a:buNone/>
            </a:pPr>
            <a:r>
              <a:rPr lang="ru-RU" sz="4800" dirty="0" smtClean="0"/>
              <a:t> Так мы могли увидеть разницу в решении одной и той же задачи когда она выступала как типичная, и как нетипичная.</a:t>
            </a:r>
            <a:endParaRPr lang="ru-RU" sz="4800" dirty="0"/>
          </a:p>
        </p:txBody>
      </p:sp>
      <p:sp>
        <p:nvSpPr>
          <p:cNvPr id="3" name="Стрелка углом вверх 2"/>
          <p:cNvSpPr/>
          <p:nvPr/>
        </p:nvSpPr>
        <p:spPr>
          <a:xfrm rot="10800000">
            <a:off x="6516216" y="2931790"/>
            <a:ext cx="847241" cy="432048"/>
          </a:xfrm>
          <a:custGeom>
            <a:avLst/>
            <a:gdLst>
              <a:gd name="connsiteX0" fmla="*/ 0 w 360040"/>
              <a:gd name="connsiteY0" fmla="*/ 342038 h 432048"/>
              <a:gd name="connsiteX1" fmla="*/ 237940 w 360040"/>
              <a:gd name="connsiteY1" fmla="*/ 342038 h 432048"/>
              <a:gd name="connsiteX2" fmla="*/ 237940 w 360040"/>
              <a:gd name="connsiteY2" fmla="*/ 95177 h 432048"/>
              <a:gd name="connsiteX3" fmla="*/ 205849 w 360040"/>
              <a:gd name="connsiteY3" fmla="*/ 95177 h 432048"/>
              <a:gd name="connsiteX4" fmla="*/ 282945 w 360040"/>
              <a:gd name="connsiteY4" fmla="*/ 0 h 432048"/>
              <a:gd name="connsiteX5" fmla="*/ 360040 w 360040"/>
              <a:gd name="connsiteY5" fmla="*/ 95177 h 432048"/>
              <a:gd name="connsiteX6" fmla="*/ 327950 w 360040"/>
              <a:gd name="connsiteY6" fmla="*/ 95177 h 432048"/>
              <a:gd name="connsiteX7" fmla="*/ 327950 w 360040"/>
              <a:gd name="connsiteY7" fmla="*/ 432048 h 432048"/>
              <a:gd name="connsiteX8" fmla="*/ 0 w 360040"/>
              <a:gd name="connsiteY8" fmla="*/ 432048 h 432048"/>
              <a:gd name="connsiteX9" fmla="*/ 0 w 360040"/>
              <a:gd name="connsiteY9" fmla="*/ 342038 h 432048"/>
              <a:gd name="connsiteX0" fmla="*/ 847241 w 847241"/>
              <a:gd name="connsiteY0" fmla="*/ 352371 h 432048"/>
              <a:gd name="connsiteX1" fmla="*/ 237940 w 847241"/>
              <a:gd name="connsiteY1" fmla="*/ 342038 h 432048"/>
              <a:gd name="connsiteX2" fmla="*/ 237940 w 847241"/>
              <a:gd name="connsiteY2" fmla="*/ 95177 h 432048"/>
              <a:gd name="connsiteX3" fmla="*/ 205849 w 847241"/>
              <a:gd name="connsiteY3" fmla="*/ 95177 h 432048"/>
              <a:gd name="connsiteX4" fmla="*/ 282945 w 847241"/>
              <a:gd name="connsiteY4" fmla="*/ 0 h 432048"/>
              <a:gd name="connsiteX5" fmla="*/ 360040 w 847241"/>
              <a:gd name="connsiteY5" fmla="*/ 95177 h 432048"/>
              <a:gd name="connsiteX6" fmla="*/ 327950 w 847241"/>
              <a:gd name="connsiteY6" fmla="*/ 95177 h 432048"/>
              <a:gd name="connsiteX7" fmla="*/ 327950 w 847241"/>
              <a:gd name="connsiteY7" fmla="*/ 432048 h 432048"/>
              <a:gd name="connsiteX8" fmla="*/ 0 w 847241"/>
              <a:gd name="connsiteY8" fmla="*/ 432048 h 432048"/>
              <a:gd name="connsiteX9" fmla="*/ 847241 w 847241"/>
              <a:gd name="connsiteY9" fmla="*/ 352371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241" h="432048">
                <a:moveTo>
                  <a:pt x="847241" y="352371"/>
                </a:moveTo>
                <a:lnTo>
                  <a:pt x="237940" y="342038"/>
                </a:lnTo>
                <a:lnTo>
                  <a:pt x="237940" y="95177"/>
                </a:lnTo>
                <a:lnTo>
                  <a:pt x="205849" y="95177"/>
                </a:lnTo>
                <a:lnTo>
                  <a:pt x="282945" y="0"/>
                </a:lnTo>
                <a:lnTo>
                  <a:pt x="360040" y="95177"/>
                </a:lnTo>
                <a:lnTo>
                  <a:pt x="327950" y="95177"/>
                </a:lnTo>
                <a:lnTo>
                  <a:pt x="327950" y="432048"/>
                </a:lnTo>
                <a:lnTo>
                  <a:pt x="0" y="432048"/>
                </a:lnTo>
                <a:lnTo>
                  <a:pt x="847241" y="3523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14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69"/>
            <a:ext cx="8496176" cy="1008112"/>
          </a:xfrm>
        </p:spPr>
        <p:txBody>
          <a:bodyPr/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  </a:t>
            </a:r>
            <a:r>
              <a:rPr lang="ru-RU" sz="3200" b="1" dirty="0" smtClean="0">
                <a:solidFill>
                  <a:schemeClr val="bg1"/>
                </a:solidFill>
              </a:rPr>
              <a:t>Результаты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467544" y="1157289"/>
            <a:ext cx="8136904" cy="371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800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-52291" y="843558"/>
            <a:ext cx="9176573" cy="1574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Типичность задачи стала определяющим фактором для: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83718"/>
            <a:ext cx="6678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 Выбора способа решения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 Эффективности способа решения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 Прохождения этапов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4296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4269"/>
            <a:ext cx="8712968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Сравнение </a:t>
            </a:r>
            <a:r>
              <a:rPr lang="ru-RU" sz="2800" b="1" dirty="0">
                <a:solidFill>
                  <a:schemeClr val="bg1"/>
                </a:solidFill>
              </a:rPr>
              <a:t>успешности решения обеих задач на общей выборке </a:t>
            </a:r>
            <a:r>
              <a:rPr lang="ru-RU" sz="2800" b="1" dirty="0" smtClean="0">
                <a:solidFill>
                  <a:schemeClr val="bg1"/>
                </a:solidFill>
              </a:rPr>
              <a:t>(%)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(</a:t>
            </a:r>
            <a:r>
              <a:rPr lang="en-US" sz="1600" b="1" dirty="0">
                <a:solidFill>
                  <a:schemeClr val="bg1"/>
                </a:solidFill>
              </a:rPr>
              <a:t>t</a:t>
            </a:r>
            <a:r>
              <a:rPr lang="ru-RU" sz="1600" b="1" dirty="0">
                <a:solidFill>
                  <a:schemeClr val="bg1"/>
                </a:solidFill>
              </a:rPr>
              <a:t>-</a:t>
            </a:r>
            <a:r>
              <a:rPr lang="en-US" sz="1600" b="1" dirty="0">
                <a:solidFill>
                  <a:schemeClr val="bg1"/>
                </a:solidFill>
              </a:rPr>
              <a:t>test</a:t>
            </a:r>
            <a:r>
              <a:rPr lang="ru-RU" sz="1600" b="1" dirty="0">
                <a:solidFill>
                  <a:schemeClr val="bg1"/>
                </a:solidFill>
              </a:rPr>
              <a:t> для связанных выборок, непараметрический критерий </a:t>
            </a:r>
            <a:r>
              <a:rPr lang="ru-RU" sz="1600" b="1" dirty="0" err="1">
                <a:solidFill>
                  <a:schemeClr val="bg1"/>
                </a:solidFill>
              </a:rPr>
              <a:t>Вилкоксона</a:t>
            </a:r>
            <a:r>
              <a:rPr lang="ru-RU" sz="1600" b="1" dirty="0">
                <a:solidFill>
                  <a:schemeClr val="bg1"/>
                </a:solidFill>
              </a:rPr>
              <a:t> и критерий знаков)</a:t>
            </a:r>
            <a:br>
              <a:rPr lang="ru-RU" sz="1600" b="1" dirty="0">
                <a:solidFill>
                  <a:schemeClr val="bg1"/>
                </a:solidFill>
              </a:rPr>
            </a:br>
            <a:endParaRPr lang="ru-RU" sz="1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82951"/>
              </p:ext>
            </p:extLst>
          </p:nvPr>
        </p:nvGraphicFramePr>
        <p:xfrm>
          <a:off x="251520" y="1419621"/>
          <a:ext cx="8712969" cy="338437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54574"/>
                <a:gridCol w="1049042"/>
                <a:gridCol w="1165785"/>
                <a:gridCol w="1048221"/>
                <a:gridCol w="1049042"/>
                <a:gridCol w="1048221"/>
                <a:gridCol w="933121"/>
                <a:gridCol w="1164963"/>
              </a:tblGrid>
              <a:tr h="15483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Задача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</a:t>
                      </a:r>
                      <a:r>
                        <a:rPr lang="en-US" sz="2000" dirty="0" err="1">
                          <a:effectLst/>
                        </a:rPr>
                        <a:t>ерно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</a:t>
                      </a:r>
                      <a:r>
                        <a:rPr lang="en-US" sz="2000" dirty="0" err="1">
                          <a:effectLst/>
                        </a:rPr>
                        <a:t>ез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подсказок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 </a:t>
                      </a:r>
                      <a:r>
                        <a:rPr lang="en-US" sz="2000" dirty="0" err="1">
                          <a:effectLst/>
                        </a:rPr>
                        <a:t>подсказк</a:t>
                      </a:r>
                      <a:r>
                        <a:rPr lang="ru-RU" sz="2000" dirty="0" err="1">
                          <a:effectLst/>
                        </a:rPr>
                        <a:t>ами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Подсказка, после которой задача была успешно решена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</a:t>
                      </a:r>
                      <a:r>
                        <a:rPr lang="en-US" sz="2000" dirty="0" err="1">
                          <a:effectLst/>
                        </a:rPr>
                        <a:t>ремя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мин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35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220"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</a:t>
                      </a:r>
                      <a:r>
                        <a:rPr lang="en-US" sz="2000" dirty="0" err="1">
                          <a:effectLst/>
                        </a:rPr>
                        <a:t>икель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81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66,2</a:t>
                      </a:r>
                      <a:r>
                        <a:rPr lang="ru-RU" sz="2800" dirty="0" smtClean="0">
                          <a:effectLst/>
                        </a:rPr>
                        <a:t>*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25,4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19,4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31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45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220"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</a:t>
                      </a:r>
                      <a:r>
                        <a:rPr lang="en-US" sz="2000" dirty="0" err="1">
                          <a:effectLst/>
                        </a:rPr>
                        <a:t>ссорти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69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50,7</a:t>
                      </a:r>
                      <a:r>
                        <a:rPr lang="ru-RU" sz="2800" dirty="0" smtClean="0">
                          <a:effectLst/>
                        </a:rPr>
                        <a:t>*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25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11.8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16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9177"/>
            <a:ext cx="8352928" cy="1008112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Порядок предъявления и способ решения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2525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/>
              <a:t>И</a:t>
            </a:r>
            <a:r>
              <a:rPr lang="ru-RU" sz="2400" dirty="0" smtClean="0"/>
              <a:t>зменение </a:t>
            </a:r>
            <a:r>
              <a:rPr lang="ru-RU" sz="2400" dirty="0"/>
              <a:t>порядка предъявления задачи Ассорти драматическим образом изменяет способ </a:t>
            </a:r>
            <a:r>
              <a:rPr lang="ru-RU" sz="2400" dirty="0" smtClean="0"/>
              <a:t>ее решения</a:t>
            </a:r>
            <a:endParaRPr lang="ru-RU" sz="2400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643758"/>
            <a:ext cx="7632848" cy="23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69"/>
            <a:ext cx="9792320" cy="1008112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Порядок </a:t>
            </a:r>
            <a:r>
              <a:rPr lang="ru-RU" sz="2800" b="1" dirty="0" smtClean="0">
                <a:solidFill>
                  <a:schemeClr val="bg1"/>
                </a:solidFill>
              </a:rPr>
              <a:t>предъявления и </a:t>
            </a:r>
            <a:r>
              <a:rPr lang="ru-RU" sz="2800" b="1" dirty="0">
                <a:solidFill>
                  <a:schemeClr val="bg1"/>
                </a:solidFill>
              </a:rPr>
              <a:t>успешность решения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000" dirty="0" smtClean="0"/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067694"/>
            <a:ext cx="6844623" cy="27605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49216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(</a:t>
            </a:r>
            <a:r>
              <a:rPr lang="en-US" sz="1500" dirty="0">
                <a:solidFill>
                  <a:schemeClr val="bg1"/>
                </a:solidFill>
              </a:rPr>
              <a:t>t</a:t>
            </a:r>
            <a:r>
              <a:rPr lang="ru-RU" sz="1500" dirty="0">
                <a:solidFill>
                  <a:schemeClr val="bg1"/>
                </a:solidFill>
              </a:rPr>
              <a:t>-</a:t>
            </a:r>
            <a:r>
              <a:rPr lang="en-US" sz="1500" dirty="0">
                <a:solidFill>
                  <a:schemeClr val="bg1"/>
                </a:solidFill>
              </a:rPr>
              <a:t>test</a:t>
            </a:r>
            <a:r>
              <a:rPr lang="ru-RU" sz="1500" dirty="0">
                <a:solidFill>
                  <a:schemeClr val="bg1"/>
                </a:solidFill>
              </a:rPr>
              <a:t> для связанных выборок, непараметрический критерий </a:t>
            </a:r>
            <a:r>
              <a:rPr lang="ru-RU" sz="1500" dirty="0" err="1">
                <a:solidFill>
                  <a:schemeClr val="bg1"/>
                </a:solidFill>
              </a:rPr>
              <a:t>Вилкоксона</a:t>
            </a:r>
            <a:r>
              <a:rPr lang="ru-RU" sz="1500" dirty="0">
                <a:solidFill>
                  <a:schemeClr val="bg1"/>
                </a:solidFill>
              </a:rPr>
              <a:t> и критерий знаков, * -  </a:t>
            </a:r>
            <a:r>
              <a:rPr lang="el-GR" sz="1500" dirty="0">
                <a:solidFill>
                  <a:schemeClr val="bg1"/>
                </a:solidFill>
              </a:rPr>
              <a:t>α</a:t>
            </a:r>
            <a:r>
              <a:rPr lang="ru-RU" sz="1500" dirty="0">
                <a:solidFill>
                  <a:schemeClr val="bg1"/>
                </a:solidFill>
              </a:rPr>
              <a:t>&lt; 0.05) </a:t>
            </a:r>
          </a:p>
        </p:txBody>
      </p:sp>
    </p:spTree>
    <p:extLst>
      <p:ext uri="{BB962C8B-B14F-4D97-AF65-F5344CB8AC3E}">
        <p14:creationId xmlns:p14="http://schemas.microsoft.com/office/powerpoint/2010/main" val="32753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856984" cy="100811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Взаимодействие </a:t>
            </a:r>
            <a:r>
              <a:rPr lang="ru-RU" sz="3200" b="1" dirty="0">
                <a:solidFill>
                  <a:schemeClr val="bg1"/>
                </a:solidFill>
              </a:rPr>
              <a:t>порядка предъявления и </a:t>
            </a:r>
            <a:r>
              <a:rPr lang="ru-RU" sz="3200" b="1" dirty="0" smtClean="0">
                <a:solidFill>
                  <a:schemeClr val="bg1"/>
                </a:solidFill>
              </a:rPr>
              <a:t>способа </a:t>
            </a:r>
            <a:r>
              <a:rPr lang="ru-RU" sz="3200" b="1" dirty="0">
                <a:solidFill>
                  <a:schemeClr val="bg1"/>
                </a:solidFill>
              </a:rPr>
              <a:t>решения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3308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/>
              <a:t>если </a:t>
            </a:r>
            <a:r>
              <a:rPr lang="ru-RU" sz="2800" u="sng" dirty="0"/>
              <a:t>Ассорти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решается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первой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то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метод подбора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становится не менее эффективным</a:t>
            </a:r>
            <a:r>
              <a:rPr lang="ru-RU" sz="2800" dirty="0"/>
              <a:t>, чем система уравнений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/>
              <a:t> если Ассорти решается </a:t>
            </a:r>
            <a:r>
              <a:rPr lang="ru-RU" sz="2800" u="sng" dirty="0"/>
              <a:t>второй</a:t>
            </a:r>
            <a:r>
              <a:rPr lang="ru-RU" sz="2800" dirty="0"/>
              <a:t>,  эффективна </a:t>
            </a:r>
            <a:r>
              <a:rPr lang="ru-RU" sz="2800" u="sng" dirty="0"/>
              <a:t>система уравнений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4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/>
        </p:nvSpPr>
        <p:spPr>
          <a:xfrm>
            <a:off x="11453" y="0"/>
            <a:ext cx="918051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i="1" u="sng" dirty="0" smtClean="0"/>
              <a:t>Зависимая переменная – успешность решения</a:t>
            </a:r>
          </a:p>
          <a:p>
            <a:pPr marL="0" indent="0">
              <a:buNone/>
            </a:pPr>
            <a:r>
              <a:rPr lang="ru-RU" dirty="0" smtClean="0"/>
              <a:t>(кодировка: порядок предъявления: Ассорти - первая, никель - вторая=1; наоборот =2; способ решения:</a:t>
            </a:r>
            <a:r>
              <a:rPr lang="en-US" dirty="0" smtClean="0"/>
              <a:t> 1-</a:t>
            </a:r>
            <a:r>
              <a:rPr lang="ru-RU" dirty="0" smtClean="0"/>
              <a:t>подбор</a:t>
            </a:r>
            <a:r>
              <a:rPr lang="en-US" dirty="0" smtClean="0"/>
              <a:t>; 2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система уравнений)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1" y="1047454"/>
            <a:ext cx="8996466" cy="3672408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7162933" y="2949146"/>
            <a:ext cx="819532" cy="510746"/>
          </a:xfrm>
          <a:custGeom>
            <a:avLst/>
            <a:gdLst>
              <a:gd name="connsiteX0" fmla="*/ 679489 w 819532"/>
              <a:gd name="connsiteY0" fmla="*/ 98854 h 510746"/>
              <a:gd name="connsiteX1" fmla="*/ 580635 w 819532"/>
              <a:gd name="connsiteY1" fmla="*/ 24713 h 510746"/>
              <a:gd name="connsiteX2" fmla="*/ 547683 w 819532"/>
              <a:gd name="connsiteY2" fmla="*/ 8238 h 510746"/>
              <a:gd name="connsiteX3" fmla="*/ 457067 w 819532"/>
              <a:gd name="connsiteY3" fmla="*/ 0 h 510746"/>
              <a:gd name="connsiteX4" fmla="*/ 234645 w 819532"/>
              <a:gd name="connsiteY4" fmla="*/ 8238 h 510746"/>
              <a:gd name="connsiteX5" fmla="*/ 168743 w 819532"/>
              <a:gd name="connsiteY5" fmla="*/ 24713 h 510746"/>
              <a:gd name="connsiteX6" fmla="*/ 102840 w 819532"/>
              <a:gd name="connsiteY6" fmla="*/ 41189 h 510746"/>
              <a:gd name="connsiteX7" fmla="*/ 78126 w 819532"/>
              <a:gd name="connsiteY7" fmla="*/ 57665 h 510746"/>
              <a:gd name="connsiteX8" fmla="*/ 28699 w 819532"/>
              <a:gd name="connsiteY8" fmla="*/ 82378 h 510746"/>
              <a:gd name="connsiteX9" fmla="*/ 12224 w 819532"/>
              <a:gd name="connsiteY9" fmla="*/ 107092 h 510746"/>
              <a:gd name="connsiteX10" fmla="*/ 12224 w 819532"/>
              <a:gd name="connsiteY10" fmla="*/ 288324 h 510746"/>
              <a:gd name="connsiteX11" fmla="*/ 28699 w 819532"/>
              <a:gd name="connsiteY11" fmla="*/ 313038 h 510746"/>
              <a:gd name="connsiteX12" fmla="*/ 36937 w 819532"/>
              <a:gd name="connsiteY12" fmla="*/ 337751 h 510746"/>
              <a:gd name="connsiteX13" fmla="*/ 53413 w 819532"/>
              <a:gd name="connsiteY13" fmla="*/ 362465 h 510746"/>
              <a:gd name="connsiteX14" fmla="*/ 78126 w 819532"/>
              <a:gd name="connsiteY14" fmla="*/ 420130 h 510746"/>
              <a:gd name="connsiteX15" fmla="*/ 127553 w 819532"/>
              <a:gd name="connsiteY15" fmla="*/ 461319 h 510746"/>
              <a:gd name="connsiteX16" fmla="*/ 193456 w 819532"/>
              <a:gd name="connsiteY16" fmla="*/ 477795 h 510746"/>
              <a:gd name="connsiteX17" fmla="*/ 251121 w 819532"/>
              <a:gd name="connsiteY17" fmla="*/ 494270 h 510746"/>
              <a:gd name="connsiteX18" fmla="*/ 366451 w 819532"/>
              <a:gd name="connsiteY18" fmla="*/ 510746 h 510746"/>
              <a:gd name="connsiteX19" fmla="*/ 704202 w 819532"/>
              <a:gd name="connsiteY19" fmla="*/ 494270 h 510746"/>
              <a:gd name="connsiteX20" fmla="*/ 753629 w 819532"/>
              <a:gd name="connsiteY20" fmla="*/ 469557 h 510746"/>
              <a:gd name="connsiteX21" fmla="*/ 778343 w 819532"/>
              <a:gd name="connsiteY21" fmla="*/ 461319 h 510746"/>
              <a:gd name="connsiteX22" fmla="*/ 819532 w 819532"/>
              <a:gd name="connsiteY22" fmla="*/ 387178 h 510746"/>
              <a:gd name="connsiteX23" fmla="*/ 811294 w 819532"/>
              <a:gd name="connsiteY23" fmla="*/ 280086 h 510746"/>
              <a:gd name="connsiteX24" fmla="*/ 803056 w 819532"/>
              <a:gd name="connsiteY24" fmla="*/ 247135 h 510746"/>
              <a:gd name="connsiteX25" fmla="*/ 753629 w 819532"/>
              <a:gd name="connsiteY25" fmla="*/ 172995 h 510746"/>
              <a:gd name="connsiteX26" fmla="*/ 737153 w 819532"/>
              <a:gd name="connsiteY26" fmla="*/ 148281 h 510746"/>
              <a:gd name="connsiteX27" fmla="*/ 712440 w 819532"/>
              <a:gd name="connsiteY27" fmla="*/ 90616 h 510746"/>
              <a:gd name="connsiteX28" fmla="*/ 687726 w 819532"/>
              <a:gd name="connsiteY28" fmla="*/ 74140 h 510746"/>
              <a:gd name="connsiteX29" fmla="*/ 671251 w 819532"/>
              <a:gd name="connsiteY29" fmla="*/ 49427 h 510746"/>
              <a:gd name="connsiteX30" fmla="*/ 580635 w 819532"/>
              <a:gd name="connsiteY30" fmla="*/ 24713 h 51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19532" h="510746">
                <a:moveTo>
                  <a:pt x="679489" y="98854"/>
                </a:moveTo>
                <a:cubicBezTo>
                  <a:pt x="671649" y="92756"/>
                  <a:pt x="607961" y="40328"/>
                  <a:pt x="580635" y="24713"/>
                </a:cubicBezTo>
                <a:cubicBezTo>
                  <a:pt x="569973" y="18620"/>
                  <a:pt x="559725" y="10646"/>
                  <a:pt x="547683" y="8238"/>
                </a:cubicBezTo>
                <a:cubicBezTo>
                  <a:pt x="517942" y="2290"/>
                  <a:pt x="487272" y="2746"/>
                  <a:pt x="457067" y="0"/>
                </a:cubicBezTo>
                <a:cubicBezTo>
                  <a:pt x="382926" y="2746"/>
                  <a:pt x="308692" y="3610"/>
                  <a:pt x="234645" y="8238"/>
                </a:cubicBezTo>
                <a:cubicBezTo>
                  <a:pt x="199795" y="10416"/>
                  <a:pt x="197528" y="16863"/>
                  <a:pt x="168743" y="24713"/>
                </a:cubicBezTo>
                <a:cubicBezTo>
                  <a:pt x="146897" y="30671"/>
                  <a:pt x="102840" y="41189"/>
                  <a:pt x="102840" y="41189"/>
                </a:cubicBezTo>
                <a:cubicBezTo>
                  <a:pt x="94602" y="46681"/>
                  <a:pt x="86982" y="53237"/>
                  <a:pt x="78126" y="57665"/>
                </a:cubicBezTo>
                <a:cubicBezTo>
                  <a:pt x="9905" y="91776"/>
                  <a:pt x="99536" y="35156"/>
                  <a:pt x="28699" y="82378"/>
                </a:cubicBezTo>
                <a:cubicBezTo>
                  <a:pt x="23207" y="90616"/>
                  <a:pt x="16652" y="98237"/>
                  <a:pt x="12224" y="107092"/>
                </a:cubicBezTo>
                <a:cubicBezTo>
                  <a:pt x="-13382" y="158305"/>
                  <a:pt x="8621" y="261901"/>
                  <a:pt x="12224" y="288324"/>
                </a:cubicBezTo>
                <a:cubicBezTo>
                  <a:pt x="13562" y="298134"/>
                  <a:pt x="24271" y="304183"/>
                  <a:pt x="28699" y="313038"/>
                </a:cubicBezTo>
                <a:cubicBezTo>
                  <a:pt x="32582" y="320805"/>
                  <a:pt x="33054" y="329984"/>
                  <a:pt x="36937" y="337751"/>
                </a:cubicBezTo>
                <a:cubicBezTo>
                  <a:pt x="41365" y="346607"/>
                  <a:pt x="48985" y="353609"/>
                  <a:pt x="53413" y="362465"/>
                </a:cubicBezTo>
                <a:cubicBezTo>
                  <a:pt x="71338" y="398315"/>
                  <a:pt x="49560" y="380137"/>
                  <a:pt x="78126" y="420130"/>
                </a:cubicBezTo>
                <a:cubicBezTo>
                  <a:pt x="88245" y="434297"/>
                  <a:pt x="111499" y="453292"/>
                  <a:pt x="127553" y="461319"/>
                </a:cubicBezTo>
                <a:cubicBezTo>
                  <a:pt x="146382" y="470734"/>
                  <a:pt x="174659" y="473096"/>
                  <a:pt x="193456" y="477795"/>
                </a:cubicBezTo>
                <a:cubicBezTo>
                  <a:pt x="227892" y="486404"/>
                  <a:pt x="211074" y="488109"/>
                  <a:pt x="251121" y="494270"/>
                </a:cubicBezTo>
                <a:cubicBezTo>
                  <a:pt x="420711" y="520361"/>
                  <a:pt x="254969" y="488449"/>
                  <a:pt x="366451" y="510746"/>
                </a:cubicBezTo>
                <a:cubicBezTo>
                  <a:pt x="420642" y="509052"/>
                  <a:pt x="608948" y="510146"/>
                  <a:pt x="704202" y="494270"/>
                </a:cubicBezTo>
                <a:cubicBezTo>
                  <a:pt x="735262" y="489093"/>
                  <a:pt x="725164" y="483789"/>
                  <a:pt x="753629" y="469557"/>
                </a:cubicBezTo>
                <a:cubicBezTo>
                  <a:pt x="761396" y="465674"/>
                  <a:pt x="770105" y="464065"/>
                  <a:pt x="778343" y="461319"/>
                </a:cubicBezTo>
                <a:cubicBezTo>
                  <a:pt x="816111" y="404667"/>
                  <a:pt x="805032" y="430677"/>
                  <a:pt x="819532" y="387178"/>
                </a:cubicBezTo>
                <a:cubicBezTo>
                  <a:pt x="816786" y="351481"/>
                  <a:pt x="815477" y="315644"/>
                  <a:pt x="811294" y="280086"/>
                </a:cubicBezTo>
                <a:cubicBezTo>
                  <a:pt x="809971" y="268842"/>
                  <a:pt x="808119" y="257261"/>
                  <a:pt x="803056" y="247135"/>
                </a:cubicBezTo>
                <a:cubicBezTo>
                  <a:pt x="803049" y="247121"/>
                  <a:pt x="761871" y="185358"/>
                  <a:pt x="753629" y="172995"/>
                </a:cubicBezTo>
                <a:lnTo>
                  <a:pt x="737153" y="148281"/>
                </a:lnTo>
                <a:cubicBezTo>
                  <a:pt x="731430" y="131111"/>
                  <a:pt x="723752" y="104190"/>
                  <a:pt x="712440" y="90616"/>
                </a:cubicBezTo>
                <a:cubicBezTo>
                  <a:pt x="706102" y="83010"/>
                  <a:pt x="695964" y="79632"/>
                  <a:pt x="687726" y="74140"/>
                </a:cubicBezTo>
                <a:cubicBezTo>
                  <a:pt x="682234" y="65902"/>
                  <a:pt x="675679" y="58282"/>
                  <a:pt x="671251" y="49427"/>
                </a:cubicBezTo>
                <a:cubicBezTo>
                  <a:pt x="645869" y="-1337"/>
                  <a:pt x="698449" y="24713"/>
                  <a:pt x="580635" y="24713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9792320" cy="100811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Трудность этапов и эффект помощи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3308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аиболее </a:t>
            </a:r>
            <a:r>
              <a:rPr lang="ru-RU" sz="2800" u="sng" dirty="0" smtClean="0"/>
              <a:t>трудный</a:t>
            </a:r>
            <a:r>
              <a:rPr lang="ru-RU" sz="2800" dirty="0"/>
              <a:t> </a:t>
            </a:r>
            <a:r>
              <a:rPr lang="ru-RU" sz="2800" dirty="0" smtClean="0"/>
              <a:t>– второй </a:t>
            </a:r>
            <a:r>
              <a:rPr lang="ru-RU" sz="2800" dirty="0"/>
              <a:t>этап моделирования (</a:t>
            </a:r>
            <a:r>
              <a:rPr lang="ru-RU" sz="2800" u="sng" dirty="0"/>
              <a:t>построение схемы задачи</a:t>
            </a:r>
            <a:r>
              <a:rPr lang="ru-RU" sz="2800" dirty="0" smtClean="0"/>
              <a:t>).</a:t>
            </a: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800" u="sng" dirty="0" smtClean="0"/>
              <a:t>Карточки </a:t>
            </a:r>
            <a:r>
              <a:rPr lang="ru-RU" sz="2800" u="sng" dirty="0"/>
              <a:t>помощи эффективны</a:t>
            </a:r>
            <a:r>
              <a:rPr lang="ru-RU" sz="2800" dirty="0"/>
              <a:t>, когда они находились </a:t>
            </a:r>
            <a:r>
              <a:rPr lang="ru-RU" sz="2800" u="sng" dirty="0"/>
              <a:t>в логике самостоятельных рассуждений  </a:t>
            </a:r>
            <a:r>
              <a:rPr lang="ru-RU" sz="2800" dirty="0"/>
              <a:t>(решение через систему уравнений)</a:t>
            </a:r>
          </a:p>
        </p:txBody>
      </p:sp>
    </p:spTree>
    <p:extLst>
      <p:ext uri="{BB962C8B-B14F-4D97-AF65-F5344CB8AC3E}">
        <p14:creationId xmlns:p14="http://schemas.microsoft.com/office/powerpoint/2010/main" val="4018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9792320" cy="1008112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Решение типичной задачи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761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Этапы </a:t>
            </a:r>
            <a:r>
              <a:rPr lang="ru-RU" sz="2000" dirty="0"/>
              <a:t>понимания и схематизации </a:t>
            </a:r>
            <a:r>
              <a:rPr lang="ru-RU" sz="2000" dirty="0" smtClean="0"/>
              <a:t>подменяются категоризацией и восстановлением </a:t>
            </a:r>
            <a:r>
              <a:rPr lang="ru-RU" sz="2000" dirty="0"/>
              <a:t>из памяти заученного алгоритма.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Моделирование следует культурно-формальному образцу, освоенному  </a:t>
            </a:r>
            <a:r>
              <a:rPr lang="ru-RU" sz="2000" dirty="0"/>
              <a:t>в </a:t>
            </a:r>
            <a:r>
              <a:rPr lang="ru-RU" sz="2000" dirty="0" smtClean="0"/>
              <a:t>школе для данной категории задач.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Успешность </a:t>
            </a:r>
            <a:r>
              <a:rPr lang="ru-RU" sz="2000" dirty="0"/>
              <a:t>решения </a:t>
            </a:r>
            <a:r>
              <a:rPr lang="ru-RU" sz="2000" dirty="0" smtClean="0"/>
              <a:t>зависит </a:t>
            </a:r>
            <a:r>
              <a:rPr lang="ru-RU" sz="2000" dirty="0"/>
              <a:t>от </a:t>
            </a:r>
            <a:r>
              <a:rPr lang="ru-RU" sz="2000" dirty="0" smtClean="0"/>
              <a:t>верного воспроизведения модели.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(Ассорти, когда решается как «типичная») </a:t>
            </a:r>
            <a:r>
              <a:rPr lang="ru-RU" sz="2000" u="sng" dirty="0" smtClean="0"/>
              <a:t>Этап интерпретации </a:t>
            </a:r>
            <a:r>
              <a:rPr lang="ru-RU" sz="2000" dirty="0" smtClean="0"/>
              <a:t>труден:</a:t>
            </a:r>
          </a:p>
          <a:p>
            <a:pPr marL="804863" indent="-449263">
              <a:buFont typeface="Courier New" pitchFamily="49" charset="0"/>
              <a:buChar char="o"/>
              <a:tabLst>
                <a:tab pos="804863" algn="l"/>
              </a:tabLst>
            </a:pPr>
            <a:r>
              <a:rPr lang="ru-RU" sz="2000" dirty="0" smtClean="0"/>
              <a:t>оценка </a:t>
            </a:r>
            <a:r>
              <a:rPr lang="ru-RU" sz="2000" dirty="0"/>
              <a:t>логичности и реалистичности ответа, </a:t>
            </a:r>
            <a:endParaRPr lang="ru-RU" sz="2000" dirty="0" smtClean="0"/>
          </a:p>
          <a:p>
            <a:pPr marL="804863" indent="-449263">
              <a:buFont typeface="Courier New" pitchFamily="49" charset="0"/>
              <a:buChar char="o"/>
              <a:tabLst>
                <a:tab pos="804863" algn="l"/>
              </a:tabLst>
            </a:pPr>
            <a:r>
              <a:rPr lang="ru-RU" sz="2000" dirty="0" smtClean="0"/>
              <a:t>формулирование </a:t>
            </a:r>
            <a:r>
              <a:rPr lang="ru-RU" sz="2000" dirty="0"/>
              <a:t>ответа на языке задачи (на языке реальной </a:t>
            </a:r>
            <a:r>
              <a:rPr lang="ru-RU" sz="2000" dirty="0" smtClean="0"/>
              <a:t> жизни</a:t>
            </a:r>
            <a:r>
              <a:rPr lang="ru-RU" sz="2000" dirty="0"/>
              <a:t>), </a:t>
            </a:r>
            <a:endParaRPr lang="ru-RU" sz="2000" dirty="0" smtClean="0"/>
          </a:p>
          <a:p>
            <a:pPr marL="804863" indent="-449263">
              <a:buFont typeface="Courier New" pitchFamily="49" charset="0"/>
              <a:buChar char="o"/>
              <a:tabLst>
                <a:tab pos="804863" algn="l"/>
              </a:tabLst>
            </a:pPr>
            <a:r>
              <a:rPr lang="ru-RU" sz="2000" dirty="0" smtClean="0"/>
              <a:t>получении </a:t>
            </a:r>
            <a:r>
              <a:rPr lang="ru-RU" sz="2000" dirty="0"/>
              <a:t>ответа в адекватных единицах </a:t>
            </a:r>
            <a:r>
              <a:rPr lang="ru-RU" sz="2000" dirty="0" smtClean="0"/>
              <a:t>измерения,</a:t>
            </a:r>
          </a:p>
          <a:p>
            <a:pPr marL="804863" indent="-449263">
              <a:buFont typeface="Courier New" pitchFamily="49" charset="0"/>
              <a:buChar char="o"/>
              <a:tabLst>
                <a:tab pos="804863" algn="l"/>
              </a:tabLst>
            </a:pPr>
            <a:r>
              <a:rPr lang="ru-RU" sz="2000" dirty="0" smtClean="0"/>
              <a:t>округление.</a:t>
            </a:r>
            <a:endParaRPr lang="ru-RU" sz="2000" i="1" dirty="0"/>
          </a:p>
          <a:p>
            <a:r>
              <a:rPr lang="ru-RU" sz="2000" dirty="0"/>
              <a:t> </a:t>
            </a:r>
            <a:r>
              <a:rPr lang="ru-RU" sz="2000" dirty="0" smtClean="0"/>
              <a:t>    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  <a:p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8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9792320" cy="1008112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Решение </a:t>
            </a:r>
            <a:r>
              <a:rPr lang="ru-RU" sz="3200" b="1" dirty="0" err="1">
                <a:solidFill>
                  <a:schemeClr val="bg1"/>
                </a:solidFill>
              </a:rPr>
              <a:t>НЕтипичной</a:t>
            </a:r>
            <a:r>
              <a:rPr lang="ru-RU" sz="3200" b="1" dirty="0">
                <a:solidFill>
                  <a:schemeClr val="bg1"/>
                </a:solidFill>
              </a:rPr>
              <a:t> задачи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388" y="127560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Этапы </a:t>
            </a:r>
            <a:r>
              <a:rPr lang="ru-RU" sz="2400" dirty="0" smtClean="0"/>
              <a:t>понимания </a:t>
            </a:r>
            <a:r>
              <a:rPr lang="ru-RU" sz="2400" dirty="0"/>
              <a:t>и </a:t>
            </a:r>
            <a:r>
              <a:rPr lang="ru-RU" sz="2400" dirty="0" smtClean="0"/>
              <a:t>схематизации развернуты и самостоятельны.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Нет перехода </a:t>
            </a:r>
            <a:r>
              <a:rPr lang="ru-RU" sz="2400" dirty="0" smtClean="0"/>
              <a:t>к </a:t>
            </a:r>
            <a:r>
              <a:rPr lang="ru-RU" sz="2400" dirty="0" smtClean="0"/>
              <a:t>этапу моделирования, вместо этого использовался </a:t>
            </a:r>
            <a:r>
              <a:rPr lang="ru-RU" sz="2400" dirty="0"/>
              <a:t>обыденный способ решения – подбор.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Подбор </a:t>
            </a:r>
            <a:r>
              <a:rPr lang="ru-RU" sz="2400" dirty="0"/>
              <a:t>был не менее эффективен, чем решение через систему </a:t>
            </a:r>
            <a:r>
              <a:rPr lang="ru-RU" sz="2400" dirty="0" smtClean="0"/>
              <a:t>уравнений (вопрос </a:t>
            </a:r>
            <a:r>
              <a:rPr lang="ru-RU" sz="2400" dirty="0" smtClean="0"/>
              <a:t>времени </a:t>
            </a:r>
            <a:r>
              <a:rPr lang="ru-RU" sz="2400" dirty="0" smtClean="0"/>
              <a:t>и количества случайных ошибок). </a:t>
            </a:r>
            <a:endParaRPr lang="ru-RU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Этап интерпретации </a:t>
            </a:r>
            <a:r>
              <a:rPr lang="ru-RU" sz="2400" dirty="0"/>
              <a:t>при решении методом подбора </a:t>
            </a:r>
            <a:r>
              <a:rPr lang="ru-RU" sz="2400" dirty="0" smtClean="0"/>
              <a:t>шел </a:t>
            </a:r>
            <a:r>
              <a:rPr lang="ru-RU" sz="2400" dirty="0"/>
              <a:t>легче и </a:t>
            </a:r>
            <a:r>
              <a:rPr lang="ru-RU" sz="2400" dirty="0" smtClean="0"/>
              <a:t>был </a:t>
            </a:r>
            <a:r>
              <a:rPr lang="ru-RU" sz="2400" dirty="0"/>
              <a:t>более </a:t>
            </a:r>
            <a:r>
              <a:rPr lang="ru-RU" sz="2400" dirty="0" smtClean="0"/>
              <a:t>осмысленным.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51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9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772" y="2859782"/>
            <a:ext cx="8424168" cy="720080"/>
          </a:xfrm>
        </p:spPr>
        <p:txBody>
          <a:bodyPr/>
          <a:lstStyle/>
          <a:p>
            <a:pPr lvl="0" algn="l"/>
            <a:r>
              <a:rPr lang="ru-RU" sz="3200" b="1" dirty="0" smtClean="0"/>
              <a:t>Почему </a:t>
            </a:r>
            <a:r>
              <a:rPr lang="ru-RU" sz="3200" b="1" dirty="0"/>
              <a:t>некоторые задания </a:t>
            </a:r>
            <a:r>
              <a:rPr lang="en-US" sz="3200" b="1" dirty="0"/>
              <a:t>PISA </a:t>
            </a:r>
            <a:r>
              <a:rPr lang="ru-RU" sz="3200" b="1" dirty="0"/>
              <a:t>труднее для российских школьников, чем для их зарубежных сверстников</a:t>
            </a:r>
            <a:r>
              <a:rPr lang="ru-RU" sz="3200" b="1" dirty="0" smtClean="0"/>
              <a:t>?</a:t>
            </a:r>
            <a:endParaRPr lang="en-US" sz="32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95536" y="123478"/>
            <a:ext cx="84241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Эксперимент 1.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9792320" cy="100811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Обобщение результатов Эксперимента 2: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958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Задания </a:t>
            </a:r>
            <a:r>
              <a:rPr lang="en-US" sz="2400" dirty="0" smtClean="0"/>
              <a:t>PISA</a:t>
            </a:r>
            <a:r>
              <a:rPr lang="ru-RU" sz="2400" dirty="0" smtClean="0"/>
              <a:t> – нетипичны, </a:t>
            </a:r>
            <a:r>
              <a:rPr lang="ru-RU" sz="2400" dirty="0" smtClean="0"/>
              <a:t>т.е. </a:t>
            </a:r>
            <a:r>
              <a:rPr lang="ru-RU" sz="2400" dirty="0" smtClean="0"/>
              <a:t>их </a:t>
            </a:r>
            <a:r>
              <a:rPr lang="ru-RU" sz="2400" dirty="0"/>
              <a:t>сложно </a:t>
            </a:r>
            <a:r>
              <a:rPr lang="ru-RU" sz="2400" dirty="0" err="1" smtClean="0"/>
              <a:t>категоризовать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prstClr val="black"/>
                </a:solidFill>
              </a:rPr>
              <a:t>получить </a:t>
            </a:r>
            <a:r>
              <a:rPr lang="ru-RU" sz="2400" dirty="0">
                <a:solidFill>
                  <a:prstClr val="black"/>
                </a:solidFill>
              </a:rPr>
              <a:t>доступ к заученному алгоритму</a:t>
            </a:r>
            <a:r>
              <a:rPr lang="ru-RU" sz="2400" dirty="0" smtClean="0">
                <a:solidFill>
                  <a:prstClr val="black"/>
                </a:solidFill>
              </a:rPr>
              <a:t>. И</a:t>
            </a:r>
            <a:r>
              <a:rPr lang="ru-RU" sz="2400" dirty="0" smtClean="0"/>
              <a:t> это одна из причин их трудности.</a:t>
            </a:r>
          </a:p>
          <a:p>
            <a:endParaRPr lang="ru-RU" sz="2400" dirty="0" smtClean="0"/>
          </a:p>
          <a:p>
            <a:r>
              <a:rPr lang="ru-RU" sz="2400" dirty="0" smtClean="0"/>
              <a:t>Если «типичность» задачи становится </a:t>
            </a:r>
            <a:r>
              <a:rPr lang="ru-RU" sz="2400" dirty="0" smtClean="0"/>
              <a:t>основной </a:t>
            </a:r>
            <a:r>
              <a:rPr lang="ru-RU" sz="2400" dirty="0" smtClean="0"/>
              <a:t>причиной </a:t>
            </a:r>
            <a:r>
              <a:rPr lang="ru-RU" sz="2400" dirty="0" smtClean="0"/>
              <a:t>ухода </a:t>
            </a:r>
            <a:r>
              <a:rPr lang="ru-RU" sz="2400" dirty="0" smtClean="0"/>
              <a:t>от размышления, </a:t>
            </a:r>
            <a:r>
              <a:rPr lang="ru-RU" sz="2400" dirty="0" smtClean="0"/>
              <a:t>анализа, </a:t>
            </a:r>
            <a:r>
              <a:rPr lang="ru-RU" sz="2400" dirty="0" smtClean="0"/>
              <a:t>то задача, которая стала </a:t>
            </a:r>
            <a:r>
              <a:rPr lang="ru-RU" sz="2400" dirty="0" smtClean="0"/>
              <a:t>типичной, </a:t>
            </a:r>
            <a:r>
              <a:rPr lang="ru-RU" sz="2400" dirty="0" smtClean="0"/>
              <a:t>уже не выполняет свою развивающую функцию. </a:t>
            </a:r>
          </a:p>
          <a:p>
            <a:endParaRPr lang="ru-RU" sz="2400" dirty="0"/>
          </a:p>
          <a:p>
            <a:r>
              <a:rPr lang="ru-RU" sz="2400" dirty="0" smtClean="0"/>
              <a:t>Сейчас появился новый тип задач, </a:t>
            </a:r>
            <a:r>
              <a:rPr lang="ru-RU" sz="2400" dirty="0" smtClean="0"/>
              <a:t>т.н. «</a:t>
            </a:r>
            <a:r>
              <a:rPr lang="ru-RU" sz="2400" dirty="0" smtClean="0"/>
              <a:t>реальная математика», и он также представлен «типами». </a:t>
            </a:r>
            <a:r>
              <a:rPr lang="ru-RU" sz="2400" dirty="0" smtClean="0"/>
              <a:t>Следовательно…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62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9792320" cy="100811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Соавторы и благодарности: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50235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Соавторы.</a:t>
            </a:r>
          </a:p>
          <a:p>
            <a:r>
              <a:rPr lang="ru-RU" dirty="0" smtClean="0"/>
              <a:t>Эксперимент 1. </a:t>
            </a:r>
          </a:p>
          <a:p>
            <a:r>
              <a:rPr lang="ru-RU" b="1" dirty="0" smtClean="0"/>
              <a:t>Александрова Екатерина Ильинична</a:t>
            </a:r>
            <a:r>
              <a:rPr lang="ru-RU" dirty="0" smtClean="0"/>
              <a:t>, магистр психологии, стажер-исследователь, Институт образования, НИУ ВШЭ,</a:t>
            </a:r>
          </a:p>
          <a:p>
            <a:r>
              <a:rPr lang="ru-RU" b="1" dirty="0" smtClean="0"/>
              <a:t>Шашкина Мария Борисовна</a:t>
            </a:r>
            <a:r>
              <a:rPr lang="ru-RU" dirty="0" smtClean="0"/>
              <a:t>,  </a:t>
            </a:r>
            <a:r>
              <a:rPr lang="ru-RU" dirty="0" err="1" smtClean="0"/>
              <a:t>к.п.н</a:t>
            </a:r>
            <a:r>
              <a:rPr lang="ru-RU" dirty="0" smtClean="0"/>
              <a:t>, </a:t>
            </a:r>
            <a:r>
              <a:rPr lang="ru-RU" dirty="0"/>
              <a:t>доцент, </a:t>
            </a:r>
            <a:r>
              <a:rPr lang="ru-RU" dirty="0" smtClean="0"/>
              <a:t>кафедра </a:t>
            </a:r>
            <a:r>
              <a:rPr lang="ru-RU" dirty="0"/>
              <a:t>математического анализа и методики обучения математике в вузе, ФГБОУ ВПО «Красноярский государственный педагогический университет им. В.П. Астафьева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Эксперимент 2. </a:t>
            </a:r>
          </a:p>
          <a:p>
            <a:r>
              <a:rPr lang="ru-RU" b="1" dirty="0" smtClean="0"/>
              <a:t>Гончарова Мария, </a:t>
            </a:r>
            <a:r>
              <a:rPr lang="ru-RU" dirty="0" smtClean="0"/>
              <a:t>студентка 2 курса магистратуры «Измерения в психологии и образовании», НИУ ВШЭ.</a:t>
            </a:r>
          </a:p>
          <a:p>
            <a:endParaRPr lang="ru-RU" dirty="0" smtClean="0"/>
          </a:p>
          <a:p>
            <a:r>
              <a:rPr lang="ru-RU" dirty="0" smtClean="0"/>
              <a:t>Исследование </a:t>
            </a:r>
            <a:r>
              <a:rPr lang="ru-RU" dirty="0"/>
              <a:t>осуществлено </a:t>
            </a:r>
            <a:r>
              <a:rPr lang="ru-RU" dirty="0" smtClean="0"/>
              <a:t>при финансовой поддержке и в рамках Программы </a:t>
            </a:r>
            <a:r>
              <a:rPr lang="ru-RU" dirty="0"/>
              <a:t>фундаментальных исследований НИУ </a:t>
            </a:r>
            <a:r>
              <a:rPr lang="ru-RU" dirty="0" smtClean="0"/>
              <a:t>ВШЭ в 2014-15 гг.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760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9C2"/>
                </a:solidFill>
              </a:rPr>
              <a:t>rtc.i</a:t>
            </a:r>
            <a:r>
              <a:rPr lang="en-US" sz="1600" dirty="0">
                <a:solidFill>
                  <a:srgbClr val="0079C2"/>
                </a:solidFill>
              </a:rPr>
              <a:t>o</a:t>
            </a:r>
            <a:r>
              <a:rPr lang="en-US" sz="1600" dirty="0" smtClean="0">
                <a:solidFill>
                  <a:srgbClr val="0079C2"/>
                </a:solidFill>
              </a:rPr>
              <a:t>e@gmail.com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8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961966" y="2211710"/>
            <a:ext cx="264248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4139952" y="1275606"/>
            <a:ext cx="489654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251520" y="1932970"/>
            <a:ext cx="2952328" cy="193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endParaRPr lang="en-US" dirty="0"/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Ч</a:t>
            </a:r>
            <a:r>
              <a:rPr lang="ru-RU" sz="2400" dirty="0" smtClean="0">
                <a:solidFill>
                  <a:schemeClr val="bg1"/>
                </a:solidFill>
              </a:rPr>
              <a:t>ем </a:t>
            </a:r>
            <a:r>
              <a:rPr lang="ru-RU" sz="2400" dirty="0">
                <a:solidFill>
                  <a:schemeClr val="bg1"/>
                </a:solidFill>
              </a:rPr>
              <a:t>обусловлены результаты PISA на национальном </a:t>
            </a:r>
            <a:r>
              <a:rPr lang="ru-RU" sz="2400" dirty="0" smtClean="0">
                <a:solidFill>
                  <a:schemeClr val="bg1"/>
                </a:solidFill>
              </a:rPr>
              <a:t>уровне?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1563638"/>
            <a:ext cx="241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фактор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90591346"/>
              </p:ext>
            </p:extLst>
          </p:nvPr>
        </p:nvGraphicFramePr>
        <p:xfrm>
          <a:off x="1691680" y="1347614"/>
          <a:ext cx="5719440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6311" y="2528726"/>
            <a:ext cx="1784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Универсальный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фактор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0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42493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Исследовательский вопрос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34761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Привычный вопрос: </a:t>
            </a:r>
            <a:r>
              <a:rPr lang="ru-RU" sz="2000" b="1" i="1" dirty="0" smtClean="0"/>
              <a:t>Чем объяснить низкие достижения </a:t>
            </a:r>
            <a:r>
              <a:rPr lang="ru-RU" sz="2000" b="1" i="1" dirty="0"/>
              <a:t>российских школьников в </a:t>
            </a:r>
            <a:r>
              <a:rPr lang="ru-RU" sz="2000" b="1" i="1" dirty="0" smtClean="0"/>
              <a:t>PISA</a:t>
            </a:r>
            <a:r>
              <a:rPr lang="ru-RU" sz="2000" b="1" i="1" dirty="0"/>
              <a:t>?</a:t>
            </a:r>
            <a:endParaRPr lang="ru-RU" sz="2000" b="1" i="1" dirty="0" smtClean="0"/>
          </a:p>
          <a:p>
            <a:endParaRPr lang="ru-RU" sz="2000" dirty="0"/>
          </a:p>
          <a:p>
            <a:r>
              <a:rPr lang="ru-RU" sz="2000" dirty="0" smtClean="0"/>
              <a:t>Наш вопрос: </a:t>
            </a:r>
            <a:r>
              <a:rPr lang="ru-RU" sz="2000" b="1" i="1" dirty="0" smtClean="0"/>
              <a:t>Чем объяснить </a:t>
            </a:r>
            <a:r>
              <a:rPr lang="ru-RU" sz="2000" b="1" i="1" dirty="0"/>
              <a:t>существенно </a:t>
            </a:r>
            <a:r>
              <a:rPr lang="ru-RU" sz="2000" b="1" i="1" dirty="0" smtClean="0"/>
              <a:t>большую трудность </a:t>
            </a:r>
            <a:r>
              <a:rPr lang="ru-RU" sz="2000" b="1" i="1" dirty="0"/>
              <a:t>некоторых </a:t>
            </a:r>
            <a:r>
              <a:rPr lang="ru-RU" sz="2000" b="1" i="1" dirty="0" smtClean="0"/>
              <a:t>заданий </a:t>
            </a:r>
            <a:r>
              <a:rPr lang="en-US" sz="2000" b="1" i="1" dirty="0" smtClean="0"/>
              <a:t>PISA</a:t>
            </a:r>
            <a:r>
              <a:rPr lang="ru-RU" sz="2000" b="1" i="1" dirty="0" smtClean="0"/>
              <a:t> </a:t>
            </a:r>
            <a:r>
              <a:rPr lang="ru-RU" sz="2000" b="1" i="1" dirty="0"/>
              <a:t>по математике для российских школьников, чем для их сверстников в других </a:t>
            </a:r>
            <a:r>
              <a:rPr lang="ru-RU" sz="2000" b="1" i="1" dirty="0" smtClean="0"/>
              <a:t>странах</a:t>
            </a:r>
            <a:r>
              <a:rPr lang="en-US" sz="2000" b="1" i="1" dirty="0" smtClean="0"/>
              <a:t>?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7" y="362649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Специфические дефициты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в знаниях и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умениях, связанные с программой обучения.</a:t>
            </a:r>
            <a:endParaRPr lang="en-US" sz="2800" b="1" dirty="0"/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683568" y="3459164"/>
            <a:ext cx="648072" cy="6014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0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42493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 задания с трудностью для России 2,9%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2715766"/>
            <a:ext cx="1640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Средняя трудность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по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OECD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 3,5%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1550"/>
            <a:ext cx="67627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0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4269"/>
            <a:ext cx="8424936" cy="1008112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П</a:t>
            </a:r>
            <a:r>
              <a:rPr lang="ru-RU" sz="3200" dirty="0" smtClean="0">
                <a:solidFill>
                  <a:schemeClr val="bg1"/>
                </a:solidFill>
              </a:rPr>
              <a:t>редыдущие российские ответы на </a:t>
            </a:r>
            <a:r>
              <a:rPr lang="ru-RU" sz="3200" dirty="0">
                <a:solidFill>
                  <a:schemeClr val="bg1"/>
                </a:solidFill>
              </a:rPr>
              <a:t>этот </a:t>
            </a:r>
            <a:r>
              <a:rPr lang="ru-RU" sz="3200" dirty="0" smtClean="0">
                <a:solidFill>
                  <a:schemeClr val="bg1"/>
                </a:solidFill>
              </a:rPr>
              <a:t>вопрос и их недостатки: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7560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Предложенные объяснения: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неактуальность части разделов </a:t>
            </a:r>
            <a:r>
              <a:rPr lang="ru-RU" dirty="0"/>
              <a:t>математики к концу основной школы и их </a:t>
            </a:r>
            <a:r>
              <a:rPr lang="ru-RU" dirty="0" smtClean="0"/>
              <a:t>забывание,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слабой подготовка </a:t>
            </a:r>
            <a:r>
              <a:rPr lang="ru-RU" dirty="0"/>
              <a:t>учителей по отдельным </a:t>
            </a:r>
            <a:r>
              <a:rPr lang="ru-RU" dirty="0" smtClean="0"/>
              <a:t>разделам,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отсутствием </a:t>
            </a:r>
            <a:r>
              <a:rPr lang="ru-RU" dirty="0"/>
              <a:t>в наших учебниках </a:t>
            </a:r>
            <a:r>
              <a:rPr lang="ru-RU" dirty="0" smtClean="0"/>
              <a:t>«</a:t>
            </a:r>
            <a:r>
              <a:rPr lang="en-US" dirty="0" smtClean="0"/>
              <a:t>PISA-</a:t>
            </a:r>
            <a:r>
              <a:rPr lang="ru-RU" dirty="0" smtClean="0"/>
              <a:t>подобных» задач,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отсутствием </a:t>
            </a:r>
            <a:r>
              <a:rPr lang="ru-RU" dirty="0"/>
              <a:t>заданий на </a:t>
            </a:r>
            <a:r>
              <a:rPr lang="ru-RU" dirty="0" smtClean="0"/>
              <a:t>интерпретацию,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…</a:t>
            </a:r>
          </a:p>
          <a:p>
            <a:endParaRPr lang="en-US" dirty="0"/>
          </a:p>
          <a:p>
            <a:r>
              <a:rPr lang="ru-RU" dirty="0" smtClean="0">
                <a:solidFill>
                  <a:srgbClr val="C00000"/>
                </a:solidFill>
              </a:rPr>
              <a:t>Недостатки: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слишком общий </a:t>
            </a:r>
            <a:r>
              <a:rPr lang="ru-RU" dirty="0" smtClean="0">
                <a:solidFill>
                  <a:srgbClr val="C00000"/>
                </a:solidFill>
              </a:rPr>
              <a:t>характер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не учитывают </a:t>
            </a:r>
            <a:r>
              <a:rPr lang="ru-RU" dirty="0" smtClean="0">
                <a:solidFill>
                  <a:srgbClr val="C00000"/>
                </a:solidFill>
              </a:rPr>
              <a:t>объективную трудность заданий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носят до сих пор гипотетический характер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4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9177"/>
            <a:ext cx="842493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Адресация ко всем эти недостаткам: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9572" y="115728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нашем исследовании: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Подобраны задания, трудные именно </a:t>
            </a:r>
            <a:r>
              <a:rPr lang="ru-RU" sz="2400" dirty="0"/>
              <a:t>для российской </a:t>
            </a:r>
            <a:r>
              <a:rPr lang="ru-RU" sz="2400" dirty="0" smtClean="0"/>
              <a:t>выборки. </a:t>
            </a:r>
          </a:p>
          <a:p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Осуществлен детальный анализ учебного плана в части, касающейся этих заданий.</a:t>
            </a:r>
          </a:p>
          <a:p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Экспериментально проверено, </a:t>
            </a:r>
            <a:r>
              <a:rPr lang="ru-RU" sz="2400" dirty="0"/>
              <a:t>какие составляющие заданий </a:t>
            </a:r>
            <a:r>
              <a:rPr lang="ru-RU" sz="2400" dirty="0" smtClean="0"/>
              <a:t>делают </a:t>
            </a:r>
            <a:r>
              <a:rPr lang="ru-RU" sz="2400" dirty="0"/>
              <a:t>их более трудными для российских </a:t>
            </a:r>
            <a:r>
              <a:rPr lang="ru-RU" sz="2400" dirty="0" smtClean="0"/>
              <a:t>школьников.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2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7833</TotalTime>
  <Words>1869</Words>
  <Application>Microsoft Office PowerPoint</Application>
  <PresentationFormat>Экран (16:9)</PresentationFormat>
  <Paragraphs>304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1_Тема Office</vt:lpstr>
      <vt:lpstr>Что в заданиях PISA по математике мешает российским школьникам их выполнять?  Результаты экспериментальных исследований</vt:lpstr>
      <vt:lpstr>Рамка исследования -</vt:lpstr>
      <vt:lpstr>Задания PISA – как один из вариантов задать новый контекст</vt:lpstr>
      <vt:lpstr>Почему некоторые задания PISA труднее для российских школьников, чем для их зарубежных сверстников?</vt:lpstr>
      <vt:lpstr>Чем обусловлены результаты PISA на национальном уровне? </vt:lpstr>
      <vt:lpstr>Исследовательский вопрос</vt:lpstr>
      <vt:lpstr>Пример задания с трудностью для России 2,9%</vt:lpstr>
      <vt:lpstr>Предыдущие российские ответы на этот вопрос и их недостатки:</vt:lpstr>
      <vt:lpstr>Адресация ко всем эти недостаткам:</vt:lpstr>
      <vt:lpstr>Инструмент</vt:lpstr>
      <vt:lpstr>Разработка заданий-модификаций</vt:lpstr>
      <vt:lpstr>Типы трудностей:</vt:lpstr>
      <vt:lpstr>Типы заданий и примеры</vt:lpstr>
      <vt:lpstr>Типы заданий и  примеры</vt:lpstr>
      <vt:lpstr>Типы заданий и  примеры</vt:lpstr>
      <vt:lpstr>Типы заданий и  примеры</vt:lpstr>
      <vt:lpstr>Типы заданий и  примеры</vt:lpstr>
      <vt:lpstr>Типы заданий и  примеры</vt:lpstr>
      <vt:lpstr>Инструмент и процедура</vt:lpstr>
      <vt:lpstr>Результаты  </vt:lpstr>
      <vt:lpstr>Вывод из Эксперимента 1</vt:lpstr>
      <vt:lpstr>Ограничения вывода </vt:lpstr>
      <vt:lpstr>Эксперимент 2:</vt:lpstr>
      <vt:lpstr>В качестве введения…</vt:lpstr>
      <vt:lpstr>Проблема</vt:lpstr>
      <vt:lpstr>Исследовательские вопросы </vt:lpstr>
      <vt:lpstr>Инструмент: </vt:lpstr>
      <vt:lpstr>Типичная задача «Никель»  </vt:lpstr>
      <vt:lpstr> Нетипичная задача «Ассорти»  </vt:lpstr>
      <vt:lpstr>Процедура:</vt:lpstr>
      <vt:lpstr>    Результаты </vt:lpstr>
      <vt:lpstr>Сравнение успешности решения обеих задач на общей выборке (%) (t-test для связанных выборок, непараметрический критерий Вилкоксона и критерий знаков) </vt:lpstr>
      <vt:lpstr>Порядок предъявления и способ решения</vt:lpstr>
      <vt:lpstr>Порядок предъявления и успешность решения  </vt:lpstr>
      <vt:lpstr>Взаимодействие порядка предъявления и способа решения</vt:lpstr>
      <vt:lpstr>Презентация PowerPoint</vt:lpstr>
      <vt:lpstr>Трудность этапов и эффект помощи</vt:lpstr>
      <vt:lpstr>Решение типичной задачи </vt:lpstr>
      <vt:lpstr>Решение НЕтипичной задачи </vt:lpstr>
      <vt:lpstr>Обобщение результатов Эксперимента 2:</vt:lpstr>
      <vt:lpstr>Соавторы и благодарности: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Julia</cp:lastModifiedBy>
  <cp:revision>407</cp:revision>
  <cp:lastPrinted>2012-11-08T07:08:57Z</cp:lastPrinted>
  <dcterms:created xsi:type="dcterms:W3CDTF">2011-08-25T06:09:31Z</dcterms:created>
  <dcterms:modified xsi:type="dcterms:W3CDTF">2015-04-23T21:04:43Z</dcterms:modified>
</cp:coreProperties>
</file>