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483" r:id="rId3"/>
    <p:sldId id="482" r:id="rId4"/>
    <p:sldId id="478" r:id="rId5"/>
    <p:sldId id="484" r:id="rId6"/>
    <p:sldId id="497" r:id="rId7"/>
    <p:sldId id="485" r:id="rId8"/>
    <p:sldId id="488" r:id="rId9"/>
    <p:sldId id="492" r:id="rId10"/>
    <p:sldId id="519" r:id="rId11"/>
    <p:sldId id="487" r:id="rId12"/>
    <p:sldId id="498" r:id="rId13"/>
    <p:sldId id="502" r:id="rId14"/>
    <p:sldId id="501" r:id="rId15"/>
    <p:sldId id="500" r:id="rId16"/>
    <p:sldId id="494" r:id="rId17"/>
    <p:sldId id="503" r:id="rId18"/>
    <p:sldId id="504" r:id="rId19"/>
    <p:sldId id="495" r:id="rId20"/>
    <p:sldId id="505" r:id="rId21"/>
    <p:sldId id="506" r:id="rId22"/>
    <p:sldId id="496" r:id="rId23"/>
    <p:sldId id="507" r:id="rId24"/>
    <p:sldId id="512" r:id="rId25"/>
    <p:sldId id="508" r:id="rId26"/>
    <p:sldId id="509" r:id="rId27"/>
    <p:sldId id="514" r:id="rId28"/>
    <p:sldId id="513" r:id="rId29"/>
    <p:sldId id="516" r:id="rId30"/>
    <p:sldId id="517" r:id="rId31"/>
    <p:sldId id="510" r:id="rId32"/>
    <p:sldId id="518" r:id="rId33"/>
    <p:sldId id="481" r:id="rId34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2778" autoAdjust="0"/>
  </p:normalViewPr>
  <p:slideViewPr>
    <p:cSldViewPr>
      <p:cViewPr>
        <p:scale>
          <a:sx n="100" d="100"/>
          <a:sy n="100" d="100"/>
        </p:scale>
        <p:origin x="-1260" y="-4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control.k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sbalt.ru/moscow/2011/06/07/855332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docs.exdat.com/docs/index-402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docs.exdat.com/docs/index-1107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org/content/view/6436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eduhelp.info/page/narushenija-v-ege-glazami-uchitelj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eobrazovanie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1976" y="150422"/>
            <a:ext cx="738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управления образованием РАО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7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601010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5496" y="1275606"/>
            <a:ext cx="89999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ВЕБИНАР 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200" b="1" noProof="0" dirty="0" smtClean="0">
                <a:solidFill>
                  <a:schemeClr val="bg1"/>
                </a:solidFill>
              </a:rPr>
              <a:t>НАРУШЕНИЯ В ПРОЦЕДУРАХ ОЦЕНИВАНИЯ:</a:t>
            </a:r>
          </a:p>
          <a:p>
            <a:pPr lvl="0"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</a:rPr>
              <a:t>ричины, следствия, стратегия управления рисками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							</a:t>
            </a:r>
            <a:r>
              <a:rPr lang="ru-RU" sz="2000" b="1" dirty="0" smtClean="0">
                <a:solidFill>
                  <a:schemeClr val="bg1"/>
                </a:solidFill>
              </a:rPr>
              <a:t>О.А. Решетникова,</a:t>
            </a:r>
          </a:p>
          <a:p>
            <a:pPr lvl="0" algn="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заместитель директора Российского </a:t>
            </a:r>
            <a:r>
              <a:rPr lang="ru-RU" sz="2000" dirty="0" err="1" smtClean="0">
                <a:solidFill>
                  <a:schemeClr val="bg1"/>
                </a:solidFill>
              </a:rPr>
              <a:t>тренингового</a:t>
            </a:r>
            <a:r>
              <a:rPr lang="ru-RU" sz="2000" dirty="0" smtClean="0">
                <a:solidFill>
                  <a:schemeClr val="bg1"/>
                </a:solidFill>
              </a:rPr>
              <a:t> центра,  </a:t>
            </a:r>
            <a:r>
              <a:rPr lang="ru-RU" sz="2000" dirty="0" err="1" smtClean="0">
                <a:solidFill>
                  <a:schemeClr val="bg1"/>
                </a:solidFill>
              </a:rPr>
              <a:t>к.п.н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lvl="0" algn="ctr">
              <a:defRPr/>
            </a:pPr>
            <a:endParaRPr kumimoji="0" lang="ru-RU" sz="20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 ноября 2012 года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79626" y="4587974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52128"/>
            <a:ext cx="8928992" cy="401191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Деловая </a:t>
            </a:r>
            <a:r>
              <a:rPr lang="ru-RU" sz="2000" b="1" dirty="0"/>
              <a:t>репутация </a:t>
            </a:r>
            <a:r>
              <a:rPr lang="ru-RU" sz="2000" dirty="0"/>
              <a:t>- </a:t>
            </a:r>
            <a:r>
              <a:rPr lang="ru-RU" sz="1800" dirty="0"/>
              <a:t>набор качеств и оценок,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которыми </a:t>
            </a:r>
            <a:r>
              <a:rPr lang="ru-RU" sz="1800" dirty="0"/>
              <a:t>их носитель ассоциируется в глазах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своих коллег </a:t>
            </a:r>
            <a:r>
              <a:rPr lang="ru-RU" sz="1800" dirty="0"/>
              <a:t>по работе, учеников, </a:t>
            </a:r>
            <a:r>
              <a:rPr lang="ru-RU" sz="1800" dirty="0" smtClean="0"/>
              <a:t>родителей </a:t>
            </a:r>
            <a:br>
              <a:rPr lang="ru-RU" sz="1800" dirty="0" smtClean="0"/>
            </a:br>
            <a:r>
              <a:rPr lang="ru-RU" sz="1800" dirty="0" smtClean="0"/>
              <a:t>и персонифицируется среди </a:t>
            </a:r>
            <a:r>
              <a:rPr lang="ru-RU" sz="1800" dirty="0"/>
              <a:t>других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профессионалов </a:t>
            </a:r>
            <a:r>
              <a:rPr lang="ru-RU" sz="1800" dirty="0"/>
              <a:t>в данной области деятельности.</a:t>
            </a:r>
            <a:r>
              <a:rPr lang="ru-RU" sz="2000" dirty="0"/>
              <a:t>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Факторы </a:t>
            </a:r>
            <a:r>
              <a:rPr lang="ru-RU" sz="2000" b="1" dirty="0"/>
              <a:t>влияния на </a:t>
            </a:r>
            <a:r>
              <a:rPr lang="ru-RU" sz="2000" b="1" dirty="0" smtClean="0"/>
              <a:t>деловую репутацию как отдельных лиц, </a:t>
            </a:r>
            <a:br>
              <a:rPr lang="ru-RU" sz="2000" b="1" dirty="0" smtClean="0"/>
            </a:br>
            <a:r>
              <a:rPr lang="ru-RU" sz="2000" b="1" dirty="0" smtClean="0"/>
              <a:t>так и системы в целом:</a:t>
            </a:r>
            <a:endParaRPr lang="ru-RU" sz="2000" b="1" dirty="0"/>
          </a:p>
          <a:p>
            <a:pPr>
              <a:spcBef>
                <a:spcPts val="0"/>
              </a:spcBef>
            </a:pPr>
            <a:r>
              <a:rPr lang="ru-RU" sz="1900" dirty="0" smtClean="0">
                <a:solidFill>
                  <a:srgbClr val="0070C0"/>
                </a:solidFill>
              </a:rPr>
              <a:t>прямое </a:t>
            </a:r>
            <a:r>
              <a:rPr lang="ru-RU" sz="1900" dirty="0">
                <a:solidFill>
                  <a:srgbClr val="0070C0"/>
                </a:solidFill>
              </a:rPr>
              <a:t>злостное нарушение: подтасовка, подмена, подсказка и пр.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solidFill>
                  <a:srgbClr val="0070C0"/>
                </a:solidFill>
              </a:rPr>
              <a:t>«</a:t>
            </a:r>
            <a:r>
              <a:rPr lang="ru-RU" sz="1900" dirty="0">
                <a:solidFill>
                  <a:srgbClr val="0070C0"/>
                </a:solidFill>
              </a:rPr>
              <a:t>халатное» отношение к своим прямым обязанностям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solidFill>
                  <a:srgbClr val="C00000"/>
                </a:solidFill>
              </a:rPr>
              <a:t>«</a:t>
            </a:r>
            <a:r>
              <a:rPr lang="ru-RU" sz="1900" dirty="0">
                <a:solidFill>
                  <a:srgbClr val="C00000"/>
                </a:solidFill>
              </a:rPr>
              <a:t>закрытие глаз» на факты нарушений рядом</a:t>
            </a:r>
          </a:p>
          <a:p>
            <a:pPr>
              <a:spcBef>
                <a:spcPts val="0"/>
              </a:spcBef>
            </a:pPr>
            <a:r>
              <a:rPr lang="ru-RU" sz="1900" dirty="0" smtClean="0">
                <a:solidFill>
                  <a:srgbClr val="C00000"/>
                </a:solidFill>
              </a:rPr>
              <a:t> </a:t>
            </a:r>
            <a:r>
              <a:rPr lang="ru-RU" sz="1900" dirty="0">
                <a:solidFill>
                  <a:srgbClr val="C00000"/>
                </a:solidFill>
              </a:rPr>
              <a:t>слабая система служебных расследований </a:t>
            </a:r>
            <a:endParaRPr lang="ru-RU" sz="19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ПРОБЛЕМА:</a:t>
            </a:r>
            <a:r>
              <a:rPr lang="ru-RU" sz="1800" dirty="0" smtClean="0"/>
              <a:t> отсутствие понятия «</a:t>
            </a:r>
            <a:r>
              <a:rPr lang="ru-RU" sz="1800" dirty="0" err="1" smtClean="0"/>
              <a:t>репутационный</a:t>
            </a:r>
            <a:r>
              <a:rPr lang="ru-RU" sz="1800" dirty="0" smtClean="0"/>
              <a:t> риск» и, соответственно, отсутствие системы работы с </a:t>
            </a:r>
            <a:r>
              <a:rPr lang="ru-RU" sz="1800" dirty="0" err="1" smtClean="0"/>
              <a:t>репутационными</a:t>
            </a:r>
            <a:r>
              <a:rPr lang="ru-RU" sz="1800" dirty="0" smtClean="0"/>
              <a:t> рисками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3600" kern="600" dirty="0" err="1" smtClean="0">
                <a:solidFill>
                  <a:schemeClr val="bg1"/>
                </a:solidFill>
              </a:rPr>
              <a:t>Репутационный</a:t>
            </a:r>
            <a:r>
              <a:rPr lang="ru-RU" sz="3600" kern="600" dirty="0" smtClean="0">
                <a:solidFill>
                  <a:schemeClr val="bg1"/>
                </a:solidFill>
              </a:rPr>
              <a:t> риск 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8061" y="1296144"/>
            <a:ext cx="3770684" cy="15121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r">
              <a:buNone/>
            </a:pPr>
            <a:r>
              <a:rPr lang="ru-RU" b="1" dirty="0"/>
              <a:t>«Чтобы заработать хорошую репутацию, необходимо совершить </a:t>
            </a:r>
          </a:p>
          <a:p>
            <a:pPr marL="0" indent="0" algn="r">
              <a:buNone/>
            </a:pPr>
            <a:r>
              <a:rPr lang="ru-RU" b="1" dirty="0"/>
              <a:t>много хороших дел и всего одно плохое, чтобы ее потерять» </a:t>
            </a:r>
          </a:p>
          <a:p>
            <a:pPr marL="0" indent="0" algn="r">
              <a:buNone/>
            </a:pPr>
            <a:r>
              <a:rPr lang="ru-RU" b="1" dirty="0"/>
              <a:t>(Бенджамин Франклин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21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856984" cy="33940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</a:rPr>
              <a:t>Любой  организационный или технологический сбой –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это </a:t>
            </a:r>
            <a:r>
              <a:rPr lang="ru-RU" sz="2200" b="1" dirty="0">
                <a:solidFill>
                  <a:srgbClr val="FF0000"/>
                </a:solidFill>
              </a:rPr>
              <a:t>реализовавшийся риск</a:t>
            </a:r>
          </a:p>
          <a:p>
            <a:pPr marL="0" indent="0">
              <a:buNone/>
            </a:pPr>
            <a:r>
              <a:rPr lang="ru-RU" sz="2000" b="1" dirty="0"/>
              <a:t>Шаги управления </a:t>
            </a:r>
            <a:r>
              <a:rPr lang="ru-RU" sz="2000" b="1" dirty="0" smtClean="0"/>
              <a:t>рисками (риск-менеджмент):</a:t>
            </a:r>
            <a:endParaRPr lang="ru-RU" sz="2000" b="1" dirty="0"/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определение «профиля рисков»;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определение наиболее критичных для данной процедуры рисков;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определение стратегии управления риском – стратегия хеджирования (</a:t>
            </a:r>
            <a:r>
              <a:rPr lang="en-US" sz="2000" dirty="0"/>
              <a:t>hedging </a:t>
            </a:r>
            <a:r>
              <a:rPr lang="en-US" sz="2000" dirty="0" smtClean="0"/>
              <a:t>–</a:t>
            </a:r>
            <a:r>
              <a:rPr lang="ru-RU" sz="2000" dirty="0" smtClean="0"/>
              <a:t>страхование </a:t>
            </a:r>
            <a:r>
              <a:rPr lang="ru-RU" sz="2000" dirty="0"/>
              <a:t>от потерь);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планирование действий на случай реализовавшихся рисков;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интегрирование стратегии управления рисками в систему управления процедурой оценивания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Предупреждение нарушений и расчёт их последствий</a:t>
            </a:r>
          </a:p>
        </p:txBody>
      </p:sp>
    </p:spTree>
    <p:extLst>
      <p:ext uri="{BB962C8B-B14F-4D97-AF65-F5344CB8AC3E}">
        <p14:creationId xmlns:p14="http://schemas.microsoft.com/office/powerpoint/2010/main" val="21378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712968" cy="3394075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 smtClean="0"/>
              <a:t>ПРИМЕР:</a:t>
            </a:r>
          </a:p>
          <a:p>
            <a:pPr marL="0" indent="0">
              <a:buNone/>
            </a:pPr>
            <a:r>
              <a:rPr lang="ru-RU" sz="1800" i="1" dirty="0" smtClean="0"/>
              <a:t>Может быть применим при разработке инструктивно-методической базы</a:t>
            </a:r>
            <a:endParaRPr lang="ru-RU" sz="1800" i="1" dirty="0"/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solidFill>
                  <a:srgbClr val="FF0000"/>
                </a:solidFill>
              </a:rPr>
              <a:t>Приём </a:t>
            </a:r>
            <a:r>
              <a:rPr lang="ru-RU" sz="1800" b="1" dirty="0" smtClean="0">
                <a:solidFill>
                  <a:srgbClr val="FF0000"/>
                </a:solidFill>
              </a:rPr>
              <a:t>«Замыленный глаз»:</a:t>
            </a:r>
            <a:endParaRPr lang="ru-RU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1800" dirty="0"/>
              <a:t>Раздать нескольким специалистам других отделов/структур (не разработчиков)</a:t>
            </a:r>
          </a:p>
          <a:p>
            <a:pPr>
              <a:buFontTx/>
              <a:buChar char="-"/>
            </a:pPr>
            <a:r>
              <a:rPr lang="ru-RU" sz="1800" dirty="0"/>
              <a:t>Попросить выделить некорректные (неоднозначные, спорные) формулировки, дать оценку доступности языка, достаточности информации о необходимых действиях</a:t>
            </a:r>
          </a:p>
          <a:p>
            <a:pPr>
              <a:buFontTx/>
              <a:buChar char="-"/>
            </a:pPr>
            <a:r>
              <a:rPr lang="ru-RU" sz="1800" dirty="0"/>
              <a:t>Проиграть инструктаж в аудитории по данной Инструкции  («организатор» и «участники» – не специалисты-разработчики Инструкции), попросить участников  дать комментарии по доступности и достаточности полученной информации</a:t>
            </a:r>
          </a:p>
          <a:p>
            <a:pPr>
              <a:buFontTx/>
              <a:buChar char="-"/>
            </a:pPr>
            <a:r>
              <a:rPr lang="ru-RU" sz="1800" dirty="0"/>
              <a:t>Обработать результаты опроса, выделить наиболее часто встречающиеся замечания, не игнорировать единичные замечания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Предупреждение нарушений: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превентивная система, но не последействие!</a:t>
            </a:r>
          </a:p>
        </p:txBody>
      </p:sp>
    </p:spTree>
    <p:extLst>
      <p:ext uri="{BB962C8B-B14F-4D97-AF65-F5344CB8AC3E}">
        <p14:creationId xmlns:p14="http://schemas.microsoft.com/office/powerpoint/2010/main" val="11725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435280" cy="3675856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 smtClean="0"/>
              <a:t>ПРИМЕР: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FF0000"/>
                </a:solidFill>
              </a:rPr>
              <a:t>Приём </a:t>
            </a:r>
            <a:r>
              <a:rPr lang="ru-RU" sz="1800" b="1" dirty="0">
                <a:solidFill>
                  <a:srgbClr val="FF0000"/>
                </a:solidFill>
              </a:rPr>
              <a:t>«Подушка </a:t>
            </a:r>
            <a:r>
              <a:rPr lang="ru-RU" sz="1800" b="1" dirty="0" smtClean="0">
                <a:solidFill>
                  <a:srgbClr val="FF0000"/>
                </a:solidFill>
              </a:rPr>
              <a:t>безопасности при утечке информации  по измерителям»: </a:t>
            </a:r>
            <a:endParaRPr lang="ru-RU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1800" dirty="0"/>
              <a:t>Заблаговременное определение кол-ва участников процедуры оценивания на один вариант ИМ</a:t>
            </a:r>
          </a:p>
          <a:p>
            <a:pPr>
              <a:buFontTx/>
              <a:buChar char="-"/>
            </a:pPr>
            <a:r>
              <a:rPr lang="ru-RU" sz="1800" dirty="0"/>
              <a:t>Заблаговременное определение кол-ва одного варианта ИМ в одном месте проведения экзамена (пункте, муниципалитете)</a:t>
            </a:r>
          </a:p>
          <a:p>
            <a:pPr>
              <a:buFontTx/>
              <a:buChar char="-"/>
            </a:pPr>
            <a:r>
              <a:rPr lang="ru-RU" sz="1800" dirty="0"/>
              <a:t>Расчет технологической возможности экстренной передачи резервного варианта ИМ в места проведения экзамена с учетом п. 1 и 2</a:t>
            </a:r>
          </a:p>
          <a:p>
            <a:pPr>
              <a:buFontTx/>
              <a:buChar char="-"/>
            </a:pPr>
            <a:r>
              <a:rPr lang="ru-RU" sz="1800" dirty="0"/>
              <a:t>Расчет времени, необходимого для передачи и печати резервного ИМ</a:t>
            </a:r>
          </a:p>
          <a:p>
            <a:pPr>
              <a:buFontTx/>
              <a:buChar char="-"/>
            </a:pPr>
            <a:r>
              <a:rPr lang="ru-RU" sz="1800" dirty="0"/>
              <a:t>В случае невозможности реализации п.3 – заблаговременно разработанный регламент отмены </a:t>
            </a:r>
            <a:r>
              <a:rPr lang="ru-RU" sz="1800" dirty="0" smtClean="0"/>
              <a:t>процедуры и информирования/перенос </a:t>
            </a:r>
            <a:r>
              <a:rPr lang="ru-RU" sz="1800" dirty="0"/>
              <a:t>её проведения на другие </a:t>
            </a:r>
            <a:r>
              <a:rPr lang="ru-RU" sz="1800" dirty="0" smtClean="0"/>
              <a:t>сроки</a:t>
            </a:r>
            <a:endParaRPr lang="ru-RU" sz="1800" dirty="0"/>
          </a:p>
          <a:p>
            <a:pPr marL="0" lvl="0" indent="0">
              <a:buNone/>
            </a:pP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Предупреждение нарушений: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 превентивная система, но не </a:t>
            </a:r>
            <a:r>
              <a:rPr lang="ru-RU" sz="3200" dirty="0" err="1">
                <a:solidFill>
                  <a:schemeClr val="bg1"/>
                </a:solidFill>
              </a:rPr>
              <a:t>девиантная</a:t>
            </a:r>
            <a:r>
              <a:rPr lang="ru-RU" sz="3200" dirty="0">
                <a:solidFill>
                  <a:schemeClr val="bg1"/>
                </a:solidFill>
              </a:rPr>
              <a:t>!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6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Концепция «приемлемого» (допустимого) </a:t>
            </a:r>
            <a:r>
              <a:rPr lang="ru-RU" sz="2800" dirty="0" smtClean="0">
                <a:solidFill>
                  <a:srgbClr val="FF0000"/>
                </a:solidFill>
              </a:rPr>
              <a:t>риска: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</a:t>
            </a:r>
            <a:endParaRPr lang="ru-RU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600" b="1" dirty="0"/>
              <a:t>Нельзя</a:t>
            </a:r>
            <a:r>
              <a:rPr lang="ru-RU" sz="2600" dirty="0"/>
              <a:t> создать абсолютно </a:t>
            </a:r>
            <a:r>
              <a:rPr lang="ru-RU" sz="2600" b="1" dirty="0"/>
              <a:t>безопасную </a:t>
            </a: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технологию</a:t>
            </a:r>
            <a:r>
              <a:rPr lang="ru-RU" sz="2600" dirty="0"/>
              <a:t>, но можно и нужно стремиться к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достижению </a:t>
            </a:r>
            <a:r>
              <a:rPr lang="ru-RU" sz="2600" dirty="0"/>
              <a:t>ситуации с возможными, но управляемыми рисками, предусмотрев </a:t>
            </a:r>
            <a:r>
              <a:rPr lang="ru-RU" sz="2600" dirty="0" smtClean="0"/>
              <a:t>и реализовав </a:t>
            </a:r>
            <a:r>
              <a:rPr lang="ru-RU" sz="2600" dirty="0"/>
              <a:t>соответствующие </a:t>
            </a:r>
            <a:r>
              <a:rPr lang="ru-RU" sz="2600" b="1" dirty="0"/>
              <a:t>организационные процессы.</a:t>
            </a:r>
          </a:p>
          <a:p>
            <a:pPr marL="0" lvl="0" indent="0">
              <a:buNone/>
            </a:pP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Предупреждение нарушений</a:t>
            </a:r>
          </a:p>
        </p:txBody>
      </p:sp>
      <p:pic>
        <p:nvPicPr>
          <p:cNvPr id="5" name="Picture 2" descr="C:\Users\Asus\Pictures\ПРЕДУПРЕЖДЕНИЕ О РИСКА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3564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6" y="987574"/>
            <a:ext cx="8229600" cy="339407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Кому нужна гласность?</a:t>
            </a:r>
            <a:br>
              <a:rPr lang="ru-RU" dirty="0" smtClean="0"/>
            </a:br>
            <a:r>
              <a:rPr lang="ru-RU" sz="1800" dirty="0" smtClean="0"/>
              <a:t>   </a:t>
            </a:r>
          </a:p>
          <a:p>
            <a:r>
              <a:rPr lang="ru-RU" dirty="0" smtClean="0"/>
              <a:t>Что может «дать» общественный контроль?</a:t>
            </a:r>
            <a:br>
              <a:rPr lang="ru-RU" dirty="0" smtClean="0"/>
            </a:br>
            <a:r>
              <a:rPr lang="ru-RU" sz="1800" dirty="0" smtClean="0"/>
              <a:t>   </a:t>
            </a:r>
          </a:p>
          <a:p>
            <a:r>
              <a:rPr lang="ru-RU" dirty="0" smtClean="0"/>
              <a:t>Пути решения «кадрового вопроса»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Реальные (работающие) механизмы</a:t>
            </a:r>
          </a:p>
        </p:txBody>
      </p:sp>
    </p:spTree>
    <p:extLst>
      <p:ext uri="{BB962C8B-B14F-4D97-AF65-F5344CB8AC3E}">
        <p14:creationId xmlns:p14="http://schemas.microsoft.com/office/powerpoint/2010/main" val="7860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57288"/>
            <a:ext cx="8862392" cy="3891880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«Только </a:t>
            </a:r>
            <a:r>
              <a:rPr lang="ru-RU" sz="1800" i="1" dirty="0">
                <a:solidFill>
                  <a:srgbClr val="002060"/>
                </a:solidFill>
              </a:rPr>
              <a:t>полная публичность мероприятия</a:t>
            </a:r>
            <a:r>
              <a:rPr lang="ru-RU" sz="1800" i="1" dirty="0" smtClean="0">
                <a:solidFill>
                  <a:srgbClr val="002060"/>
                </a:solidFill>
              </a:rPr>
              <a:t>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>
                <a:solidFill>
                  <a:srgbClr val="002060"/>
                </a:solidFill>
              </a:rPr>
              <a:t>открытость информации </a:t>
            </a:r>
            <a:r>
              <a:rPr lang="ru-RU" sz="1800" i="1" dirty="0" smtClean="0">
                <a:solidFill>
                  <a:srgbClr val="002060"/>
                </a:solidFill>
              </a:rPr>
              <a:t>для </a:t>
            </a:r>
            <a:r>
              <a:rPr lang="ru-RU" sz="1800" i="1" dirty="0">
                <a:solidFill>
                  <a:srgbClr val="002060"/>
                </a:solidFill>
              </a:rPr>
              <a:t>всех заинтересованных гарантируют</a:t>
            </a:r>
            <a:r>
              <a:rPr lang="ru-RU" sz="1800" i="1" dirty="0" smtClean="0">
                <a:solidFill>
                  <a:srgbClr val="002060"/>
                </a:solidFill>
              </a:rPr>
              <a:t>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>
                <a:solidFill>
                  <a:srgbClr val="002060"/>
                </a:solidFill>
              </a:rPr>
              <a:t>что ЕГЭ будет справедливо оценивать участников</a:t>
            </a:r>
            <a:r>
              <a:rPr lang="ru-RU" sz="1800" i="1" dirty="0" smtClean="0">
                <a:solidFill>
                  <a:srgbClr val="002060"/>
                </a:solidFill>
              </a:rPr>
              <a:t>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Я. Кузьминов, ректор НИУ ВШЭ</a:t>
            </a:r>
          </a:p>
          <a:p>
            <a:pPr marL="0" indent="0" algn="r">
              <a:buNone/>
            </a:pPr>
            <a:endParaRPr lang="ru-RU" sz="200" dirty="0"/>
          </a:p>
          <a:p>
            <a:pPr marL="0" indent="0">
              <a:buNone/>
            </a:pPr>
            <a:r>
              <a:rPr lang="ru-RU" sz="2000" dirty="0" smtClean="0"/>
              <a:t>Одним </a:t>
            </a:r>
            <a:r>
              <a:rPr lang="ru-RU" sz="2000" dirty="0"/>
              <a:t>из методов борьбы с нарушениями является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широкая </a:t>
            </a:r>
            <a:r>
              <a:rPr lang="ru-RU" sz="2000" b="1" dirty="0"/>
              <a:t>огласка произошедших фактов нарушения процедуры</a:t>
            </a:r>
            <a:r>
              <a:rPr lang="ru-RU" sz="2000" dirty="0"/>
              <a:t>:</a:t>
            </a:r>
          </a:p>
          <a:p>
            <a:r>
              <a:rPr lang="ru-RU" sz="2000" dirty="0"/>
              <a:t>Разработка соответствующих мер и принятия мер наказания к нарушителю</a:t>
            </a:r>
          </a:p>
          <a:p>
            <a:r>
              <a:rPr lang="ru-RU" sz="2000" dirty="0"/>
              <a:t>Огласка принятых мер в </a:t>
            </a:r>
            <a:r>
              <a:rPr lang="ru-RU" sz="2000" dirty="0" smtClean="0"/>
              <a:t>СМИ, </a:t>
            </a:r>
            <a:r>
              <a:rPr lang="ru-RU" sz="2000" dirty="0"/>
              <a:t>на сайтах Служб по надзору и контролю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сфере образования</a:t>
            </a:r>
          </a:p>
          <a:p>
            <a:r>
              <a:rPr lang="ru-RU" sz="2000" dirty="0"/>
              <a:t>Разбор случившегося прецедента на мероприятиях по подготовке кадров</a:t>
            </a:r>
          </a:p>
          <a:p>
            <a:r>
              <a:rPr lang="ru-RU" sz="2000" dirty="0"/>
              <a:t>Общественный контроль на всех этапах </a:t>
            </a:r>
            <a:r>
              <a:rPr lang="ru-RU" sz="2000" dirty="0" smtClean="0"/>
              <a:t>процедуры и широкое обсуждение результатов контроля</a:t>
            </a:r>
            <a:endParaRPr lang="ru-RU" sz="20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Гласность</a:t>
            </a:r>
          </a:p>
        </p:txBody>
      </p:sp>
    </p:spTree>
    <p:extLst>
      <p:ext uri="{BB962C8B-B14F-4D97-AF65-F5344CB8AC3E}">
        <p14:creationId xmlns:p14="http://schemas.microsoft.com/office/powerpoint/2010/main" val="28524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Гласность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" y="1157288"/>
            <a:ext cx="8745718" cy="386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55576" y="2643758"/>
            <a:ext cx="7488832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012160" y="1779662"/>
            <a:ext cx="576064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3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/>
              <a:t>Информация с официального сайта Службы по надзору и контролю в сфере </a:t>
            </a:r>
            <a:r>
              <a:rPr lang="ru-RU" sz="1400" dirty="0" smtClean="0"/>
              <a:t>образования</a:t>
            </a:r>
          </a:p>
          <a:p>
            <a:pPr marL="0" indent="0" algn="ctr">
              <a:buNone/>
            </a:pPr>
            <a:r>
              <a:rPr lang="ru-RU" sz="1400" dirty="0" smtClean="0"/>
              <a:t> </a:t>
            </a:r>
            <a:r>
              <a:rPr lang="ru-RU" sz="1400" b="1" dirty="0" smtClean="0"/>
              <a:t>Республики Казахстан  </a:t>
            </a:r>
            <a:r>
              <a:rPr lang="ru-RU" sz="1400" dirty="0">
                <a:hlinkClick r:id="rId4"/>
              </a:rPr>
              <a:t>http://www.educontrol.kz/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Фрагмент документа</a:t>
            </a:r>
            <a:r>
              <a:rPr lang="ru-RU" sz="1400" dirty="0" smtClean="0"/>
              <a:t>:</a:t>
            </a:r>
          </a:p>
          <a:p>
            <a:pPr marL="0" indent="0">
              <a:buNone/>
            </a:pPr>
            <a:r>
              <a:rPr lang="ru-RU" sz="1600" b="1" dirty="0"/>
              <a:t>О мерах, принятых к нарушителям технологии проведения ЕНТ - 2011 г. </a:t>
            </a:r>
            <a:endParaRPr lang="ru-RU" sz="1600" dirty="0"/>
          </a:p>
          <a:p>
            <a:pPr marL="0" indent="0">
              <a:buNone/>
            </a:pPr>
            <a:r>
              <a:rPr lang="ru-RU" sz="800" dirty="0" smtClean="0"/>
              <a:t>Министерством </a:t>
            </a:r>
            <a:r>
              <a:rPr lang="ru-RU" sz="800" dirty="0"/>
              <a:t>ежегодно проводится комплекс мероприятий с целью подготовки и проведения ЕНТ среди выпускников и их родителей. </a:t>
            </a:r>
          </a:p>
          <a:p>
            <a:pPr marL="0" indent="0">
              <a:buNone/>
            </a:pPr>
            <a:r>
              <a:rPr lang="ru-RU" sz="800" dirty="0"/>
              <a:t>Несмотря на проводимую информационно-разъяснительную работу среди школьников, их родителей и работников организаций образования, повсеместно фиксируются попытки сдачи тестирования с использованием мобильных телефонов, шпаргалок, подставных лиц и других незаконных методов. В большинстве случаев нарушения технологии совершаются организаторами тестирования на местах, в частности государственной комиссией, представителями правоохранительных органов, медицинскими работниками, дежурными по аудиториям, и другими заинтересованными лицами.</a:t>
            </a:r>
          </a:p>
          <a:p>
            <a:pPr marL="0" indent="0">
              <a:buNone/>
            </a:pPr>
            <a:r>
              <a:rPr lang="ru-RU" sz="800" dirty="0"/>
              <a:t>Наибольшее количество нарушений было зафиксировано в Южно-Казахстанской (в 11 из 16 ППЕНТ), </a:t>
            </a:r>
            <a:r>
              <a:rPr lang="ru-RU" sz="800" dirty="0" err="1"/>
              <a:t>Алматинской</a:t>
            </a:r>
            <a:r>
              <a:rPr lang="ru-RU" sz="800" dirty="0"/>
              <a:t>, </a:t>
            </a:r>
            <a:r>
              <a:rPr lang="ru-RU" sz="800" dirty="0" err="1"/>
              <a:t>Кызылординской</a:t>
            </a:r>
            <a:r>
              <a:rPr lang="ru-RU" sz="800" dirty="0"/>
              <a:t>, Восточно-Казахстанской и </a:t>
            </a:r>
            <a:r>
              <a:rPr lang="ru-RU" sz="800" dirty="0" err="1"/>
              <a:t>Мангыстауской</a:t>
            </a:r>
            <a:r>
              <a:rPr lang="ru-RU" sz="800" dirty="0"/>
              <a:t> областях. </a:t>
            </a:r>
          </a:p>
          <a:p>
            <a:pPr marL="0" indent="0">
              <a:buNone/>
            </a:pPr>
            <a:r>
              <a:rPr lang="kk-KZ" sz="800" b="1" dirty="0"/>
              <a:t>Южно-Казахстанская область.</a:t>
            </a:r>
            <a:endParaRPr lang="ru-RU" sz="800" dirty="0"/>
          </a:p>
          <a:p>
            <a:pPr marL="0" indent="0">
              <a:buNone/>
            </a:pPr>
            <a:r>
              <a:rPr lang="ru-RU" sz="800" dirty="0"/>
              <a:t>За нарушение технологии при проведении тестирования 1 потока в ППЕНТ г. </a:t>
            </a:r>
            <a:r>
              <a:rPr lang="ru-RU" sz="800" dirty="0" err="1"/>
              <a:t>Сарыагаш</a:t>
            </a:r>
            <a:r>
              <a:rPr lang="ru-RU" sz="800" dirty="0"/>
              <a:t> приказом Министерства </a:t>
            </a:r>
            <a:r>
              <a:rPr lang="kk-KZ" sz="800" dirty="0"/>
              <a:t>образования и науки Республики Казахстан № 232 от 4 июня 2011 года отстранены от проведения ЕНТ П</a:t>
            </a:r>
            <a:r>
              <a:rPr lang="ru-RU" sz="800" dirty="0" err="1"/>
              <a:t>редседател</a:t>
            </a:r>
            <a:r>
              <a:rPr lang="kk-KZ" sz="800" dirty="0"/>
              <a:t>ь </a:t>
            </a:r>
            <a:r>
              <a:rPr lang="ru-RU" sz="800" dirty="0"/>
              <a:t>государственной комиссии </a:t>
            </a:r>
            <a:r>
              <a:rPr lang="kk-KZ" sz="800" dirty="0"/>
              <a:t>Б.К. Майрихов (заместитель начальник отдела образования Сарыагашского района)</a:t>
            </a:r>
            <a:r>
              <a:rPr lang="ru-RU" sz="800" dirty="0"/>
              <a:t> и заместитель председателя </a:t>
            </a:r>
            <a:r>
              <a:rPr lang="kk-KZ" sz="800" dirty="0"/>
              <a:t>А.М. Каржанбаев (депутат маслихата Сарыагашского района )</a:t>
            </a:r>
            <a:r>
              <a:rPr lang="ru-RU" sz="800" dirty="0"/>
              <a:t>. </a:t>
            </a:r>
          </a:p>
          <a:p>
            <a:pPr marL="0" indent="0">
              <a:buNone/>
            </a:pPr>
            <a:r>
              <a:rPr lang="kk-KZ" sz="800" dirty="0"/>
              <a:t>П</a:t>
            </a:r>
            <a:r>
              <a:rPr lang="ru-RU" sz="800" dirty="0" err="1"/>
              <a:t>риказом</a:t>
            </a:r>
            <a:r>
              <a:rPr lang="ru-RU" sz="800" dirty="0"/>
              <a:t> </a:t>
            </a:r>
            <a:r>
              <a:rPr lang="ru-RU" sz="800" dirty="0" err="1"/>
              <a:t>Сарыагашского</a:t>
            </a:r>
            <a:r>
              <a:rPr lang="ru-RU" sz="800" dirty="0"/>
              <a:t> районного отдела образования №17 от 15 июля 2011 года заместителю начальника районного отдела образования </a:t>
            </a:r>
            <a:r>
              <a:rPr lang="ru-RU" sz="800" dirty="0" err="1"/>
              <a:t>Б.Майрихову</a:t>
            </a:r>
            <a:r>
              <a:rPr lang="ru-RU" sz="800" dirty="0"/>
              <a:t> объявлен выговор.</a:t>
            </a:r>
          </a:p>
          <a:p>
            <a:pPr marL="0" indent="0">
              <a:buNone/>
            </a:pPr>
            <a:r>
              <a:rPr lang="ru-RU" sz="800" dirty="0"/>
              <a:t>За вмешательство в процедуру тестирования в ППЕНТ на базе Университета «Сырдарья» </a:t>
            </a:r>
            <a:r>
              <a:rPr lang="kk-KZ" sz="800" dirty="0"/>
              <a:t>города Жетысай</a:t>
            </a:r>
            <a:r>
              <a:rPr lang="ru-RU" sz="800" dirty="0"/>
              <a:t> и в </a:t>
            </a:r>
            <a:r>
              <a:rPr lang="ru-RU" sz="800" dirty="0" err="1"/>
              <a:t>профлицее</a:t>
            </a:r>
            <a:r>
              <a:rPr lang="ru-RU" sz="800" dirty="0"/>
              <a:t> №12 г. </a:t>
            </a:r>
            <a:r>
              <a:rPr lang="ru-RU" sz="800" dirty="0" err="1"/>
              <a:t>Сарыагаш</a:t>
            </a:r>
            <a:r>
              <a:rPr lang="ru-RU" sz="800" dirty="0"/>
              <a:t> отстранены дежурные в количестве 30 человек. </a:t>
            </a:r>
          </a:p>
          <a:p>
            <a:pPr marL="0" indent="0">
              <a:buNone/>
            </a:pPr>
            <a:r>
              <a:rPr lang="kk-KZ" sz="800" dirty="0"/>
              <a:t>Министерством внутренних дел по информации Комитета национальной безопасности о ненадлежащей организации охраны общественного порядка сотрудниками ДВД Южно-Казахстанской области при проведении ЕНТ проведена служебная проверка, по результатам которой за ненадлежащую организацию охраны общественного порядка в местах проведения ЕНТ, повлекших попытки несанкционированной передачи шпаргалок выпускникам средних школ, приказом начальника ДВД ЮКО №156 л/с от 20 июля 2011 года, ответственнные за обеспечение общественного порядка:</a:t>
            </a:r>
            <a:endParaRPr lang="ru-RU" sz="800" dirty="0"/>
          </a:p>
          <a:p>
            <a:pPr marL="0" indent="0">
              <a:buNone/>
            </a:pPr>
            <a:r>
              <a:rPr lang="kk-KZ" sz="800" dirty="0"/>
              <a:t>- заместитель начальника по службе Сарыагашского РУВД полковник Намазбаев Ж.Т. предупрежден о неполном служебном соответствии;</a:t>
            </a:r>
            <a:endParaRPr lang="ru-RU" sz="800" dirty="0"/>
          </a:p>
          <a:p>
            <a:pPr marL="0" indent="0">
              <a:buNone/>
            </a:pPr>
            <a:r>
              <a:rPr lang="kk-KZ" sz="800" dirty="0"/>
              <a:t>- заместителю начальника по службе Тюлькубасского РОВД подполковнику полиции Кожабекову М.А. объявлен строгий выговор;</a:t>
            </a:r>
            <a:endParaRPr lang="ru-RU" sz="800" dirty="0"/>
          </a:p>
          <a:p>
            <a:pPr marL="0" indent="0">
              <a:buNone/>
            </a:pPr>
            <a:r>
              <a:rPr lang="kk-KZ" sz="800" dirty="0"/>
              <a:t>- заместителю начальника по службе Казыгуртского РОВД майору полиции Тулегенову С.Б. объявлен строгий выговор;</a:t>
            </a:r>
            <a:endParaRPr lang="ru-RU" sz="800" dirty="0"/>
          </a:p>
          <a:p>
            <a:pPr marL="0" indent="0">
              <a:buNone/>
            </a:pPr>
            <a:r>
              <a:rPr lang="kk-KZ" sz="800" dirty="0"/>
              <a:t>-заместителю начальника по службе Ордабасинского РОВД подполковнику полиции Медетову А.Т. объявлен выговор....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Гласность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323528" y="1779662"/>
            <a:ext cx="6840760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1520" y="1347614"/>
            <a:ext cx="432048" cy="673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288" y="1059582"/>
            <a:ext cx="9158288" cy="3943350"/>
          </a:xfrm>
        </p:spPr>
        <p:txBody>
          <a:bodyPr/>
          <a:lstStyle/>
          <a:p>
            <a:pPr marL="0" indent="0" fontAlgn="b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Из доклада Я.И. Кузьминова (председателя Комиссии Общественной палаты Российской Федерации по развитию образования</a:t>
            </a:r>
            <a:r>
              <a:rPr lang="ru-RU" sz="1600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) </a:t>
            </a:r>
            <a:r>
              <a:rPr lang="ru-RU" sz="1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 материалам обращений на горячую линию ОП РФ в 2011 г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ru-RU" sz="1600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 fontAlgn="b">
              <a:spcBef>
                <a:spcPts val="0"/>
              </a:spcBef>
              <a:buNone/>
            </a:pPr>
            <a:r>
              <a:rPr kumimoji="1" lang="ru-RU" sz="1800" b="1" dirty="0">
                <a:latin typeface="+mj-lt"/>
                <a:cs typeface="Times New Roman" pitchFamily="18" charset="0"/>
              </a:rPr>
              <a:t>Типичные жалобы (в % от общего числа обратившихся</a:t>
            </a:r>
            <a:r>
              <a:rPr kumimoji="1" lang="ru-RU" sz="1800" b="1" dirty="0" smtClean="0">
                <a:latin typeface="+mj-lt"/>
                <a:cs typeface="Times New Roman" pitchFamily="18" charset="0"/>
              </a:rPr>
              <a:t>):</a:t>
            </a:r>
            <a:endParaRPr lang="ru-RU" sz="1800" dirty="0">
              <a:latin typeface="+mj-lt"/>
            </a:endParaRPr>
          </a:p>
          <a:p>
            <a:pPr marL="266700" indent="-266700"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Нарушение конфиденциальности выполнения заданий (списывание с помощью Интернета) </a:t>
            </a:r>
            <a:r>
              <a:rPr lang="ru-RU" sz="1800" dirty="0" smtClean="0">
                <a:latin typeface="+mj-lt"/>
              </a:rPr>
              <a:t>- </a:t>
            </a:r>
            <a:r>
              <a:rPr lang="ru-RU" sz="1800" b="1" dirty="0" smtClean="0">
                <a:latin typeface="+mj-lt"/>
              </a:rPr>
              <a:t>35,00%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(халатность, умысел)</a:t>
            </a:r>
            <a:endParaRPr lang="ru-RU" sz="1800" dirty="0">
              <a:solidFill>
                <a:srgbClr val="C00000"/>
              </a:solidFill>
              <a:latin typeface="+mj-lt"/>
            </a:endParaRPr>
          </a:p>
          <a:p>
            <a:pPr marL="266700" indent="-266700"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Нарушение процедуры проведения экзамена его организаторами (школой, учителями) -</a:t>
            </a:r>
            <a:r>
              <a:rPr lang="ru-RU" sz="1800" b="1" dirty="0">
                <a:latin typeface="+mj-lt"/>
              </a:rPr>
              <a:t>30,00</a:t>
            </a:r>
            <a:r>
              <a:rPr lang="ru-RU" sz="1800" b="1" dirty="0" smtClean="0">
                <a:latin typeface="+mj-lt"/>
              </a:rPr>
              <a:t>%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(незнание, халатность , умысел)</a:t>
            </a:r>
            <a:endParaRPr lang="ru-RU" sz="1800" dirty="0">
              <a:solidFill>
                <a:srgbClr val="C00000"/>
              </a:solidFill>
              <a:latin typeface="+mj-lt"/>
            </a:endParaRPr>
          </a:p>
          <a:p>
            <a:pPr marL="266700" indent="-266700"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Жалобы на нехватку </a:t>
            </a:r>
            <a:r>
              <a:rPr lang="ru-RU" sz="1800" dirty="0" smtClean="0">
                <a:latin typeface="+mj-lt"/>
              </a:rPr>
              <a:t>бланков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(незнание, халатность) </a:t>
            </a:r>
            <a:r>
              <a:rPr lang="ru-RU" sz="1800" dirty="0">
                <a:latin typeface="+mj-lt"/>
              </a:rPr>
              <a:t>и долгое ожидание результатов экзамена - </a:t>
            </a:r>
            <a:r>
              <a:rPr lang="ru-RU" sz="1800" b="1" dirty="0">
                <a:latin typeface="+mj-lt"/>
              </a:rPr>
              <a:t>14,76%</a:t>
            </a:r>
            <a:endParaRPr lang="ru-RU" sz="1800" dirty="0">
              <a:latin typeface="+mj-lt"/>
            </a:endParaRPr>
          </a:p>
          <a:p>
            <a:pPr marL="266700" indent="-266700"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Жалобы на качество </a:t>
            </a:r>
            <a:r>
              <a:rPr lang="ru-RU" sz="1800" dirty="0" err="1" smtClean="0">
                <a:latin typeface="+mj-lt"/>
              </a:rPr>
              <a:t>КИМов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(халатность) </a:t>
            </a:r>
            <a:r>
              <a:rPr lang="ru-RU" sz="1800" dirty="0">
                <a:latin typeface="+mj-lt"/>
              </a:rPr>
              <a:t>и недостаток времени на написание экзамена - </a:t>
            </a:r>
            <a:r>
              <a:rPr lang="ru-RU" sz="1800" b="1" dirty="0">
                <a:latin typeface="+mj-lt"/>
              </a:rPr>
              <a:t>8,49%</a:t>
            </a:r>
            <a:endParaRPr lang="ru-RU" sz="1800" dirty="0">
              <a:latin typeface="+mj-lt"/>
            </a:endParaRPr>
          </a:p>
          <a:p>
            <a:pPr marL="266700" indent="-266700"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Нарушение правил пользования сотовыми телефонами на экзамене - </a:t>
            </a:r>
            <a:r>
              <a:rPr lang="ru-RU" sz="1800" b="1" dirty="0">
                <a:latin typeface="+mj-lt"/>
              </a:rPr>
              <a:t>8,49</a:t>
            </a:r>
            <a:r>
              <a:rPr lang="ru-RU" sz="1800" b="1" dirty="0" smtClean="0">
                <a:latin typeface="+mj-lt"/>
              </a:rPr>
              <a:t>%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(халатность, умысел)</a:t>
            </a:r>
            <a:endParaRPr lang="ru-RU" sz="1800" dirty="0">
              <a:solidFill>
                <a:srgbClr val="C00000"/>
              </a:solidFill>
              <a:latin typeface="+mj-lt"/>
            </a:endParaRPr>
          </a:p>
          <a:p>
            <a:pPr marL="266700" indent="-266700"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Ненадлежащее качество технического обеспечения экзамена по иностранному языку - </a:t>
            </a:r>
            <a:r>
              <a:rPr lang="ru-RU" sz="1800" b="1" dirty="0">
                <a:latin typeface="+mj-lt"/>
              </a:rPr>
              <a:t>3,32</a:t>
            </a:r>
            <a:r>
              <a:rPr lang="ru-RU" sz="1800" b="1" dirty="0" smtClean="0">
                <a:latin typeface="+mj-lt"/>
              </a:rPr>
              <a:t>%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(незнание, халатность)</a:t>
            </a:r>
            <a:endParaRPr lang="ru-RU" sz="1800" dirty="0">
              <a:solidFill>
                <a:srgbClr val="C00000"/>
              </a:solidFill>
              <a:latin typeface="+mj-lt"/>
            </a:endParaRPr>
          </a:p>
          <a:p>
            <a:pPr marL="0" indent="26670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Общественный контроль – что даёт?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Ведущие и поддерживающие процессы процедур оценивания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452" y="1131590"/>
            <a:ext cx="9071992" cy="3867894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600"/>
              </a:spcBef>
            </a:pPr>
            <a:endParaRPr lang="ru-RU" sz="105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600" dirty="0" smtClean="0"/>
              <a:t>В  любой процедуре оценивания:</a:t>
            </a:r>
            <a:endParaRPr lang="ru-RU" sz="2600" dirty="0"/>
          </a:p>
          <a:p>
            <a:pPr marL="0" indent="0" algn="ctr">
              <a:buNone/>
            </a:pPr>
            <a:r>
              <a:rPr lang="ru-RU" sz="2600" b="1" dirty="0" smtClean="0"/>
              <a:t>Ведущие</a:t>
            </a:r>
            <a:r>
              <a:rPr lang="ru-RU" sz="2600" dirty="0" smtClean="0"/>
              <a:t> процессы - организационные  </a:t>
            </a:r>
          </a:p>
          <a:p>
            <a:pPr marL="0" indent="0" algn="ctr">
              <a:buNone/>
            </a:pPr>
            <a:r>
              <a:rPr lang="ru-RU" sz="2600" b="1" dirty="0" smtClean="0"/>
              <a:t>поддерживающие  процессы- </a:t>
            </a:r>
            <a:r>
              <a:rPr lang="ru-RU" sz="2600" dirty="0" smtClean="0"/>
              <a:t>технологические</a:t>
            </a:r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Организационные процессы            технологические процессы        					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	</a:t>
            </a:r>
          </a:p>
          <a:p>
            <a:pPr marL="0" indent="0">
              <a:buNone/>
            </a:pPr>
            <a:r>
              <a:rPr lang="ru-RU" sz="2400" dirty="0"/>
              <a:t>	 </a:t>
            </a:r>
            <a:r>
              <a:rPr lang="ru-RU" sz="2400" dirty="0" smtClean="0"/>
              <a:t>                        организационные обеспечивающие процессы</a:t>
            </a:r>
            <a:endParaRPr lang="ru-RU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312165" y="3003798"/>
            <a:ext cx="560383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766209" y="3291830"/>
            <a:ext cx="216024" cy="5760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7288"/>
            <a:ext cx="9144000" cy="38627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Из доклада Я.И. Кузьминова (председателя Комиссии Общественной палаты Российской Федерации по развитию образования</a:t>
            </a:r>
            <a:r>
              <a:rPr lang="ru-RU" sz="1600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) </a:t>
            </a:r>
            <a:r>
              <a:rPr lang="ru-RU" sz="1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 материалам обращений на горячую линию ОП РФ в 2012 г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br>
              <a:rPr lang="ru-RU" sz="160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100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ru-RU" sz="1000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latin typeface="+mj-lt"/>
                <a:cs typeface="Times New Roman" pitchFamily="18" charset="0"/>
              </a:rPr>
              <a:t>Типичные вопросы (</a:t>
            </a:r>
            <a:r>
              <a:rPr kumimoji="1" lang="ru-RU" sz="1800" b="1" dirty="0">
                <a:latin typeface="+mj-lt"/>
                <a:cs typeface="Times New Roman" pitchFamily="18" charset="0"/>
              </a:rPr>
              <a:t>в % от общего числа обратившихся)</a:t>
            </a:r>
            <a:r>
              <a:rPr lang="ru-RU" sz="1800" b="1" dirty="0">
                <a:latin typeface="+mj-lt"/>
                <a:cs typeface="Times New Roman" pitchFamily="18" charset="0"/>
              </a:rPr>
              <a:t>:</a:t>
            </a:r>
          </a:p>
          <a:p>
            <a:pPr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Недостаток информации о времени, месте, и сроках    проведения экзамена, возможностях его пересдачи и апелляции - </a:t>
            </a:r>
            <a:r>
              <a:rPr lang="ru-RU" sz="1800" b="1" dirty="0">
                <a:latin typeface="+mj-lt"/>
              </a:rPr>
              <a:t>37,31%</a:t>
            </a:r>
            <a:endParaRPr lang="ru-RU" sz="1800" dirty="0">
              <a:latin typeface="+mj-lt"/>
            </a:endParaRPr>
          </a:p>
          <a:p>
            <a:pPr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Вопросы об оформлении экзаменационных бланков, работе с </a:t>
            </a:r>
            <a:r>
              <a:rPr lang="ru-RU" sz="1800" dirty="0" err="1">
                <a:latin typeface="+mj-lt"/>
              </a:rPr>
              <a:t>КИМами</a:t>
            </a:r>
            <a:r>
              <a:rPr lang="ru-RU" sz="1800" dirty="0">
                <a:latin typeface="+mj-lt"/>
              </a:rPr>
              <a:t> - </a:t>
            </a:r>
            <a:r>
              <a:rPr lang="ru-RU" sz="1800" b="1" dirty="0">
                <a:latin typeface="+mj-lt"/>
              </a:rPr>
              <a:t>30,54%</a:t>
            </a:r>
            <a:endParaRPr lang="ru-RU" sz="1800" dirty="0">
              <a:latin typeface="+mj-lt"/>
            </a:endParaRPr>
          </a:p>
          <a:p>
            <a:pPr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Вопросы о правилах организации и проведения экзамена и санкциях за их нарушение - </a:t>
            </a:r>
            <a:r>
              <a:rPr lang="ru-RU" sz="1800" b="1" dirty="0">
                <a:latin typeface="+mj-lt"/>
              </a:rPr>
              <a:t>4,08%</a:t>
            </a:r>
            <a:endParaRPr lang="ru-RU" sz="1800" dirty="0">
              <a:latin typeface="+mj-lt"/>
            </a:endParaRPr>
          </a:p>
          <a:p>
            <a:pPr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Вопросы о критериях оценки результатов экзамена - </a:t>
            </a:r>
            <a:r>
              <a:rPr lang="ru-RU" sz="1800" b="1" dirty="0">
                <a:latin typeface="+mj-lt"/>
              </a:rPr>
              <a:t>1,86%</a:t>
            </a:r>
            <a:endParaRPr lang="ru-RU" sz="1800" dirty="0">
              <a:latin typeface="+mj-lt"/>
            </a:endParaRPr>
          </a:p>
          <a:p>
            <a:pPr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Вопросы о сдаче ЕГЭ отдельными категориями учащихся (детьми с ОВЗ, победителями олимпиад и т.д. ) - </a:t>
            </a:r>
            <a:r>
              <a:rPr lang="ru-RU" sz="1800" b="1" dirty="0">
                <a:latin typeface="+mj-lt"/>
              </a:rPr>
              <a:t>0,88%</a:t>
            </a:r>
            <a:endParaRPr lang="ru-RU" sz="1800" dirty="0">
              <a:latin typeface="+mj-lt"/>
            </a:endParaRPr>
          </a:p>
          <a:p>
            <a:pPr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Вопросы о правомерности действий учителей на экзамене - </a:t>
            </a:r>
            <a:r>
              <a:rPr lang="ru-RU" sz="1800" b="1" dirty="0">
                <a:latin typeface="+mj-lt"/>
              </a:rPr>
              <a:t>0,26%</a:t>
            </a:r>
            <a:endParaRPr lang="ru-RU" sz="1800" dirty="0">
              <a:latin typeface="+mj-lt"/>
            </a:endParaRPr>
          </a:p>
          <a:p>
            <a:pPr fontAlgn="b">
              <a:spcBef>
                <a:spcPts val="0"/>
              </a:spcBef>
            </a:pPr>
            <a:r>
              <a:rPr lang="ru-RU" sz="1800" dirty="0">
                <a:latin typeface="+mj-lt"/>
              </a:rPr>
              <a:t>Вопросы о проведении ЕГЭ в 2012 году - </a:t>
            </a:r>
            <a:r>
              <a:rPr lang="ru-RU" sz="1800" b="1" dirty="0">
                <a:latin typeface="+mj-lt"/>
              </a:rPr>
              <a:t>0,10%</a:t>
            </a:r>
            <a:endParaRPr lang="ru-RU" sz="1800" dirty="0">
              <a:latin typeface="+mj-lt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Общественный контроль – что даёт?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57288"/>
            <a:ext cx="8928992" cy="3675856"/>
          </a:xfrm>
        </p:spPr>
        <p:txBody>
          <a:bodyPr/>
          <a:lstStyle/>
          <a:p>
            <a:pPr marL="714375" indent="0">
              <a:buNone/>
            </a:pPr>
            <a:r>
              <a:rPr lang="ru-RU" sz="1400" b="1" dirty="0"/>
              <a:t>Москва. Круглый стол «Общественные наблюдатели на ЕГЭ: имитация прозрачности?»</a:t>
            </a:r>
            <a:br>
              <a:rPr lang="ru-RU" sz="1400" b="1" dirty="0"/>
            </a:br>
            <a:r>
              <a:rPr lang="ru-RU" sz="1400" dirty="0"/>
              <a:t>7 июня 2011 года информационное агентство "Росбалт" (Москва) провело круглый стол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"</a:t>
            </a:r>
            <a:r>
              <a:rPr lang="ru-RU" sz="1400" dirty="0"/>
              <a:t>Общественные наблюдатели на ЕГЭ: имитация прозрачности?".</a:t>
            </a:r>
            <a:br>
              <a:rPr lang="ru-RU" sz="1400" dirty="0"/>
            </a:br>
            <a:r>
              <a:rPr lang="ru-RU" sz="1400" dirty="0"/>
              <a:t>Подробнее</a:t>
            </a:r>
            <a:r>
              <a:rPr lang="ru-RU" sz="1400" dirty="0" smtClean="0"/>
              <a:t>: </a:t>
            </a:r>
            <a:r>
              <a:rPr lang="ru-RU" sz="1400" u="sng" dirty="0" smtClean="0">
                <a:hlinkClick r:id="rId4"/>
              </a:rPr>
              <a:t>http</a:t>
            </a:r>
            <a:r>
              <a:rPr lang="ru-RU" sz="1400" u="sng" dirty="0">
                <a:hlinkClick r:id="rId4"/>
              </a:rPr>
              <a:t>://</a:t>
            </a:r>
            <a:r>
              <a:rPr lang="ru-RU" sz="1400" u="sng" dirty="0" smtClean="0">
                <a:hlinkClick r:id="rId4"/>
              </a:rPr>
              <a:t>www.rosbalt.ru/moscow/2011/06/07/855332.html</a:t>
            </a:r>
            <a:r>
              <a:rPr lang="ru-RU" sz="1400" u="sng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Согласно </a:t>
            </a:r>
            <a:r>
              <a:rPr lang="ru-RU" sz="2000" dirty="0"/>
              <a:t>Положению </a:t>
            </a:r>
            <a:r>
              <a:rPr lang="ru-RU" sz="2000" dirty="0" err="1"/>
              <a:t>Рособрнадзора</a:t>
            </a:r>
            <a:r>
              <a:rPr lang="ru-RU" sz="2000" dirty="0"/>
              <a:t>, институт общественных наблюдателей создан для того, чтобы общество могло проконтролировать ход сдачи российскими школьниками ЕГЭ. В полномочия общественных наблюдателей входит </a:t>
            </a:r>
            <a:r>
              <a:rPr lang="ru-RU" sz="2000" dirty="0">
                <a:solidFill>
                  <a:srgbClr val="FF0000"/>
                </a:solidFill>
              </a:rPr>
              <a:t>обеспечение порядка в аудитории, принятие </a:t>
            </a:r>
            <a:r>
              <a:rPr lang="ru-RU" sz="2000" dirty="0" smtClean="0">
                <a:solidFill>
                  <a:srgbClr val="FF0000"/>
                </a:solidFill>
              </a:rPr>
              <a:t>превентивных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мер по недопущению использования школьниками внешних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источников </a:t>
            </a:r>
            <a:r>
              <a:rPr lang="ru-RU" sz="2000" dirty="0">
                <a:solidFill>
                  <a:srgbClr val="FF0000"/>
                </a:solidFill>
              </a:rPr>
              <a:t>информации, а также распространение </a:t>
            </a:r>
            <a:r>
              <a:rPr lang="ru-RU" sz="2000" dirty="0" smtClean="0">
                <a:solidFill>
                  <a:srgbClr val="FF0000"/>
                </a:solidFill>
              </a:rPr>
              <a:t>информации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посредством прессы о фактах нарушения соответствующих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регламентов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/>
              <a:t>Те, кто желает стать общественными наблюдателями, должны подать заявление в муниципальный орган управления образованием.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Общественный контроль – что даёт?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7668344" y="3219822"/>
            <a:ext cx="1042416" cy="104241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9036496" cy="3603848"/>
          </a:xfrm>
        </p:spPr>
        <p:txBody>
          <a:bodyPr/>
          <a:lstStyle/>
          <a:p>
            <a:pPr lvl="0"/>
            <a:r>
              <a:rPr lang="ru-RU" sz="2100" dirty="0" smtClean="0"/>
              <a:t>продуманная </a:t>
            </a:r>
            <a:r>
              <a:rPr lang="ru-RU" sz="2100" dirty="0"/>
              <a:t>стратегия по подбору кадров, привлекаемых к разным этапам оценочных процедур;</a:t>
            </a:r>
          </a:p>
          <a:p>
            <a:pPr lvl="0"/>
            <a:r>
              <a:rPr lang="ru-RU" sz="2100" dirty="0"/>
              <a:t>четко выстроенная тактика обучения отобранных кадров, разработка обучающих программ для каждой группы специалистов, обеспечивающих разные процессы;</a:t>
            </a:r>
          </a:p>
          <a:p>
            <a:pPr lvl="0"/>
            <a:r>
              <a:rPr lang="ru-RU" sz="2100" dirty="0"/>
              <a:t>введение критериев оценки работы привлеченных кадров, разработка подходов к стимулированию и </a:t>
            </a:r>
            <a:r>
              <a:rPr lang="ru-RU" sz="2100" dirty="0" smtClean="0"/>
              <a:t>предотвращению нарушений, оценка «</a:t>
            </a:r>
            <a:r>
              <a:rPr lang="ru-RU" sz="2100" dirty="0" err="1" smtClean="0"/>
              <a:t>репутационных</a:t>
            </a:r>
            <a:r>
              <a:rPr lang="ru-RU" sz="2100" dirty="0" smtClean="0"/>
              <a:t> рисков»;</a:t>
            </a:r>
            <a:endParaRPr lang="ru-RU" sz="2100" dirty="0"/>
          </a:p>
          <a:p>
            <a:pPr lvl="0"/>
            <a:r>
              <a:rPr lang="ru-RU" sz="2100" dirty="0"/>
              <a:t>общественный контроль проведения процедуры оценки;</a:t>
            </a:r>
          </a:p>
          <a:p>
            <a:r>
              <a:rPr lang="ru-RU" sz="2100" dirty="0"/>
              <a:t>организация «обратной связи» («горячие линии», сбор и анализ информации с форумов и пр</a:t>
            </a:r>
            <a:r>
              <a:rPr lang="ru-RU" sz="2100" dirty="0" smtClean="0"/>
              <a:t>.)</a:t>
            </a:r>
            <a:endParaRPr lang="ru-RU" sz="2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625"/>
          </a:xfrm>
        </p:spPr>
        <p:txBody>
          <a:bodyPr/>
          <a:lstStyle/>
          <a:p>
            <a:pPr lvl="0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bg1"/>
                </a:solidFill>
              </a:rPr>
              <a:t>Кадры </a:t>
            </a:r>
            <a:r>
              <a:rPr lang="ru-RU" sz="3600" dirty="0">
                <a:solidFill>
                  <a:schemeClr val="bg1"/>
                </a:solidFill>
              </a:rPr>
              <a:t>решают всё</a:t>
            </a:r>
            <a:r>
              <a:rPr lang="ru-RU" sz="3600" dirty="0" smtClean="0">
                <a:solidFill>
                  <a:schemeClr val="bg1"/>
                </a:solidFill>
              </a:rPr>
              <a:t>…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/>
              <a:t> </a:t>
            </a:r>
            <a:r>
              <a:rPr lang="ru-RU" sz="2400" b="1" dirty="0">
                <a:solidFill>
                  <a:schemeClr val="bg1"/>
                </a:solidFill>
              </a:rPr>
              <a:t>Как должно быть?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5672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20" y="1197521"/>
            <a:ext cx="9086280" cy="38198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700" dirty="0"/>
              <a:t>Из Аналитического доклада Общественной палаты Российской Федерации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«</a:t>
            </a:r>
            <a:r>
              <a:rPr lang="ru-RU" sz="1700" dirty="0"/>
              <a:t>Уроки проведения ЕГЭ-2010» - М.: </a:t>
            </a:r>
            <a:r>
              <a:rPr lang="ru-RU" sz="1700" dirty="0" err="1" smtClean="0"/>
              <a:t>Изд.дом</a:t>
            </a:r>
            <a:r>
              <a:rPr lang="ru-RU" sz="1700" dirty="0" smtClean="0"/>
              <a:t> </a:t>
            </a:r>
            <a:r>
              <a:rPr lang="ru-RU" sz="1700" dirty="0"/>
              <a:t>ГУ-ВШЭ, 2010</a:t>
            </a:r>
            <a:r>
              <a:rPr lang="ru-RU" sz="1700" dirty="0" smtClean="0"/>
              <a:t>:</a:t>
            </a:r>
            <a:br>
              <a:rPr lang="ru-RU" sz="1700" dirty="0" smtClean="0"/>
            </a:br>
            <a:r>
              <a:rPr lang="ru-RU" sz="900" dirty="0" smtClean="0"/>
              <a:t>  </a:t>
            </a:r>
            <a:endParaRPr lang="ru-RU" sz="900" dirty="0"/>
          </a:p>
          <a:p>
            <a:pPr marL="0" indent="0">
              <a:buNone/>
            </a:pPr>
            <a:r>
              <a:rPr lang="ru-RU" sz="1900" b="1" dirty="0"/>
              <a:t>Звонки из аудитории от организаторов:</a:t>
            </a:r>
          </a:p>
          <a:p>
            <a:pPr marL="0" indent="0">
              <a:buNone/>
            </a:pPr>
            <a:r>
              <a:rPr lang="ru-RU" sz="1900" i="1" dirty="0"/>
              <a:t>«Как надо заполнять бланк?»,  «Я перепутала номер дополнительного бланка ответов, не правильно внесла информацию. Что теперь делать?», «Сколько времени отводится на экзамен по математике, нам никто не сообщил»…</a:t>
            </a:r>
          </a:p>
          <a:p>
            <a:pPr marL="0" indent="0">
              <a:buNone/>
            </a:pPr>
            <a:r>
              <a:rPr lang="ru-RU" sz="1900" b="1" dirty="0"/>
              <a:t>Сообщения участников после экзамена:</a:t>
            </a:r>
          </a:p>
          <a:p>
            <a:pPr marL="0" indent="0">
              <a:buNone/>
            </a:pPr>
            <a:r>
              <a:rPr lang="ru-RU" sz="1900" i="1" dirty="0"/>
              <a:t>«Я сдавала обществознание. У нас были нарушения. При сдаче ЕГЭ в аудитории находились лишние люди. Они ходили между рядами, необоснованно обыскивали детей. Что ещё важно, ЕГЭ сдавался в нашей же школе, это правомерно?»</a:t>
            </a:r>
          </a:p>
          <a:p>
            <a:pPr marL="0" indent="0">
              <a:buNone/>
            </a:pPr>
            <a:r>
              <a:rPr lang="ru-RU" sz="1900" i="1" dirty="0"/>
              <a:t>«Мне запретили написать апелляцию по процедуре, потому что я якобы вышел из пункта проведения ЕГЭ, выйдя из кабинета. Кто прав?»…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89794"/>
          </a:xfrm>
        </p:spPr>
        <p:txBody>
          <a:bodyPr/>
          <a:lstStyle/>
          <a:p>
            <a:pPr lvl="0"/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>
                <a:solidFill>
                  <a:schemeClr val="bg1"/>
                </a:solidFill>
              </a:rPr>
              <a:t>Кадровый вопрос»: что есть на самом деле?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57288"/>
            <a:ext cx="8748464" cy="2826314"/>
          </a:xfrm>
        </p:spPr>
        <p:txBody>
          <a:bodyPr rtlCol="0">
            <a:normAutofit/>
          </a:bodyPr>
          <a:lstStyle/>
          <a:p>
            <a:pPr algn="r"/>
            <a:r>
              <a:rPr lang="ru-RU" sz="1800" i="1" dirty="0" smtClean="0">
                <a:solidFill>
                  <a:schemeClr val="tx1"/>
                </a:solidFill>
              </a:rPr>
              <a:t>Данные из презентации ФГБУ «Федеральный центр тестирования»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по результатам ЕГЭ в 2010 г. (</a:t>
            </a:r>
            <a:r>
              <a:rPr lang="en-US" sz="1800" i="1" dirty="0" smtClean="0">
                <a:solidFill>
                  <a:schemeClr val="tx1"/>
                </a:solidFill>
              </a:rPr>
              <a:t>www.rustest.ru</a:t>
            </a:r>
            <a:r>
              <a:rPr lang="ru-RU" sz="1800" i="1" dirty="0" smtClean="0">
                <a:solidFill>
                  <a:schemeClr val="tx1"/>
                </a:solidFill>
              </a:rPr>
              <a:t>):</a:t>
            </a:r>
          </a:p>
          <a:p>
            <a:pPr algn="l"/>
            <a:endParaRPr lang="ru-RU" sz="1800" i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" y="158750"/>
            <a:ext cx="8929717" cy="82867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«Кадровый вопрос»: </a:t>
            </a:r>
            <a:r>
              <a:rPr lang="ru-RU" sz="3200" dirty="0" smtClean="0">
                <a:solidFill>
                  <a:schemeClr val="bg1"/>
                </a:solidFill>
              </a:rPr>
              <a:t>что есть на самом деле?</a:t>
            </a:r>
          </a:p>
        </p:txBody>
      </p:sp>
      <p:sp>
        <p:nvSpPr>
          <p:cNvPr id="4102" name="Объект 2"/>
          <p:cNvSpPr txBox="1">
            <a:spLocks/>
          </p:cNvSpPr>
          <p:nvPr/>
        </p:nvSpPr>
        <p:spPr bwMode="auto">
          <a:xfrm>
            <a:off x="35496" y="3939902"/>
            <a:ext cx="91085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Резюме:</a:t>
            </a:r>
          </a:p>
          <a:p>
            <a:pPr algn="just">
              <a:spcBef>
                <a:spcPct val="20000"/>
              </a:spcBef>
            </a:pPr>
            <a:r>
              <a:rPr lang="ru-RU" b="1" dirty="0" smtClean="0"/>
              <a:t>С учетом кол-ва субъектов РФ (83), в среднем за цикл ЕГЭ специалисты каждого региона обращаются в ФЦТ: по нештатной ситуации – 12 раз, за консультацией  - 22 раза.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rgbClr val="89898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13622"/>
              </p:ext>
            </p:extLst>
          </p:nvPr>
        </p:nvGraphicFramePr>
        <p:xfrm>
          <a:off x="395536" y="1872907"/>
          <a:ext cx="8496943" cy="19949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42106"/>
                <a:gridCol w="2446016"/>
                <a:gridCol w="1888896"/>
                <a:gridCol w="1419925"/>
              </a:tblGrid>
              <a:tr h="534125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</a:rPr>
                        <a:t>Статистика обращений (ЕГЭ-2010 г)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Всего заявок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976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По типам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595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Нештатная ситуация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Консультация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Пожелания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9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effectLst/>
                        </a:rPr>
                        <a:t>          1035    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1834   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133  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3002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6626" y="23029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964488" cy="374786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>
                <a:solidFill>
                  <a:srgbClr val="FF0000"/>
                </a:solidFill>
              </a:rPr>
              <a:t>Личная ответственность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/>
              <a:t>разработка мер поощрения, наказания за неправомерные действия, приводящим к нарушению процедуры, допущенную халатность при выполнении функциональных </a:t>
            </a:r>
            <a:r>
              <a:rPr lang="ru-RU" sz="1800" dirty="0" smtClean="0"/>
              <a:t>обязанностей</a:t>
            </a:r>
            <a:endParaRPr lang="ru-RU" sz="1800" dirty="0"/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>
                <a:solidFill>
                  <a:srgbClr val="FF0000"/>
                </a:solidFill>
              </a:rPr>
              <a:t>Мотивация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/>
              <a:t>что получит от результатов процедуры каждый участник (ученик, учитель, ОУ, орган управления образования</a:t>
            </a:r>
            <a:r>
              <a:rPr lang="ru-RU" sz="1800" dirty="0" smtClean="0"/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FF0000"/>
                </a:solidFill>
              </a:rPr>
              <a:t>Подготовка </a:t>
            </a:r>
            <a:r>
              <a:rPr lang="ru-RU" sz="1800" b="1" dirty="0">
                <a:solidFill>
                  <a:srgbClr val="FF0000"/>
                </a:solidFill>
              </a:rPr>
              <a:t>действенной методики подготовки кадров по всем направлениям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/>
              <a:t>формы и средства обучения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/>
              <a:t>тщательная доработка инструктивно-методических </a:t>
            </a:r>
            <a:r>
              <a:rPr lang="ru-RU" sz="1800" dirty="0" smtClean="0"/>
              <a:t>материалов</a:t>
            </a:r>
            <a:endParaRPr lang="ru-RU" sz="1800" dirty="0"/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>
                <a:solidFill>
                  <a:srgbClr val="FF0000"/>
                </a:solidFill>
              </a:rPr>
              <a:t>Разработка стратегии работы с материалами обращений на «горячие линии»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/>
              <a:t>оказание консультативной поддержки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dirty="0"/>
              <a:t>анализ обращений в целях </a:t>
            </a:r>
            <a:r>
              <a:rPr lang="ru-RU" sz="1800" dirty="0" smtClean="0"/>
              <a:t>определения эффективности работы и совершенствования процессов</a:t>
            </a:r>
            <a:endParaRPr lang="ru-RU" sz="18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625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Кадровый вопрос»: что необходимо </a:t>
            </a:r>
            <a:r>
              <a:rPr lang="ru-RU" sz="2800" dirty="0" smtClean="0">
                <a:solidFill>
                  <a:schemeClr val="bg1"/>
                </a:solidFill>
              </a:rPr>
              <a:t>предусмотреть</a:t>
            </a:r>
          </a:p>
        </p:txBody>
      </p:sp>
    </p:spTree>
    <p:extLst>
      <p:ext uri="{BB962C8B-B14F-4D97-AF65-F5344CB8AC3E}">
        <p14:creationId xmlns:p14="http://schemas.microsoft.com/office/powerpoint/2010/main" val="68833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625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Кадровый вопрос»: что необходимо </a:t>
            </a:r>
            <a:r>
              <a:rPr lang="ru-RU" sz="2800" dirty="0" smtClean="0">
                <a:solidFill>
                  <a:schemeClr val="bg1"/>
                </a:solidFill>
              </a:rPr>
              <a:t>предусмотреть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7288"/>
            <a:ext cx="9144000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03598"/>
            <a:ext cx="8496944" cy="3939901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Дата</a:t>
            </a:r>
            <a:r>
              <a:rPr lang="ru-RU" sz="1600" dirty="0">
                <a:solidFill>
                  <a:schemeClr val="tx1"/>
                </a:solidFill>
              </a:rPr>
              <a:t>:_________________________ Дежурный специалист</a:t>
            </a:r>
            <a:r>
              <a:rPr lang="ru-RU" sz="1600" dirty="0" smtClean="0">
                <a:solidFill>
                  <a:schemeClr val="tx1"/>
                </a:solidFill>
              </a:rPr>
              <a:t>___________________________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1600" dirty="0"/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500" dirty="0" smtClean="0"/>
          </a:p>
          <a:p>
            <a:pPr algn="l"/>
            <a:endParaRPr lang="ru-RU" sz="1500" dirty="0" smtClean="0">
              <a:solidFill>
                <a:schemeClr val="tx1"/>
              </a:solidFill>
            </a:endParaRPr>
          </a:p>
          <a:p>
            <a:pPr algn="l"/>
            <a:endParaRPr lang="ru-RU" sz="1500" dirty="0">
              <a:solidFill>
                <a:schemeClr val="tx1"/>
              </a:solidFill>
            </a:endParaRPr>
          </a:p>
          <a:p>
            <a:pPr algn="l"/>
            <a:endParaRPr lang="ru-RU" sz="15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Контролер </a:t>
            </a:r>
            <a:r>
              <a:rPr lang="ru-RU" sz="1900" dirty="0">
                <a:solidFill>
                  <a:schemeClr val="tx1"/>
                </a:solidFill>
              </a:rPr>
              <a:t>смены </a:t>
            </a:r>
            <a:r>
              <a:rPr lang="ru-RU" sz="1900" dirty="0" smtClean="0">
                <a:solidFill>
                  <a:schemeClr val="tx1"/>
                </a:solidFill>
              </a:rPr>
              <a:t>_________________________________________________(ФИО, должность)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Количество </a:t>
            </a:r>
            <a:r>
              <a:rPr lang="ru-RU" sz="1900" dirty="0">
                <a:solidFill>
                  <a:schemeClr val="tx1"/>
                </a:solidFill>
              </a:rPr>
              <a:t>обращений за смену</a:t>
            </a:r>
            <a:r>
              <a:rPr lang="ru-RU" sz="1900" dirty="0" smtClean="0">
                <a:solidFill>
                  <a:schemeClr val="tx1"/>
                </a:solidFill>
              </a:rPr>
              <a:t>:_______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Незамедлительная </a:t>
            </a:r>
            <a:r>
              <a:rPr lang="ru-RU" sz="1900" dirty="0">
                <a:solidFill>
                  <a:schemeClr val="tx1"/>
                </a:solidFill>
              </a:rPr>
              <a:t>консультационная поддержка оказана для ___________ </a:t>
            </a:r>
            <a:r>
              <a:rPr lang="ru-RU" sz="1900" dirty="0" smtClean="0">
                <a:solidFill>
                  <a:schemeClr val="tx1"/>
                </a:solidFill>
              </a:rPr>
              <a:t>обращений.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Количество </a:t>
            </a:r>
            <a:r>
              <a:rPr lang="ru-RU" sz="1900" dirty="0">
                <a:solidFill>
                  <a:schemeClr val="tx1"/>
                </a:solidFill>
              </a:rPr>
              <a:t>ссылок на другие структуры__________________. 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Из </a:t>
            </a:r>
            <a:r>
              <a:rPr lang="ru-RU" sz="1900" dirty="0">
                <a:solidFill>
                  <a:schemeClr val="tx1"/>
                </a:solidFill>
              </a:rPr>
              <a:t>них </a:t>
            </a:r>
            <a:r>
              <a:rPr lang="ru-RU" sz="1900" b="1" dirty="0">
                <a:solidFill>
                  <a:schemeClr val="tx1"/>
                </a:solidFill>
              </a:rPr>
              <a:t>активные ссылки</a:t>
            </a:r>
            <a:r>
              <a:rPr lang="ru-RU" sz="1900" dirty="0">
                <a:solidFill>
                  <a:schemeClr val="tx1"/>
                </a:solidFill>
              </a:rPr>
              <a:t>_____________, </a:t>
            </a:r>
            <a:r>
              <a:rPr lang="ru-RU" sz="1900" b="1" dirty="0">
                <a:solidFill>
                  <a:schemeClr val="tx1"/>
                </a:solidFill>
              </a:rPr>
              <a:t>пассивные ссылки</a:t>
            </a:r>
            <a:r>
              <a:rPr lang="ru-RU" sz="1900" dirty="0" smtClean="0">
                <a:solidFill>
                  <a:schemeClr val="tx1"/>
                </a:solidFill>
              </a:rPr>
              <a:t>___________.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Выявлены </a:t>
            </a:r>
            <a:r>
              <a:rPr lang="ru-RU" sz="1900" b="1" dirty="0">
                <a:solidFill>
                  <a:schemeClr val="tx1"/>
                </a:solidFill>
              </a:rPr>
              <a:t>системные </a:t>
            </a:r>
            <a:r>
              <a:rPr lang="ru-RU" sz="1900" b="1" dirty="0" smtClean="0">
                <a:solidFill>
                  <a:schemeClr val="tx1"/>
                </a:solidFill>
              </a:rPr>
              <a:t>проблемы</a:t>
            </a:r>
            <a:r>
              <a:rPr lang="ru-RU" sz="19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1.В </a:t>
            </a:r>
            <a:r>
              <a:rPr lang="ru-RU" sz="1900" dirty="0">
                <a:solidFill>
                  <a:schemeClr val="tx1"/>
                </a:solidFill>
              </a:rPr>
              <a:t>инструктивно-методической базе</a:t>
            </a:r>
            <a:r>
              <a:rPr lang="ru-RU" sz="1900" dirty="0" smtClean="0">
                <a:solidFill>
                  <a:schemeClr val="tx1"/>
                </a:solidFill>
              </a:rPr>
              <a:t>_____________________________________________</a:t>
            </a:r>
            <a:endParaRPr lang="ru-RU" sz="1900" dirty="0">
              <a:solidFill>
                <a:schemeClr val="tx1"/>
              </a:solidFill>
            </a:endParaRPr>
          </a:p>
          <a:p>
            <a:pPr algn="l"/>
            <a:r>
              <a:rPr lang="ru-RU" sz="1900" dirty="0">
                <a:solidFill>
                  <a:schemeClr val="tx1"/>
                </a:solidFill>
              </a:rPr>
              <a:t>2. При использовании ПО</a:t>
            </a:r>
            <a:r>
              <a:rPr lang="ru-RU" sz="1900" dirty="0" smtClean="0">
                <a:solidFill>
                  <a:schemeClr val="tx1"/>
                </a:solidFill>
              </a:rPr>
              <a:t>_______________________________________________________</a:t>
            </a:r>
            <a:endParaRPr lang="ru-RU" sz="1900" dirty="0">
              <a:solidFill>
                <a:schemeClr val="tx1"/>
              </a:solidFill>
            </a:endParaRPr>
          </a:p>
          <a:p>
            <a:pPr algn="l"/>
            <a:r>
              <a:rPr lang="ru-RU" sz="1900" dirty="0">
                <a:solidFill>
                  <a:schemeClr val="tx1"/>
                </a:solidFill>
              </a:rPr>
              <a:t>3.Нарушения процедуры</a:t>
            </a:r>
            <a:r>
              <a:rPr lang="ru-RU" sz="1900" dirty="0" smtClean="0">
                <a:solidFill>
                  <a:schemeClr val="tx1"/>
                </a:solidFill>
              </a:rPr>
              <a:t>________________________________________________________</a:t>
            </a:r>
            <a:endParaRPr lang="ru-RU" sz="1900" dirty="0">
              <a:solidFill>
                <a:schemeClr val="tx1"/>
              </a:solidFill>
            </a:endParaRPr>
          </a:p>
          <a:p>
            <a:pPr algn="l"/>
            <a:r>
              <a:rPr lang="ru-RU" sz="1900" dirty="0">
                <a:solidFill>
                  <a:schemeClr val="tx1"/>
                </a:solidFill>
              </a:rPr>
              <a:t>4.Другое</a:t>
            </a:r>
            <a:r>
              <a:rPr lang="ru-RU" sz="1900" dirty="0" smtClean="0">
                <a:solidFill>
                  <a:schemeClr val="tx1"/>
                </a:solidFill>
              </a:rPr>
              <a:t>______________________________________________________________________</a:t>
            </a:r>
            <a:endParaRPr lang="ru-RU" sz="1900" dirty="0">
              <a:solidFill>
                <a:schemeClr val="tx1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Как использовать данные журнала «горячей линии» организационной и технической поддержки?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102" name="Объект 2"/>
          <p:cNvSpPr txBox="1">
            <a:spLocks/>
          </p:cNvSpPr>
          <p:nvPr/>
        </p:nvSpPr>
        <p:spPr bwMode="auto">
          <a:xfrm>
            <a:off x="827584" y="4515966"/>
            <a:ext cx="8229600" cy="8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04311"/>
              </p:ext>
            </p:extLst>
          </p:nvPr>
        </p:nvGraphicFramePr>
        <p:xfrm>
          <a:off x="467544" y="1653648"/>
          <a:ext cx="8212112" cy="858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582"/>
                <a:gridCol w="840820"/>
                <a:gridCol w="1102464"/>
                <a:gridCol w="1574553"/>
                <a:gridCol w="1474581"/>
                <a:gridCol w="1173556"/>
                <a:gridCol w="1173556"/>
              </a:tblGrid>
              <a:tr h="683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Время обращения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Регион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Должность, </a:t>
                      </a:r>
                      <a:r>
                        <a:rPr lang="ru-RU" sz="1000" dirty="0" err="1">
                          <a:effectLst/>
                        </a:rPr>
                        <a:t>фио</a:t>
                      </a:r>
                      <a:r>
                        <a:rPr lang="ru-RU" sz="1000" dirty="0">
                          <a:effectLst/>
                        </a:rPr>
                        <a:t> обращающегося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обращения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Рекомендации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Ссылки на другие структуры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Итог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17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15521"/>
              </p:ext>
            </p:extLst>
          </p:nvPr>
        </p:nvGraphicFramePr>
        <p:xfrm>
          <a:off x="257063" y="1513205"/>
          <a:ext cx="8491401" cy="1058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2258"/>
                <a:gridCol w="869416"/>
                <a:gridCol w="1139958"/>
                <a:gridCol w="1628102"/>
                <a:gridCol w="1524731"/>
                <a:gridCol w="1213468"/>
                <a:gridCol w="1213468"/>
              </a:tblGrid>
              <a:tr h="84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Время обращения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Регион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Должность, </a:t>
                      </a:r>
                      <a:r>
                        <a:rPr lang="ru-RU" sz="1000" dirty="0" err="1">
                          <a:effectLst/>
                        </a:rPr>
                        <a:t>фио</a:t>
                      </a:r>
                      <a:r>
                        <a:rPr lang="ru-RU" sz="1000" dirty="0">
                          <a:effectLst/>
                        </a:rPr>
                        <a:t> обращающегося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обращения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Рекомендации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Ссылки на другие структуры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Итог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216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9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625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Кадровый вопрос»: что необходимо </a:t>
            </a:r>
            <a:r>
              <a:rPr lang="ru-RU" sz="2800" dirty="0" smtClean="0">
                <a:solidFill>
                  <a:schemeClr val="bg1"/>
                </a:solidFill>
              </a:rPr>
              <a:t>предусмотреть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/>
              <a:t>При разработке инструктивно-методической базы для проведения процедуры оценивания на различных этапах следует:</a:t>
            </a:r>
          </a:p>
          <a:p>
            <a:pPr lvl="0"/>
            <a:r>
              <a:rPr lang="ru-RU" sz="2000" dirty="0"/>
              <a:t>определить и обосновать её структуру;</a:t>
            </a:r>
          </a:p>
          <a:p>
            <a:pPr lvl="0"/>
            <a:r>
              <a:rPr lang="ru-RU" sz="2000" dirty="0"/>
              <a:t>определить назначение, статус и пользователя каждого документа;</a:t>
            </a:r>
          </a:p>
          <a:p>
            <a:pPr lvl="0"/>
            <a:r>
              <a:rPr lang="ru-RU" sz="2000" dirty="0"/>
              <a:t>обеспечить корреляцию и взаимодополняемость документов;</a:t>
            </a:r>
          </a:p>
          <a:p>
            <a:pPr lvl="0"/>
            <a:r>
              <a:rPr lang="ru-RU" sz="2000" dirty="0"/>
              <a:t>обеспечить экспертизу документов на предмет </a:t>
            </a:r>
            <a:r>
              <a:rPr lang="ru-RU" sz="2000" dirty="0" smtClean="0"/>
              <a:t>соответствия; </a:t>
            </a:r>
            <a:r>
              <a:rPr lang="ru-RU" sz="2000" dirty="0"/>
              <a:t>содержания назначению документа и на предмет простоты и ясности изложения содержания.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7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063625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Кадровый вопрос»: что необходимо предусмотреть: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31590"/>
            <a:ext cx="9145016" cy="374786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Из  опубликованного документа «Инструкция для организаторов в аудитории </a:t>
            </a:r>
            <a:r>
              <a:rPr lang="ru-RU" sz="1600" b="1" dirty="0" err="1"/>
              <a:t>ппэ</a:t>
            </a:r>
            <a:r>
              <a:rPr lang="ru-RU" sz="1600" b="1" dirty="0"/>
              <a:t>»</a:t>
            </a:r>
            <a:br>
              <a:rPr lang="ru-RU" sz="1600" b="1" dirty="0"/>
            </a:br>
            <a:r>
              <a:rPr lang="ru-RU" sz="1600" b="1" dirty="0"/>
              <a:t>(Источник: </a:t>
            </a:r>
            <a:r>
              <a:rPr lang="en-US" sz="1600" b="1" dirty="0"/>
              <a:t>rudocs.exdat.com/docs/index-4024.html#208132</a:t>
            </a:r>
            <a:r>
              <a:rPr lang="ru-RU" sz="1600" b="1" dirty="0" smtClean="0"/>
              <a:t>):</a:t>
            </a:r>
          </a:p>
          <a:p>
            <a:pPr>
              <a:spcBef>
                <a:spcPts val="0"/>
              </a:spcBef>
            </a:pPr>
            <a:r>
              <a:rPr lang="ru-RU" sz="1600" b="1" dirty="0"/>
              <a:t>Содержание Инструкции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hlinkClick r:id="rId4"/>
              </a:rPr>
              <a:t>Данные действия нельзя проводить ни при каких условиях!!!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hlinkClick r:id="rId4"/>
              </a:rPr>
              <a:t>Подготовка к экзамену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Лица, не прошедшие обучение и инструктаж, не могут быть допущены к проведению ЕГЭ.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Не позднее, чем за 1 час 30 минут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Проведение экзамена в аудитории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Еще раз ознакомиться с правилами заполнения бланков ответов!!! и кодировкой бланков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Ознакомиться с правилами заполнения ведомости проведения экзамена по форме 05-02-ППЭ.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Пропуск участников экзамена в аудиторию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Раздача экзаменационных документов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После выхода участника ЕГЭ из ППЭ апелляция о нарушении установленного порядка проведения ЕГЭ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Дать указание вынуть из конверта бланки ответов.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Начало экзамена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4"/>
              </a:rPr>
              <a:t>Окончание экзамена сбор экзаменационных документов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4" name="Умножение 3"/>
          <p:cNvSpPr/>
          <p:nvPr/>
        </p:nvSpPr>
        <p:spPr>
          <a:xfrm rot="2689966">
            <a:off x="8217759" y="1248958"/>
            <a:ext cx="914400" cy="914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Характеристика организационных и технологических процессов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25115" y="1171576"/>
            <a:ext cx="4040188" cy="479822"/>
          </a:xfrm>
        </p:spPr>
        <p:txBody>
          <a:bodyPr/>
          <a:lstStyle/>
          <a:p>
            <a:r>
              <a:rPr lang="ru-RU" dirty="0" smtClean="0"/>
              <a:t>Организационные процессы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79512" y="1631156"/>
            <a:ext cx="4374232" cy="3512344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2000" b="1" dirty="0" smtClean="0"/>
              <a:t>Человек</a:t>
            </a:r>
            <a:r>
              <a:rPr lang="ru-RU" sz="20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/>
              <a:t>Ученик (участник), учитель, родитель, организатор, администратор, </a:t>
            </a:r>
            <a:br>
              <a:rPr lang="ru-RU" sz="1700" dirty="0" smtClean="0"/>
            </a:br>
            <a:r>
              <a:rPr lang="ru-RU" sz="1700" dirty="0" smtClean="0"/>
              <a:t>тех. специалист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Активность</a:t>
            </a:r>
            <a:r>
              <a:rPr lang="ru-RU" sz="20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(отдельный процесс процедуры):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/>
              <a:t>Задачи, последовательность выполнения, длительность, планируемый результат реализации каждой активности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Документирование</a:t>
            </a:r>
            <a:r>
              <a:rPr lang="ru-RU" sz="20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/>
              <a:t>Регламенты, порядки проведения, инструкции, приказы, распоряжения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Технологические процессы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564856" y="1635646"/>
            <a:ext cx="4579144" cy="3460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Набор специализированных аппаратно-программных и технических средств</a:t>
            </a:r>
            <a:r>
              <a:rPr lang="ru-RU" sz="18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50" dirty="0" smtClean="0"/>
              <a:t>Оборудование, программное обеспечение, каналы связи, базы данных</a:t>
            </a:r>
          </a:p>
          <a:p>
            <a:pPr>
              <a:spcBef>
                <a:spcPts val="0"/>
              </a:spcBef>
            </a:pPr>
            <a:r>
              <a:rPr lang="ru-RU" sz="1800" b="1" dirty="0" smtClean="0"/>
              <a:t>Механизмы и приёмы использования аппаратно-программного комплекса</a:t>
            </a:r>
            <a:r>
              <a:rPr lang="ru-RU" sz="18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/>
              <a:t>Задачи, последовательность, планируемый результат использования каждого механизма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Статистика</a:t>
            </a:r>
            <a:r>
              <a:rPr lang="ru-RU" sz="20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Форматы предоставления статистической отчетности</a:t>
            </a:r>
            <a:endParaRPr lang="ru-RU" sz="1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3867894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635896" y="2378968"/>
            <a:ext cx="1080120" cy="288032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2288" cy="1063625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Кадровый вопрос»: что необходимо предусмотреть: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059582"/>
            <a:ext cx="9144001" cy="39433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i="1" dirty="0" smtClean="0">
                <a:hlinkClick r:id="rId4"/>
              </a:rPr>
              <a:t>Мы </a:t>
            </a:r>
            <a:r>
              <a:rPr lang="ru-RU" sz="1400" b="1" i="1" dirty="0">
                <a:hlinkClick r:id="rId4"/>
              </a:rPr>
              <a:t>хотели бы обратить ваше внимание на основные моменты в работе руководителей и организаторов</a:t>
            </a:r>
            <a:endParaRPr lang="ru-RU" sz="14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</a:rPr>
              <a:t>ДА, заслуживает внимания: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dirty="0"/>
              <a:t>Уважаемые коллеги!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>Мы </a:t>
            </a:r>
            <a:r>
              <a:rPr lang="ru-RU" sz="1800" i="1" dirty="0"/>
              <a:t>хотели бы обратить ваше внимание на основные моменты в работе руководителей и организаторов ППЭ, которые, как показывает практика проведения ЕГЭ в предыдущие годы, зачастую вызывают нарекания и </a:t>
            </a:r>
            <a:r>
              <a:rPr lang="ru-RU" sz="1800" i="1" dirty="0" smtClean="0"/>
              <a:t>замечания…</a:t>
            </a:r>
            <a:endParaRPr lang="ru-RU" sz="1800" i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НО</a:t>
            </a:r>
            <a:r>
              <a:rPr lang="ru-RU" sz="1800" b="1" dirty="0">
                <a:solidFill>
                  <a:srgbClr val="FF0000"/>
                </a:solidFill>
              </a:rPr>
              <a:t>, среди основных моментов встречаются: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/>
              <a:t>Необходимо не допустить факт присутствия посторонних лиц в ППЭ, пришедших заранее!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/>
              <a:t>Каждый сотрудник должен при себе иметь </a:t>
            </a:r>
            <a:r>
              <a:rPr lang="ru-RU" sz="1800" i="1" dirty="0">
                <a:solidFill>
                  <a:srgbClr val="FF0000"/>
                </a:solidFill>
              </a:rPr>
              <a:t>копию документа об образовании </a:t>
            </a:r>
            <a:endParaRPr lang="ru-RU" sz="1800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 smtClean="0"/>
              <a:t>(</a:t>
            </a:r>
            <a:r>
              <a:rPr lang="ru-RU" sz="1800" i="1" dirty="0"/>
              <a:t>дежурные, организаторы, руководитель ППЭ, медработник)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/>
              <a:t>При возникновении в процессе экзамена ситуаций, не отраженных в Методических рекомендациях по подготовке и проведению ЕГЭ в пунктах </a:t>
            </a:r>
            <a:r>
              <a:rPr lang="ru-RU" sz="1800" i="1" dirty="0" smtClean="0"/>
              <a:t>проведения экзамена, </a:t>
            </a:r>
            <a:r>
              <a:rPr lang="ru-RU" sz="1800" i="1" dirty="0" smtClean="0">
                <a:solidFill>
                  <a:srgbClr val="FF0000"/>
                </a:solidFill>
              </a:rPr>
              <a:t>руководитель </a:t>
            </a:r>
            <a:r>
              <a:rPr lang="ru-RU" sz="1800" i="1" dirty="0">
                <a:solidFill>
                  <a:srgbClr val="FF0000"/>
                </a:solidFill>
              </a:rPr>
              <a:t>ППЭ консультируется с дежурным сотрудником РЦОИ </a:t>
            </a:r>
            <a:r>
              <a:rPr lang="ru-RU" sz="1800" i="1" dirty="0"/>
              <a:t>по телефону горячей линии (20-49-64, 27-93-99)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5" name="Минус 4"/>
          <p:cNvSpPr/>
          <p:nvPr/>
        </p:nvSpPr>
        <p:spPr>
          <a:xfrm>
            <a:off x="8244408" y="3075806"/>
            <a:ext cx="914400" cy="9144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 rot="2689966">
            <a:off x="8245161" y="1248958"/>
            <a:ext cx="914400" cy="914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038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rgbClr val="FF0000"/>
                </a:solidFill>
              </a:rPr>
              <a:t>Стандартные аргументы</a:t>
            </a:r>
            <a:r>
              <a:rPr lang="ru-RU" sz="2100" i="1" dirty="0" smtClean="0"/>
              <a:t>, почему нам трудно реализовать все такие простые и понятные принципы:</a:t>
            </a:r>
          </a:p>
          <a:p>
            <a:pPr algn="just">
              <a:spcBef>
                <a:spcPts val="0"/>
              </a:spcBef>
            </a:pPr>
            <a:r>
              <a:rPr lang="ru-RU" sz="2100" i="1" dirty="0" smtClean="0"/>
              <a:t>дефицит </a:t>
            </a:r>
            <a:r>
              <a:rPr lang="ru-RU" sz="2100" i="1" dirty="0"/>
              <a:t>квалифицированных кадров, </a:t>
            </a:r>
          </a:p>
          <a:p>
            <a:pPr algn="just">
              <a:spcBef>
                <a:spcPts val="0"/>
              </a:spcBef>
            </a:pPr>
            <a:r>
              <a:rPr lang="ru-RU" sz="2100" i="1" dirty="0" smtClean="0"/>
              <a:t>ротация </a:t>
            </a:r>
            <a:r>
              <a:rPr lang="ru-RU" sz="2100" i="1" dirty="0"/>
              <a:t>кадров, </a:t>
            </a:r>
            <a:endParaRPr lang="ru-RU" sz="2100" i="1" dirty="0" smtClean="0"/>
          </a:p>
          <a:p>
            <a:pPr algn="just">
              <a:spcBef>
                <a:spcPts val="0"/>
              </a:spcBef>
            </a:pPr>
            <a:r>
              <a:rPr lang="ru-RU" sz="2100" i="1" dirty="0" smtClean="0"/>
              <a:t>отсутствие </a:t>
            </a:r>
            <a:r>
              <a:rPr lang="ru-RU" sz="2100" i="1" dirty="0"/>
              <a:t>стандартизированных подходов к различного рода процедурам и документам их регламентирующим, </a:t>
            </a:r>
            <a:endParaRPr lang="ru-RU" sz="2100" i="1" dirty="0" smtClean="0"/>
          </a:p>
          <a:p>
            <a:pPr algn="just">
              <a:spcBef>
                <a:spcPts val="0"/>
              </a:spcBef>
            </a:pPr>
            <a:r>
              <a:rPr lang="ru-RU" sz="2100" i="1" dirty="0" smtClean="0"/>
              <a:t>дефицит </a:t>
            </a:r>
            <a:r>
              <a:rPr lang="ru-RU" sz="2100" i="1" dirty="0"/>
              <a:t>времени и </a:t>
            </a:r>
            <a:r>
              <a:rPr lang="ru-RU" sz="2100" i="1" dirty="0" smtClean="0"/>
              <a:t>решение </a:t>
            </a:r>
            <a:r>
              <a:rPr lang="ru-RU" sz="2100" i="1" dirty="0"/>
              <a:t>многих значимых вопросов </a:t>
            </a:r>
            <a:r>
              <a:rPr lang="ru-RU" sz="2100" i="1" dirty="0" smtClean="0"/>
              <a:t>одновременно </a:t>
            </a:r>
            <a:r>
              <a:rPr lang="ru-RU" sz="2100" i="1" dirty="0"/>
              <a:t>и др</a:t>
            </a:r>
            <a:r>
              <a:rPr lang="ru-RU" sz="2100" i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rgbClr val="FF0000"/>
                </a:solidFill>
              </a:rPr>
              <a:t>Аргументы «за кадром»:</a:t>
            </a:r>
            <a:endParaRPr lang="ru-RU" sz="2100" b="1" i="1" dirty="0"/>
          </a:p>
          <a:p>
            <a:pPr algn="just">
              <a:spcBef>
                <a:spcPts val="0"/>
              </a:spcBef>
            </a:pPr>
            <a:r>
              <a:rPr lang="ru-RU" sz="2100" b="1" i="1" dirty="0"/>
              <a:t>нежелание «выносить сор из избы</a:t>
            </a:r>
            <a:r>
              <a:rPr lang="ru-RU" sz="2100" b="1" i="1" dirty="0" smtClean="0"/>
              <a:t>»</a:t>
            </a:r>
            <a:r>
              <a:rPr lang="ru-RU" sz="2100" i="1" dirty="0"/>
              <a:t> </a:t>
            </a:r>
            <a:r>
              <a:rPr lang="ru-RU" sz="2100" i="1" dirty="0" smtClean="0"/>
              <a:t>как для </a:t>
            </a:r>
            <a:r>
              <a:rPr lang="ru-RU" sz="2100" i="1" dirty="0" err="1" smtClean="0"/>
              <a:t>профсообщества</a:t>
            </a:r>
            <a:r>
              <a:rPr lang="ru-RU" sz="2100" i="1" dirty="0" smtClean="0"/>
              <a:t>, так и для общества в целом </a:t>
            </a:r>
            <a:endParaRPr lang="ru-RU" sz="2100" i="1" dirty="0"/>
          </a:p>
          <a:p>
            <a:pPr algn="just">
              <a:spcBef>
                <a:spcPts val="0"/>
              </a:spcBef>
            </a:pPr>
            <a:r>
              <a:rPr lang="ru-RU" sz="2100" b="1" i="1" dirty="0"/>
              <a:t>вдруг правда </a:t>
            </a:r>
            <a:r>
              <a:rPr lang="ru-RU" sz="2100" b="1" i="1" dirty="0" smtClean="0"/>
              <a:t>не понравится Начальству?</a:t>
            </a:r>
            <a:endParaRPr lang="ru-RU" sz="2100" b="1" i="1" dirty="0"/>
          </a:p>
          <a:p>
            <a:pPr algn="just"/>
            <a:endParaRPr lang="ru-RU" sz="1800" i="1" dirty="0"/>
          </a:p>
          <a:p>
            <a:pPr marL="0" indent="0" algn="just">
              <a:buNone/>
            </a:pPr>
            <a:r>
              <a:rPr lang="ru-RU" sz="1800" dirty="0"/>
              <a:t>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507288" cy="1275606"/>
          </a:xfrm>
        </p:spPr>
        <p:txBody>
          <a:bodyPr/>
          <a:lstStyle/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Информирован</a:t>
            </a:r>
            <a:r>
              <a:rPr lang="ru-RU" sz="3200" dirty="0">
                <a:solidFill>
                  <a:schemeClr val="bg1"/>
                </a:solidFill>
              </a:rPr>
              <a:t>, значит </a:t>
            </a:r>
            <a:r>
              <a:rPr lang="ru-RU" sz="3200" dirty="0" smtClean="0">
                <a:solidFill>
                  <a:schemeClr val="bg1"/>
                </a:solidFill>
              </a:rPr>
              <a:t>вооружен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Что мешает?</a:t>
            </a:r>
          </a:p>
        </p:txBody>
      </p:sp>
    </p:spTree>
    <p:extLst>
      <p:ext uri="{BB962C8B-B14F-4D97-AF65-F5344CB8AC3E}">
        <p14:creationId xmlns:p14="http://schemas.microsoft.com/office/powerpoint/2010/main" val="29158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8142"/>
            <a:ext cx="8856984" cy="389188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/>
              <a:t>Условные стадии развития любой реформы:</a:t>
            </a:r>
          </a:p>
          <a:p>
            <a:pPr marL="714375" indent="-352425" algn="just">
              <a:spcBef>
                <a:spcPts val="0"/>
              </a:spcBef>
              <a:buAutoNum type="arabicPeriod"/>
            </a:pPr>
            <a:r>
              <a:rPr lang="ru-RU" sz="2100" dirty="0" smtClean="0"/>
              <a:t>Сопротивление </a:t>
            </a:r>
          </a:p>
          <a:p>
            <a:pPr marL="714375" indent="-352425" algn="just">
              <a:spcBef>
                <a:spcPts val="0"/>
              </a:spcBef>
              <a:buAutoNum type="arabicPeriod"/>
            </a:pPr>
            <a:r>
              <a:rPr lang="ru-RU" sz="2100" dirty="0" smtClean="0"/>
              <a:t>Принятие</a:t>
            </a:r>
          </a:p>
          <a:p>
            <a:pPr marL="714375" indent="-352425" algn="just">
              <a:spcBef>
                <a:spcPts val="0"/>
              </a:spcBef>
              <a:buAutoNum type="arabicPeriod"/>
            </a:pPr>
            <a:r>
              <a:rPr lang="ru-RU" sz="2100" dirty="0" smtClean="0">
                <a:solidFill>
                  <a:srgbClr val="FF0000"/>
                </a:solidFill>
              </a:rPr>
              <a:t>Осмысление </a:t>
            </a:r>
          </a:p>
          <a:p>
            <a:pPr marL="714375" indent="-352425" algn="just">
              <a:spcBef>
                <a:spcPts val="0"/>
              </a:spcBef>
              <a:buAutoNum type="arabicPeriod"/>
            </a:pPr>
            <a:r>
              <a:rPr lang="ru-RU" sz="2100" dirty="0" smtClean="0"/>
              <a:t>Развитие с учетом осмысленных ошибок</a:t>
            </a:r>
          </a:p>
          <a:p>
            <a:pPr marL="714375" indent="-714375" algn="just">
              <a:spcBef>
                <a:spcPts val="200"/>
              </a:spcBef>
              <a:buNone/>
            </a:pPr>
            <a:r>
              <a:rPr lang="ru-RU" sz="2100" b="1" dirty="0" smtClean="0"/>
              <a:t>На стадии ОСМЫСЛЕНИЯ пора начать:</a:t>
            </a:r>
            <a:endParaRPr lang="ru-RU" sz="2100" dirty="0"/>
          </a:p>
          <a:p>
            <a:pPr marL="714375" indent="-352425" algn="just">
              <a:spcBef>
                <a:spcPts val="0"/>
              </a:spcBef>
            </a:pPr>
            <a:r>
              <a:rPr lang="ru-RU" sz="1800" dirty="0" smtClean="0"/>
              <a:t>Выявлять и наказывать нарушителей</a:t>
            </a:r>
            <a:endParaRPr lang="ru-RU" sz="1800" dirty="0"/>
          </a:p>
          <a:p>
            <a:pPr marL="714375" indent="-352425" algn="just">
              <a:spcBef>
                <a:spcPts val="0"/>
              </a:spcBef>
            </a:pPr>
            <a:r>
              <a:rPr lang="ru-RU" sz="1800" dirty="0" smtClean="0"/>
              <a:t>Научиться управлять </a:t>
            </a:r>
            <a:r>
              <a:rPr lang="ru-RU" sz="1800" dirty="0"/>
              <a:t>рисками</a:t>
            </a:r>
          </a:p>
          <a:p>
            <a:pPr marL="714375" indent="-352425" algn="just">
              <a:spcBef>
                <a:spcPts val="0"/>
              </a:spcBef>
            </a:pPr>
            <a:r>
              <a:rPr lang="ru-RU" sz="1800" dirty="0" smtClean="0"/>
              <a:t>Пересмотреть стратегию </a:t>
            </a:r>
            <a:r>
              <a:rPr lang="ru-RU" sz="1800" dirty="0"/>
              <a:t>по подготовке </a:t>
            </a:r>
            <a:r>
              <a:rPr lang="ru-RU" sz="1800" dirty="0" smtClean="0"/>
              <a:t>кадров</a:t>
            </a:r>
            <a:endParaRPr lang="ru-RU" sz="1800" dirty="0"/>
          </a:p>
          <a:p>
            <a:pPr marL="714375" indent="-352425">
              <a:spcBef>
                <a:spcPts val="0"/>
              </a:spcBef>
            </a:pPr>
            <a:r>
              <a:rPr lang="ru-RU" sz="1800" dirty="0" smtClean="0"/>
              <a:t>Совершенствовать пакет действующих инструктивно-методических материалов</a:t>
            </a:r>
          </a:p>
          <a:p>
            <a:pPr marL="714375" indent="-352425">
              <a:spcBef>
                <a:spcPts val="0"/>
              </a:spcBef>
            </a:pPr>
            <a:r>
              <a:rPr lang="ru-RU" sz="1800" dirty="0" smtClean="0"/>
              <a:t>Использовать  все возможности общественного контроля, постоянно осуществляя самоконтроль</a:t>
            </a:r>
          </a:p>
          <a:p>
            <a:pPr marL="647700" indent="-285750" algn="just">
              <a:spcBef>
                <a:spcPts val="0"/>
              </a:spcBef>
            </a:pPr>
            <a:r>
              <a:rPr lang="ru-RU" sz="1800" smtClean="0"/>
              <a:t>Поддерживать </a:t>
            </a:r>
            <a:r>
              <a:rPr lang="ru-RU" sz="1800" dirty="0" smtClean="0"/>
              <a:t>принцип </a:t>
            </a:r>
            <a:r>
              <a:rPr lang="ru-RU" sz="1800" dirty="0"/>
              <a:t>гласности!!!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5606"/>
          </a:xfrm>
        </p:spPr>
        <p:txBody>
          <a:bodyPr/>
          <a:lstStyle/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Информирован</a:t>
            </a:r>
            <a:r>
              <a:rPr lang="ru-RU" sz="3200" dirty="0">
                <a:solidFill>
                  <a:schemeClr val="bg1"/>
                </a:solidFill>
              </a:rPr>
              <a:t>, значит вооружен.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ВЫВОДЫ: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99853"/>
            <a:ext cx="4362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Нарушение </a:t>
            </a:r>
            <a:r>
              <a:rPr lang="ru-RU" sz="2400" dirty="0" smtClean="0"/>
              <a:t>– сбой в планируемом порядке подготовки и проведения процедуры, имеющий причины и последствия.</a:t>
            </a:r>
          </a:p>
          <a:p>
            <a:pPr marL="0" indent="0">
              <a:buNone/>
            </a:pPr>
            <a:r>
              <a:rPr lang="ru-RU" sz="2400" b="1" dirty="0" smtClean="0"/>
              <a:t>Причины:</a:t>
            </a:r>
          </a:p>
          <a:p>
            <a:pPr marL="0" indent="0">
              <a:buNone/>
            </a:pPr>
            <a:r>
              <a:rPr lang="ru-RU" sz="2400" dirty="0" smtClean="0"/>
              <a:t>Основание, мотивы  действий, определяющие другие явления или действия</a:t>
            </a:r>
          </a:p>
          <a:p>
            <a:pPr marL="0" indent="0">
              <a:buNone/>
            </a:pPr>
            <a:r>
              <a:rPr lang="ru-RU" sz="2400" b="1" dirty="0" smtClean="0"/>
              <a:t>Последствия:</a:t>
            </a:r>
          </a:p>
          <a:p>
            <a:pPr marL="0" indent="0">
              <a:buNone/>
            </a:pPr>
            <a:r>
              <a:rPr lang="ru-RU" sz="2400" dirty="0"/>
              <a:t>и</a:t>
            </a:r>
            <a:r>
              <a:rPr lang="ru-RU" sz="2400" dirty="0" smtClean="0"/>
              <a:t>тоги (результаты) сбоя в планируемом ходе событий, воздействие на их дальнейшее развитие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Что такое нарушения  в процедуре оценивания?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КЛАССИФИКАЦИЯ НАРУШЕНИЙ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81992"/>
              </p:ext>
            </p:extLst>
          </p:nvPr>
        </p:nvGraphicFramePr>
        <p:xfrm>
          <a:off x="107504" y="1275606"/>
          <a:ext cx="8856983" cy="3672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2807694"/>
                <a:gridCol w="2952945"/>
              </a:tblGrid>
              <a:tr h="524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«По незнанию»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«По халатности»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«По умыслу»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7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Пробелы в нормативно-правовой и инструктивно-методической базе процедуры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Низкая ответственность кадров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Заинтересованность в получении индивидуального результата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7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Низкое качество подготовки кадров для обеспечения проведения процедуры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Отсутствие эффективной системы контроля проведения процедуры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Заинтересованность в получении общей благоприятной картины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8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45"/>
            <a:ext cx="8651304" cy="792088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Нарушения «по умыслу»: сговор/коррупция?!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9583"/>
            <a:ext cx="2304256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solidFill>
                  <a:schemeClr val="tx1"/>
                </a:solidFill>
              </a:rPr>
              <a:t>Директор тувинского Института оценки качества образования </a:t>
            </a:r>
            <a:r>
              <a:rPr lang="ru-RU" sz="1600" dirty="0" smtClean="0">
                <a:solidFill>
                  <a:schemeClr val="tx1"/>
                </a:solidFill>
              </a:rPr>
              <a:t>Валентина </a:t>
            </a:r>
            <a:r>
              <a:rPr lang="ru-RU" sz="1600" dirty="0" err="1" smtClean="0">
                <a:solidFill>
                  <a:schemeClr val="tx1"/>
                </a:solidFill>
              </a:rPr>
              <a:t>Канкова</a:t>
            </a:r>
            <a:r>
              <a:rPr lang="ru-RU" sz="1600" dirty="0" smtClean="0">
                <a:solidFill>
                  <a:schemeClr val="tx1"/>
                </a:solidFill>
              </a:rPr>
              <a:t> «</a:t>
            </a:r>
            <a:r>
              <a:rPr lang="ru-RU" sz="1600" dirty="0">
                <a:solidFill>
                  <a:schemeClr val="tx1"/>
                </a:solidFill>
              </a:rPr>
              <a:t>помогла» дочери </a:t>
            </a:r>
            <a:r>
              <a:rPr lang="ru-RU" sz="1600" dirty="0" smtClean="0">
                <a:solidFill>
                  <a:schemeClr val="tx1"/>
                </a:solidFill>
              </a:rPr>
              <a:t>Министра </a:t>
            </a:r>
            <a:r>
              <a:rPr lang="ru-RU" sz="1600" dirty="0">
                <a:solidFill>
                  <a:schemeClr val="tx1"/>
                </a:solidFill>
              </a:rPr>
              <a:t>земельных и имущественных отношений </a:t>
            </a:r>
            <a:r>
              <a:rPr lang="ru-RU" sz="1600" dirty="0" smtClean="0">
                <a:solidFill>
                  <a:schemeClr val="tx1"/>
                </a:solidFill>
              </a:rPr>
              <a:t>Тувы: </a:t>
            </a:r>
            <a:r>
              <a:rPr lang="ru-RU" sz="1600" dirty="0">
                <a:solidFill>
                  <a:schemeClr val="tx1"/>
                </a:solidFill>
              </a:rPr>
              <a:t>девушка после экзамена сдала пустой бланк, а чиновница во время проверки заполнила его </a:t>
            </a:r>
            <a:r>
              <a:rPr lang="ru-RU" sz="1600" dirty="0" smtClean="0">
                <a:solidFill>
                  <a:schemeClr val="tx1"/>
                </a:solidFill>
              </a:rPr>
              <a:t>правильными ответами.</a:t>
            </a:r>
            <a:r>
              <a:rPr lang="ru-RU" sz="1600" dirty="0" smtClean="0"/>
              <a:t> </a:t>
            </a:r>
            <a:endParaRPr lang="ru-RU" sz="1400" dirty="0"/>
          </a:p>
          <a:p>
            <a:pPr algn="just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5997" y="843558"/>
            <a:ext cx="4608512" cy="199834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dirty="0" smtClean="0"/>
          </a:p>
          <a:p>
            <a:r>
              <a:rPr lang="ru-RU" sz="400" dirty="0" smtClean="0"/>
              <a:t/>
            </a:r>
            <a:br>
              <a:rPr lang="ru-RU" sz="400" dirty="0" smtClean="0"/>
            </a:br>
            <a:r>
              <a:rPr lang="ru-RU" sz="1600" dirty="0" smtClean="0"/>
              <a:t>В </a:t>
            </a:r>
            <a:r>
              <a:rPr lang="ru-RU" sz="1600" dirty="0"/>
              <a:t>московской школе № 264, о чем узнала вся страна, под видом выпускников на экзамен пришли студенты МФТИ. Членов приемной комиссии сразу заподозрили в корыстном умысле: при перекличке никого не смутило, что на мужское имя откликнулась девушка, да и паспорта </a:t>
            </a:r>
            <a:r>
              <a:rPr lang="ru-RU" sz="1600" dirty="0" smtClean="0"/>
              <a:t>у «</a:t>
            </a:r>
            <a:r>
              <a:rPr lang="ru-RU" sz="1600" dirty="0"/>
              <a:t>выпускников», как того требует законная процедура, не проверяли.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37681" y="2908090"/>
            <a:ext cx="5760640" cy="221170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9792" y="2859783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 следственные органы области поступило заявление о том, что в доме детского творчества учителя русского языка и литературы средних школ Морозовска якобы решают ЕГЭ для учеников. Выехавшие на место следователи обнаружили там около 30 учителей, учебную литературу и методические пособия по русскому языку. Кроме того, были обнаружены ксерокопии контрольно-измерительных материалов, имеющие порядковые номера и штрих-коды, являющиеся экзаменационными заданиями ЕГЭ по русскому языку.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8304" y="861440"/>
            <a:ext cx="1835696" cy="1926334"/>
          </a:xfrm>
        </p:spPr>
        <p:txBody>
          <a:bodyPr/>
          <a:lstStyle/>
          <a:p>
            <a:pPr marL="0" lvl="8" indent="0">
              <a:buNone/>
            </a:pPr>
            <a:r>
              <a:rPr lang="ru-RU" sz="1800" b="1" dirty="0"/>
              <a:t>Администратор</a:t>
            </a:r>
          </a:p>
          <a:p>
            <a:pPr marL="0" lvl="8" indent="0">
              <a:buNone/>
            </a:pPr>
            <a:r>
              <a:rPr lang="ru-RU" sz="1800" b="1" dirty="0" smtClean="0"/>
              <a:t>Организатор</a:t>
            </a:r>
            <a:endParaRPr lang="ru-RU" sz="1800" b="1" dirty="0"/>
          </a:p>
          <a:p>
            <a:pPr marL="0" lvl="8" indent="0">
              <a:buNone/>
            </a:pPr>
            <a:r>
              <a:rPr lang="ru-RU" sz="1800" b="1" dirty="0" smtClean="0"/>
              <a:t>Тех. специалист</a:t>
            </a:r>
            <a:endParaRPr lang="ru-RU" sz="1800" b="1" dirty="0"/>
          </a:p>
          <a:p>
            <a:pPr marL="0" lvl="8" indent="0">
              <a:buNone/>
            </a:pPr>
            <a:r>
              <a:rPr lang="ru-RU" sz="1800" b="1" dirty="0" smtClean="0"/>
              <a:t>Учитель</a:t>
            </a:r>
            <a:endParaRPr lang="ru-RU" sz="1800" b="1" dirty="0"/>
          </a:p>
          <a:p>
            <a:pPr marL="0" lvl="8" indent="0">
              <a:buNone/>
            </a:pPr>
            <a:r>
              <a:rPr lang="ru-RU" sz="1800" b="1" dirty="0" smtClean="0"/>
              <a:t>Родитель</a:t>
            </a:r>
            <a:endParaRPr lang="ru-RU" sz="1800" b="1" dirty="0"/>
          </a:p>
          <a:p>
            <a:pPr marL="0" lvl="8" indent="0">
              <a:buNone/>
            </a:pPr>
            <a:r>
              <a:rPr lang="ru-RU" sz="1800" b="1" dirty="0" smtClean="0"/>
              <a:t>Участник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						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Нарушения «по умыслу»: защита от Управленца?!</a:t>
            </a:r>
          </a:p>
        </p:txBody>
      </p:sp>
      <p:pic>
        <p:nvPicPr>
          <p:cNvPr id="2050" name="Picture 2" descr="C:\Users\Asus\Desktop\Нарушения  и последствия в ЕГЭ\скрин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" y="1172501"/>
            <a:ext cx="4644935" cy="168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Нарушения  и последствия в ЕГЭ\скрин 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8" y="2859782"/>
            <a:ext cx="84763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Нарушения  и последствия в ЕГЭ\скрин 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7" y="4153269"/>
            <a:ext cx="9052123" cy="8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203598"/>
            <a:ext cx="413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и</a:t>
            </a:r>
            <a:r>
              <a:rPr lang="ru-RU" dirty="0" smtClean="0"/>
              <a:t>нформация  с форумов «Нарушения ЕГЭ глазами учителя» , «Педсовет. </a:t>
            </a:r>
            <a:r>
              <a:rPr lang="ru-RU" dirty="0" err="1"/>
              <a:t>о</a:t>
            </a:r>
            <a:r>
              <a:rPr lang="ru-RU" dirty="0" err="1" smtClean="0"/>
              <a:t>рг</a:t>
            </a:r>
            <a:r>
              <a:rPr lang="ru-RU" dirty="0" smtClean="0"/>
              <a:t>» </a:t>
            </a:r>
            <a:endParaRPr lang="ru-RU" dirty="0"/>
          </a:p>
          <a:p>
            <a:r>
              <a:rPr lang="ru-RU" sz="1400" u="sng" dirty="0">
                <a:hlinkClick r:id="rId7"/>
              </a:rPr>
              <a:t>http://</a:t>
            </a:r>
            <a:r>
              <a:rPr lang="ru-RU" sz="1400" u="sng" dirty="0" smtClean="0">
                <a:hlinkClick r:id="rId7"/>
              </a:rPr>
              <a:t>www.eduhelp.info/page/narushenija-v-ege-glazami-uchitelja</a:t>
            </a:r>
            <a:endParaRPr lang="ru-RU" sz="1400" u="sng" dirty="0" smtClean="0"/>
          </a:p>
          <a:p>
            <a:r>
              <a:rPr lang="ru-RU" sz="1400" u="sng" dirty="0">
                <a:hlinkClick r:id="rId8"/>
              </a:rPr>
              <a:t>http://pedsovet.org/content/view/6436</a:t>
            </a:r>
            <a:r>
              <a:rPr lang="ru-RU" sz="1400" u="sng" dirty="0" smtClean="0">
                <a:hlinkClick r:id="rId8"/>
              </a:rPr>
              <a:t>/</a:t>
            </a:r>
            <a:endParaRPr lang="ru-RU" sz="14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626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КЛАССИФИКАЦИЯ НАРУШЕНИЙ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02315"/>
              </p:ext>
            </p:extLst>
          </p:nvPr>
        </p:nvGraphicFramePr>
        <p:xfrm>
          <a:off x="179511" y="1157288"/>
          <a:ext cx="8856985" cy="3908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020"/>
                <a:gridCol w="2952020"/>
                <a:gridCol w="2952945"/>
              </a:tblGrid>
              <a:tr h="723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«По незнанию»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«По халатности»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«По умыслу»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84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ВНИМАНИЕ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НЕОБХОДИМА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КОРРЕКЦИЯ: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инструктивно-методической база, системы ПК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ДЕЙСТВУЕМ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ВВЕДЕНИЕ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СООТВЕТСТВУЮЩИХ МЕР: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 усилению ответственности, разработки эффективных  мер контроля</a:t>
                      </a:r>
                      <a:endParaRPr lang="ru-RU" sz="24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ПРЕСЕКАЕМ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КОРРУПЦИЯ/ЗАЩИТА ОТ УПРАВЛЕНЦА: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применение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ж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есткой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системы наказания в соответствии с  КоАП и УК, корректная интерпретация результатов процедур оценивания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7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059582"/>
            <a:ext cx="9116156" cy="425611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 </a:t>
            </a:r>
            <a:r>
              <a:rPr lang="ru-RU" sz="1600" b="1" u="sng" dirty="0" smtClean="0">
                <a:hlinkClick r:id="rId4"/>
              </a:rPr>
              <a:t>www.moeobrazovanie.ru</a:t>
            </a:r>
            <a:endParaRPr lang="ru-RU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Ч</a:t>
            </a:r>
            <a:r>
              <a:rPr lang="ru-RU" sz="2000" b="1" dirty="0" smtClean="0"/>
              <a:t>то </a:t>
            </a:r>
            <a:r>
              <a:rPr lang="ru-RU" sz="2000" b="1" dirty="0"/>
              <a:t>следует сделать, чтобы искоренить мошенничество в ходе сдачи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обработки </a:t>
            </a:r>
            <a:r>
              <a:rPr lang="ru-RU" sz="2000" b="1" dirty="0" smtClean="0"/>
              <a:t>ЕГЭ?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Около </a:t>
            </a:r>
            <a:r>
              <a:rPr lang="ru-RU" sz="2000" dirty="0"/>
              <a:t>половины опрошенных (</a:t>
            </a:r>
            <a:r>
              <a:rPr lang="ru-RU" sz="2000" b="1" dirty="0"/>
              <a:t>48 %</a:t>
            </a:r>
            <a:r>
              <a:rPr lang="ru-RU" sz="2000" dirty="0"/>
              <a:t>) не смогли предложить конкретных </a:t>
            </a:r>
            <a:r>
              <a:rPr lang="ru-RU" sz="2000" dirty="0" smtClean="0"/>
              <a:t>мер, </a:t>
            </a:r>
            <a:br>
              <a:rPr lang="ru-RU" sz="2000" dirty="0" smtClean="0"/>
            </a:br>
            <a:r>
              <a:rPr lang="ru-RU" sz="2000" b="1" dirty="0" smtClean="0"/>
              <a:t>24 </a:t>
            </a:r>
            <a:r>
              <a:rPr lang="ru-RU" sz="2000" b="1" dirty="0"/>
              <a:t>% </a:t>
            </a:r>
            <a:r>
              <a:rPr lang="ru-RU" sz="2000" dirty="0"/>
              <a:t>предложили отменить ЕГЭ и вернуть старую систему.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Также </a:t>
            </a:r>
            <a:r>
              <a:rPr lang="ru-RU" sz="2000" dirty="0"/>
              <a:t>были предложены следующие варианты: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тщательнее контролировать процедуру сдачи экзамена, например, поставить видеокамеры (9 %);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ввести жесткое наказание, вплоть до уголовного (4 %);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бороться с коррупцией (2 %);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изменить схему проведения ЕГЭ (2 %);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повышать уровень знаний у детей, повысить зарплату преподавателям, улучшить моральный облик людей в стране (по 1 %).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3 % опрошенных считают, что никакие меры не помогут.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95486"/>
            <a:ext cx="8507288" cy="85725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2500" kern="600" dirty="0">
                <a:solidFill>
                  <a:schemeClr val="bg1"/>
                </a:solidFill>
              </a:rPr>
              <a:t>Из </a:t>
            </a:r>
            <a:r>
              <a:rPr lang="ru-RU" sz="2500" kern="600" dirty="0" smtClean="0">
                <a:solidFill>
                  <a:schemeClr val="bg1"/>
                </a:solidFill>
              </a:rPr>
              <a:t> социологического опроса</a:t>
            </a:r>
            <a:br>
              <a:rPr lang="ru-RU" sz="2500" kern="600" dirty="0" smtClean="0">
                <a:solidFill>
                  <a:schemeClr val="bg1"/>
                </a:solidFill>
              </a:rPr>
            </a:br>
            <a:r>
              <a:rPr lang="ru-RU" sz="2500" kern="600" dirty="0" smtClean="0">
                <a:solidFill>
                  <a:schemeClr val="bg1"/>
                </a:solidFill>
              </a:rPr>
              <a:t>Всероссийского </a:t>
            </a:r>
            <a:r>
              <a:rPr lang="ru-RU" sz="2500" kern="600" dirty="0">
                <a:solidFill>
                  <a:schemeClr val="bg1"/>
                </a:solidFill>
              </a:rPr>
              <a:t>центра изучения общественного  мнения   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746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6371</TotalTime>
  <Words>1547</Words>
  <Application>Microsoft Office PowerPoint</Application>
  <PresentationFormat>Экран (16:9)</PresentationFormat>
  <Paragraphs>340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Ведущие и поддерживающие процессы процедур оценивания</vt:lpstr>
      <vt:lpstr>Характеристика организационных и технологических процессов</vt:lpstr>
      <vt:lpstr>Что такое нарушения  в процедуре оценивания?</vt:lpstr>
      <vt:lpstr>КЛАССИФИКАЦИЯ НАРУШЕНИЙ</vt:lpstr>
      <vt:lpstr>Нарушения «по умыслу»: сговор/коррупция?!</vt:lpstr>
      <vt:lpstr>Нарушения «по умыслу»: защита от Управленца?!</vt:lpstr>
      <vt:lpstr>КЛАССИФИКАЦИЯ НАРУШЕНИЙ</vt:lpstr>
      <vt:lpstr>Из  социологического опроса Всероссийского центра изучения общественного  мнения    </vt:lpstr>
      <vt:lpstr>Репутационный риск  </vt:lpstr>
      <vt:lpstr>Предупреждение нарушений и расчёт их последствий</vt:lpstr>
      <vt:lpstr>Предупреждение нарушений: превентивная система, но не последействие!</vt:lpstr>
      <vt:lpstr>Предупреждение нарушений:  превентивная система, но не девиантная!</vt:lpstr>
      <vt:lpstr>Предупреждение нарушений</vt:lpstr>
      <vt:lpstr>Реальные (работающие) механизмы</vt:lpstr>
      <vt:lpstr>Гласность</vt:lpstr>
      <vt:lpstr>Гласность</vt:lpstr>
      <vt:lpstr>Гласность</vt:lpstr>
      <vt:lpstr>Общественный контроль – что даёт?</vt:lpstr>
      <vt:lpstr>Общественный контроль – что даёт?</vt:lpstr>
      <vt:lpstr>Общественный контроль – что даёт?</vt:lpstr>
      <vt:lpstr> Кадры решают всё…  Как должно быть? </vt:lpstr>
      <vt:lpstr>«Кадровый вопрос»: что есть на самом деле?</vt:lpstr>
      <vt:lpstr>«Кадровый вопрос»: что есть на самом деле?</vt:lpstr>
      <vt:lpstr>«Кадровый вопрос»: что необходимо предусмотреть</vt:lpstr>
      <vt:lpstr>«Кадровый вопрос»: что необходимо предусмотреть</vt:lpstr>
      <vt:lpstr>Как использовать данные журнала «горячей линии» организационной и технической поддержки?</vt:lpstr>
      <vt:lpstr>«Кадровый вопрос»: что необходимо предусмотреть</vt:lpstr>
      <vt:lpstr>«Кадровый вопрос»: что необходимо предусмотреть:</vt:lpstr>
      <vt:lpstr>«Кадровый вопрос»: что необходимо предусмотреть:</vt:lpstr>
      <vt:lpstr>Информирован, значит вооружен Что мешает?</vt:lpstr>
      <vt:lpstr>Информирован, значит вооружен. ВЫВОДЫ: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Решетникова Оксана</cp:lastModifiedBy>
  <cp:revision>279</cp:revision>
  <cp:lastPrinted>2012-11-08T07:08:57Z</cp:lastPrinted>
  <dcterms:created xsi:type="dcterms:W3CDTF">2011-08-25T06:09:31Z</dcterms:created>
  <dcterms:modified xsi:type="dcterms:W3CDTF">2012-11-14T08:44:12Z</dcterms:modified>
</cp:coreProperties>
</file>