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3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>
        <p:scale>
          <a:sx n="99" d="100"/>
          <a:sy n="99" d="100"/>
        </p:scale>
        <p:origin x="-1296" y="-2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18.11.14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aoko.org/ru/events/EAOKO-2014.html" TargetMode="External"/><Relationship Id="rId4" Type="http://schemas.openxmlformats.org/officeDocument/2006/relationships/hyperlink" Target="http://ioe.hse.ru" TargetMode="External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22224" y="207049"/>
            <a:ext cx="673009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РТЦ 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19 ноября 201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4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03675" y="1372972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496" y="1957297"/>
            <a:ext cx="8999984" cy="199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3600" dirty="0">
                <a:solidFill>
                  <a:srgbClr val="FFFFFF"/>
                </a:solidFill>
              </a:rPr>
              <a:t>Модели организации вступительных экзаменов в высшие учебные заведения: анализ опыта стран СНГ </a:t>
            </a:r>
            <a:endParaRPr kumimoji="0" lang="ru-RU" sz="360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11" y="4538435"/>
            <a:ext cx="1596876" cy="458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Изображение 18" descr="Снимок экрана 2014-03-23 в 1.10.09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15966"/>
            <a:ext cx="503555" cy="499745"/>
          </a:xfrm>
          <a:prstGeom prst="rect">
            <a:avLst/>
          </a:prstGeom>
        </p:spPr>
      </p:pic>
      <p:pic>
        <p:nvPicPr>
          <p:cNvPr id="20" name="Picture 4" descr="Институт образования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6" y="4515966"/>
            <a:ext cx="496952" cy="496952"/>
          </a:xfrm>
          <a:prstGeom prst="rect">
            <a:avLst/>
          </a:prstGeom>
          <a:noFill/>
          <a:extLst/>
        </p:spPr>
      </p:pic>
      <p:pic>
        <p:nvPicPr>
          <p:cNvPr id="22" name="Рисунок 15" descr="Описание: C:\Users\OA\Pictures\logo EAOKO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463" y="4525735"/>
            <a:ext cx="905510" cy="492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Изображение 21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75" y="4525735"/>
            <a:ext cx="1080120" cy="506601"/>
          </a:xfrm>
          <a:prstGeom prst="rect">
            <a:avLst/>
          </a:prstGeom>
        </p:spPr>
      </p:pic>
      <p:pic>
        <p:nvPicPr>
          <p:cNvPr id="15" name="Изображение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33" y="4532923"/>
            <a:ext cx="947897" cy="48239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4461" y="1233093"/>
            <a:ext cx="9064487" cy="336071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800" b="1" dirty="0" err="1">
                <a:solidFill>
                  <a:srgbClr val="FF0000"/>
                </a:solidFill>
              </a:rPr>
              <a:t>Болотов</a:t>
            </a:r>
            <a:r>
              <a:rPr lang="ru-RU" sz="2800" b="1" dirty="0">
                <a:solidFill>
                  <a:srgbClr val="FF0000"/>
                </a:solidFill>
              </a:rPr>
              <a:t> Виктор </a:t>
            </a:r>
            <a:r>
              <a:rPr lang="ru-RU" sz="2800" b="1" dirty="0" smtClean="0">
                <a:solidFill>
                  <a:srgbClr val="FF0000"/>
                </a:solidFill>
              </a:rPr>
              <a:t>Александрович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ru-RU" sz="2600" dirty="0" smtClean="0"/>
              <a:t>научный </a:t>
            </a:r>
            <a:r>
              <a:rPr lang="ru-RU" sz="2600" dirty="0"/>
              <a:t>руководитель Центра мониторинга качества образования Института образования НИУ ВШЭ, академик РАО, </a:t>
            </a:r>
            <a:r>
              <a:rPr lang="ru-RU" sz="2600" dirty="0" err="1"/>
              <a:t>д.п.н</a:t>
            </a:r>
            <a:r>
              <a:rPr lang="ru-RU" sz="2600" dirty="0" smtClean="0"/>
              <a:t>.</a:t>
            </a:r>
          </a:p>
          <a:p>
            <a:pPr algn="just"/>
            <a:endParaRPr lang="ru-RU" sz="2600" dirty="0"/>
          </a:p>
          <a:p>
            <a:pPr algn="just"/>
            <a:r>
              <a:rPr lang="ru-RU" sz="2800" b="1" dirty="0" err="1" smtClean="0">
                <a:solidFill>
                  <a:srgbClr val="FF0000"/>
                </a:solidFill>
              </a:rPr>
              <a:t>Вальдман</a:t>
            </a:r>
            <a:r>
              <a:rPr lang="ru-RU" sz="2800" b="1" dirty="0" smtClean="0">
                <a:solidFill>
                  <a:srgbClr val="FF0000"/>
                </a:solidFill>
              </a:rPr>
              <a:t> Игорь Александрович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ru-RU" sz="2600" dirty="0">
                <a:solidFill>
                  <a:srgbClr val="000000"/>
                </a:solidFill>
              </a:rPr>
              <a:t>директор Российского Тренингового центра </a:t>
            </a:r>
            <a:r>
              <a:rPr lang="ru-RU" sz="2600" dirty="0"/>
              <a:t>Института </a:t>
            </a:r>
            <a:r>
              <a:rPr lang="ru-RU" sz="2600" dirty="0" smtClean="0"/>
              <a:t>образования</a:t>
            </a:r>
            <a:r>
              <a:rPr lang="ru-RU" sz="2600" dirty="0" smtClean="0">
                <a:solidFill>
                  <a:srgbClr val="000000"/>
                </a:solidFill>
              </a:rPr>
              <a:t> </a:t>
            </a:r>
            <a:r>
              <a:rPr lang="ru-RU" sz="2600" dirty="0">
                <a:solidFill>
                  <a:srgbClr val="000000"/>
                </a:solidFill>
              </a:rPr>
              <a:t>НИУ ВШЭ</a:t>
            </a:r>
            <a:r>
              <a:rPr lang="ru-RU" sz="2600" dirty="0" smtClean="0"/>
              <a:t>,</a:t>
            </a:r>
            <a:r>
              <a:rPr lang="en-US" sz="2600" dirty="0" smtClean="0"/>
              <a:t> </a:t>
            </a:r>
            <a:r>
              <a:rPr lang="ru-RU" sz="2600" dirty="0" smtClean="0"/>
              <a:t>ведущий научный сотрудник Центра </a:t>
            </a:r>
            <a:r>
              <a:rPr lang="ru-RU" sz="2600" dirty="0"/>
              <a:t>мониторинга качества образования </a:t>
            </a:r>
            <a:r>
              <a:rPr lang="ru-RU" sz="2600" dirty="0" smtClean="0"/>
              <a:t>ИО НИУ ВШЭ, </a:t>
            </a:r>
            <a:r>
              <a:rPr lang="ru-RU" sz="2600" dirty="0" err="1"/>
              <a:t>к.п.н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pPr algn="just"/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http://www.rtc-edu.ru/public/news/</a:t>
            </a:r>
            <a:r>
              <a:rPr lang="en-US" sz="2400" dirty="0" smtClean="0">
                <a:solidFill>
                  <a:srgbClr val="0079C2"/>
                </a:solidFill>
              </a:rPr>
              <a:t>382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92" y="2499742"/>
            <a:ext cx="232126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Изображение 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27" y="2520462"/>
            <a:ext cx="1903887" cy="78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1</a:t>
            </a:r>
            <a:r>
              <a:rPr lang="en-US" sz="2200" b="1" dirty="0" smtClean="0"/>
              <a:t>8</a:t>
            </a:r>
            <a:r>
              <a:rPr lang="ru-RU" sz="2200" b="1" dirty="0" smtClean="0"/>
              <a:t>.</a:t>
            </a:r>
            <a:r>
              <a:rPr lang="en-US" sz="2200" b="1" dirty="0" smtClean="0"/>
              <a:t>1</a:t>
            </a:r>
            <a:r>
              <a:rPr lang="ru-RU" sz="2200" b="1" dirty="0" smtClean="0"/>
              <a:t>1.201</a:t>
            </a:r>
            <a:r>
              <a:rPr lang="en-US" sz="2200" b="1" dirty="0" smtClean="0"/>
              <a:t>4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en-US" sz="2200" b="1" dirty="0" smtClean="0"/>
              <a:t>94</a:t>
            </a:r>
            <a:r>
              <a:rPr lang="ru-RU" sz="2200" b="1" dirty="0" smtClean="0"/>
              <a:t> организаци</a:t>
            </a:r>
            <a:r>
              <a:rPr lang="ru-RU" sz="2200" b="1" dirty="0"/>
              <a:t>й</a:t>
            </a:r>
            <a:r>
              <a:rPr lang="ru-RU" sz="2200" dirty="0" smtClean="0"/>
              <a:t> из </a:t>
            </a:r>
            <a:r>
              <a:rPr lang="en-US" sz="2200" u="sng" dirty="0" smtClean="0"/>
              <a:t>34</a:t>
            </a:r>
            <a:r>
              <a:rPr lang="ru-RU" sz="2200" u="sng" dirty="0" smtClean="0"/>
              <a:t> регионов РФ</a:t>
            </a:r>
            <a:r>
              <a:rPr lang="ru-RU" sz="2200" dirty="0" smtClean="0"/>
              <a:t> и  </a:t>
            </a:r>
            <a:r>
              <a:rPr lang="en-US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</a:t>
            </a:r>
            <a:r>
              <a:rPr lang="ru-RU" sz="2200" dirty="0"/>
              <a:t>Республика Армения</a:t>
            </a:r>
            <a:r>
              <a:rPr lang="ru-RU" sz="2200" dirty="0" smtClean="0"/>
              <a:t>,</a:t>
            </a:r>
            <a:r>
              <a:rPr lang="en-US" sz="2200" dirty="0" smtClean="0"/>
              <a:t> </a:t>
            </a:r>
            <a:r>
              <a:rPr lang="ru-RU" sz="2200" dirty="0" smtClean="0"/>
              <a:t>Республика Беларусь, </a:t>
            </a:r>
            <a:r>
              <a:rPr lang="ru-RU" sz="2200" dirty="0"/>
              <a:t>Республика </a:t>
            </a:r>
            <a:r>
              <a:rPr lang="ru-RU" sz="2200" dirty="0" smtClean="0"/>
              <a:t>Казахстан, Республика Кыргызстан</a:t>
            </a:r>
            <a:r>
              <a:rPr lang="en-US" sz="2200" dirty="0" smtClean="0"/>
              <a:t> </a:t>
            </a:r>
            <a:r>
              <a:rPr lang="ru-RU" sz="2200" dirty="0" smtClean="0"/>
              <a:t>и Украина.</a:t>
            </a:r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Центры оценки качества образования (национальные/региональные) –  </a:t>
            </a:r>
            <a:r>
              <a:rPr lang="ru-RU" sz="2000" b="1" dirty="0">
                <a:solidFill>
                  <a:srgbClr val="FF0000"/>
                </a:solidFill>
              </a:rPr>
              <a:t>19</a:t>
            </a:r>
          </a:p>
          <a:p>
            <a:r>
              <a:rPr lang="ru-RU" sz="2000" dirty="0" smtClean="0"/>
              <a:t>Организации высшего и профессионального </a:t>
            </a:r>
            <a:r>
              <a:rPr lang="ru-RU" sz="2000" dirty="0"/>
              <a:t>образования – </a:t>
            </a:r>
            <a:r>
              <a:rPr lang="ru-RU" sz="2000" b="1" dirty="0" smtClean="0">
                <a:solidFill>
                  <a:srgbClr val="FF0000"/>
                </a:solidFill>
              </a:rPr>
              <a:t>36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Представительства </a:t>
            </a:r>
            <a:r>
              <a:rPr lang="ru-RU" sz="2000" dirty="0" err="1" smtClean="0"/>
              <a:t>Россотрудничества</a:t>
            </a:r>
            <a:r>
              <a:rPr lang="ru-RU" sz="2000" dirty="0" smtClean="0"/>
              <a:t> - </a:t>
            </a:r>
            <a:r>
              <a:rPr lang="ru-RU" sz="2000" b="1" dirty="0" smtClean="0">
                <a:solidFill>
                  <a:srgbClr val="FF0066"/>
                </a:solidFill>
              </a:rPr>
              <a:t>5</a:t>
            </a:r>
            <a:endParaRPr lang="ru-RU" sz="2000" b="1" dirty="0">
              <a:solidFill>
                <a:srgbClr val="FF0066"/>
              </a:solidFill>
            </a:endParaRPr>
          </a:p>
          <a:p>
            <a:r>
              <a:rPr lang="ru-RU" sz="2000" dirty="0"/>
              <a:t>Региональные/муниципальные органы управления образованием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Институты </a:t>
            </a:r>
            <a:r>
              <a:rPr lang="ru-RU" sz="2000" dirty="0"/>
              <a:t>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11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Школы, информационные </a:t>
            </a:r>
            <a:r>
              <a:rPr lang="ru-RU" sz="2000" dirty="0"/>
              <a:t>и методические центры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16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Представители СМИ и бизнеса - </a:t>
            </a:r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ru-RU" sz="2600" dirty="0" smtClean="0">
                <a:latin typeface="+mn-lt"/>
              </a:rPr>
              <a:t>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r>
              <a:rPr lang="ru-RU" sz="2600" dirty="0" smtClean="0"/>
              <a:t>и заполнить специальную </a:t>
            </a:r>
            <a:r>
              <a:rPr lang="ru-RU" sz="2600" dirty="0" smtClean="0">
                <a:solidFill>
                  <a:srgbClr val="FF0000"/>
                </a:solidFill>
              </a:rPr>
              <a:t>АНКЕТУ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Прошедшие и ближайшие </a:t>
            </a:r>
            <a:r>
              <a:rPr lang="ru-RU" sz="3200" dirty="0">
                <a:solidFill>
                  <a:schemeClr val="bg1"/>
                </a:solidFill>
              </a:rPr>
              <a:t>мероприятия </a:t>
            </a:r>
            <a:r>
              <a:rPr lang="ru-RU" sz="3200" dirty="0" smtClean="0">
                <a:solidFill>
                  <a:schemeClr val="bg1"/>
                </a:solidFill>
              </a:rPr>
              <a:t>по тематике оценки качества в образования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56816"/>
            <a:ext cx="90057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>
                <a:solidFill>
                  <a:srgbClr val="FF0000"/>
                </a:solidFill>
              </a:rPr>
              <a:t>7-8 ноября 2014</a:t>
            </a:r>
          </a:p>
          <a:p>
            <a:pPr algn="just"/>
            <a:r>
              <a:rPr lang="ru-RU" b="1" dirty="0"/>
              <a:t>Третья ежегодная международная конференция Евразийской Ассоциации оценки качества образования «Особенности и направления развития национальных систем оценки качества образования»</a:t>
            </a:r>
          </a:p>
          <a:p>
            <a:pPr algn="just"/>
            <a:r>
              <a:rPr lang="en-US" b="1" dirty="0" smtClean="0">
                <a:hlinkClick r:id="rId3"/>
              </a:rPr>
              <a:t>www.rtc</a:t>
            </a:r>
            <a:r>
              <a:rPr lang="en-US" b="1" dirty="0">
                <a:hlinkClick r:id="rId3"/>
              </a:rPr>
              <a:t>-edu.ru/about/events/</a:t>
            </a:r>
            <a:r>
              <a:rPr lang="en-US" b="1" dirty="0" smtClean="0">
                <a:hlinkClick r:id="rId3"/>
              </a:rPr>
              <a:t>397</a:t>
            </a:r>
            <a:r>
              <a:rPr lang="ru-RU" b="1" dirty="0" smtClean="0">
                <a:hlinkClick r:id="rId3"/>
              </a:rPr>
              <a:t>,  </a:t>
            </a:r>
            <a:r>
              <a:rPr lang="en-US" b="1" dirty="0" smtClean="0">
                <a:hlinkClick r:id="rId3"/>
              </a:rPr>
              <a:t>eaoko.org/ru/events/EAOKO-2014.html</a:t>
            </a:r>
            <a:endParaRPr lang="ru-RU" b="1" dirty="0" smtClean="0"/>
          </a:p>
          <a:p>
            <a:pPr fontAlgn="t"/>
            <a:endParaRPr lang="ru-RU" b="1" dirty="0" smtClean="0">
              <a:solidFill>
                <a:srgbClr val="FF0000"/>
              </a:solidFill>
            </a:endParaRPr>
          </a:p>
          <a:p>
            <a:pPr fontAlgn="t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5 ноября </a:t>
            </a:r>
            <a:r>
              <a:rPr lang="ru-RU" b="1" dirty="0">
                <a:solidFill>
                  <a:srgbClr val="FF0000"/>
                </a:solidFill>
              </a:rPr>
              <a:t>2014</a:t>
            </a:r>
          </a:p>
          <a:p>
            <a:pPr algn="just"/>
            <a:r>
              <a:rPr lang="ru-RU" b="1" dirty="0" smtClean="0"/>
              <a:t>Семинар</a:t>
            </a:r>
            <a:r>
              <a:rPr lang="en-US" b="1" dirty="0" smtClean="0"/>
              <a:t> </a:t>
            </a:r>
            <a:r>
              <a:rPr lang="ru-RU" b="1" dirty="0"/>
              <a:t>ВШЭ </a:t>
            </a:r>
            <a:r>
              <a:rPr lang="ru-RU" b="1" dirty="0" smtClean="0"/>
              <a:t>«</a:t>
            </a:r>
            <a:r>
              <a:rPr lang="en-US" b="1" dirty="0" err="1" smtClean="0"/>
              <a:t>Образовательная</a:t>
            </a:r>
            <a:r>
              <a:rPr lang="en-US" b="1" dirty="0" smtClean="0"/>
              <a:t> </a:t>
            </a:r>
            <a:r>
              <a:rPr lang="en-US" b="1" dirty="0" err="1"/>
              <a:t>политика</a:t>
            </a:r>
            <a:r>
              <a:rPr lang="en-US" b="1" dirty="0"/>
              <a:t>, </a:t>
            </a:r>
            <a:r>
              <a:rPr lang="en-US" b="1" dirty="0" err="1"/>
              <a:t>ориентированая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улучшение</a:t>
            </a:r>
            <a:r>
              <a:rPr lang="en-US" b="1" dirty="0"/>
              <a:t> </a:t>
            </a:r>
            <a:r>
              <a:rPr lang="en-US" b="1" dirty="0" err="1"/>
              <a:t>работы</a:t>
            </a:r>
            <a:r>
              <a:rPr lang="en-US" b="1" dirty="0"/>
              <a:t> </a:t>
            </a:r>
            <a:r>
              <a:rPr lang="en-US" b="1" dirty="0" err="1"/>
              <a:t>школ</a:t>
            </a:r>
            <a:r>
              <a:rPr lang="en-US" b="1" dirty="0"/>
              <a:t>, </a:t>
            </a:r>
            <a:r>
              <a:rPr lang="en-US" b="1" dirty="0" err="1"/>
              <a:t>повышение</a:t>
            </a:r>
            <a:r>
              <a:rPr lang="en-US" b="1" dirty="0"/>
              <a:t> </a:t>
            </a:r>
            <a:r>
              <a:rPr lang="en-US" b="1" dirty="0" err="1"/>
              <a:t>образовательных</a:t>
            </a:r>
            <a:r>
              <a:rPr lang="en-US" b="1" dirty="0"/>
              <a:t> </a:t>
            </a:r>
            <a:r>
              <a:rPr lang="en-US" b="1" dirty="0" err="1"/>
              <a:t>достижений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результатов</a:t>
            </a:r>
            <a:r>
              <a:rPr lang="en-US" b="1" dirty="0"/>
              <a:t> </a:t>
            </a:r>
            <a:r>
              <a:rPr lang="en-US" b="1" dirty="0" err="1"/>
              <a:t>тестирований</a:t>
            </a:r>
            <a:r>
              <a:rPr lang="ru-RU" b="1" dirty="0"/>
              <a:t>: кейс штата </a:t>
            </a:r>
            <a:r>
              <a:rPr lang="ru-RU" b="1" dirty="0" err="1"/>
              <a:t>Веракрус</a:t>
            </a:r>
            <a:r>
              <a:rPr lang="ru-RU" b="1" dirty="0"/>
              <a:t>, </a:t>
            </a:r>
            <a:r>
              <a:rPr lang="ru-RU" b="1" dirty="0" smtClean="0"/>
              <a:t>Мексика» (</a:t>
            </a:r>
            <a:r>
              <a:rPr lang="en-US" i="1" dirty="0" smtClean="0">
                <a:solidFill>
                  <a:srgbClr val="FF0000"/>
                </a:solidFill>
                <a:hlinkClick r:id="rId4"/>
              </a:rPr>
              <a:t>http</a:t>
            </a:r>
            <a:r>
              <a:rPr lang="en-US" i="1" dirty="0">
                <a:solidFill>
                  <a:srgbClr val="FF0000"/>
                </a:solidFill>
                <a:hlinkClick r:id="rId4"/>
              </a:rPr>
              <a:t>://</a:t>
            </a:r>
            <a:r>
              <a:rPr lang="en-US" i="1" dirty="0" smtClean="0">
                <a:solidFill>
                  <a:srgbClr val="FF0000"/>
                </a:solidFill>
                <a:hlinkClick r:id="rId4"/>
              </a:rPr>
              <a:t>ioe.hse.ru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, следите за разделом АНОНСЫ</a:t>
            </a:r>
            <a:r>
              <a:rPr lang="ru-RU" b="1" dirty="0" smtClean="0"/>
              <a:t>)</a:t>
            </a:r>
          </a:p>
          <a:p>
            <a:pPr algn="just"/>
            <a:endParaRPr lang="ru-RU" b="1" dirty="0" smtClean="0"/>
          </a:p>
          <a:p>
            <a:pPr fontAlgn="t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3 декабря </a:t>
            </a:r>
            <a:r>
              <a:rPr lang="ru-RU" b="1" dirty="0">
                <a:solidFill>
                  <a:srgbClr val="FF0000"/>
                </a:solidFill>
              </a:rPr>
              <a:t>2014</a:t>
            </a:r>
          </a:p>
          <a:p>
            <a:pPr algn="just"/>
            <a:r>
              <a:rPr lang="ru-RU" b="1" dirty="0"/>
              <a:t>Семинар</a:t>
            </a:r>
            <a:r>
              <a:rPr lang="en-US" b="1" dirty="0"/>
              <a:t> </a:t>
            </a:r>
            <a:r>
              <a:rPr lang="ru-RU" b="1" dirty="0"/>
              <a:t>ВШЭ </a:t>
            </a:r>
            <a:r>
              <a:rPr lang="ru-RU" b="1" dirty="0" smtClean="0"/>
              <a:t>«Результаты международного исследования компьютерной грамотности школьников </a:t>
            </a:r>
            <a:r>
              <a:rPr lang="en-US" b="1" dirty="0" smtClean="0"/>
              <a:t>ICILS</a:t>
            </a:r>
            <a:r>
              <a:rPr lang="ru-RU" b="1" dirty="0" smtClean="0"/>
              <a:t>» (</a:t>
            </a:r>
            <a:r>
              <a:rPr lang="en-US" i="1" dirty="0">
                <a:solidFill>
                  <a:srgbClr val="FF0000"/>
                </a:solidFill>
                <a:hlinkClick r:id="rId4"/>
              </a:rPr>
              <a:t>http://ioe.hse.ru</a:t>
            </a:r>
            <a:r>
              <a:rPr lang="ru-RU" i="1" dirty="0">
                <a:solidFill>
                  <a:srgbClr val="FF0000"/>
                </a:solidFill>
              </a:rPr>
              <a:t> , следите за разделом АНОНСЫ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188" y="2141292"/>
            <a:ext cx="815640" cy="44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2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8210</TotalTime>
  <Words>303</Words>
  <Application>Microsoft Macintosh PowerPoint</Application>
  <PresentationFormat>Экран (16:9)</PresentationFormat>
  <Paragraphs>52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ВЫСТУПАЮЩИЕ</vt:lpstr>
      <vt:lpstr>МАТЕРИАЛЫ СЕМИНАРА</vt:lpstr>
      <vt:lpstr>ИНФОРМАЦИОННЫЕ ПАРТНЁРЫ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Igor Valdman</cp:lastModifiedBy>
  <cp:revision>441</cp:revision>
  <dcterms:created xsi:type="dcterms:W3CDTF">2011-08-25T06:09:31Z</dcterms:created>
  <dcterms:modified xsi:type="dcterms:W3CDTF">2014-11-18T19:04:11Z</dcterms:modified>
</cp:coreProperties>
</file>