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8" r:id="rId2"/>
    <p:sldId id="267" r:id="rId3"/>
    <p:sldId id="287" r:id="rId4"/>
    <p:sldId id="324" r:id="rId5"/>
    <p:sldId id="278" r:id="rId6"/>
    <p:sldId id="298" r:id="rId7"/>
    <p:sldId id="292" r:id="rId8"/>
    <p:sldId id="314" r:id="rId9"/>
    <p:sldId id="315" r:id="rId10"/>
    <p:sldId id="289" r:id="rId11"/>
    <p:sldId id="316" r:id="rId12"/>
    <p:sldId id="317" r:id="rId13"/>
    <p:sldId id="291" r:id="rId14"/>
    <p:sldId id="318" r:id="rId15"/>
    <p:sldId id="319" r:id="rId16"/>
    <p:sldId id="310" r:id="rId17"/>
    <p:sldId id="290" r:id="rId18"/>
    <p:sldId id="309" r:id="rId19"/>
    <p:sldId id="308" r:id="rId20"/>
    <p:sldId id="288" r:id="rId21"/>
    <p:sldId id="312" r:id="rId22"/>
    <p:sldId id="311" r:id="rId23"/>
    <p:sldId id="320" r:id="rId24"/>
    <p:sldId id="321" r:id="rId25"/>
    <p:sldId id="306" r:id="rId26"/>
    <p:sldId id="322" r:id="rId27"/>
    <p:sldId id="323" r:id="rId28"/>
    <p:sldId id="301" r:id="rId29"/>
    <p:sldId id="303" r:id="rId30"/>
    <p:sldId id="325" r:id="rId31"/>
    <p:sldId id="302" r:id="rId32"/>
    <p:sldId id="259" r:id="rId33"/>
  </p:sldIdLst>
  <p:sldSz cx="9144000" cy="5143500" type="screen16x9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Стандартный раздел" id="{7F8416F7-985F-0A47-B108-A199A3D22B96}">
          <p14:sldIdLst>
            <p14:sldId id="258"/>
            <p14:sldId id="267"/>
            <p14:sldId id="287"/>
            <p14:sldId id="324"/>
            <p14:sldId id="278"/>
            <p14:sldId id="298"/>
            <p14:sldId id="292"/>
            <p14:sldId id="314"/>
            <p14:sldId id="315"/>
            <p14:sldId id="289"/>
            <p14:sldId id="316"/>
            <p14:sldId id="317"/>
            <p14:sldId id="291"/>
            <p14:sldId id="318"/>
            <p14:sldId id="319"/>
            <p14:sldId id="310"/>
            <p14:sldId id="290"/>
            <p14:sldId id="309"/>
            <p14:sldId id="308"/>
            <p14:sldId id="288"/>
            <p14:sldId id="312"/>
            <p14:sldId id="311"/>
            <p14:sldId id="320"/>
            <p14:sldId id="321"/>
            <p14:sldId id="306"/>
            <p14:sldId id="322"/>
            <p14:sldId id="323"/>
            <p14:sldId id="301"/>
            <p14:sldId id="303"/>
            <p14:sldId id="325"/>
            <p14:sldId id="302"/>
            <p14:sldId id="25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A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89053" autoAdjust="0"/>
  </p:normalViewPr>
  <p:slideViewPr>
    <p:cSldViewPr>
      <p:cViewPr>
        <p:scale>
          <a:sx n="108" d="100"/>
          <a:sy n="108" d="100"/>
        </p:scale>
        <p:origin x="-1168" y="-3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6CC576-4808-8149-A064-1C87E371F58B}" type="doc">
      <dgm:prSet loTypeId="urn:microsoft.com/office/officeart/2005/8/layout/hProcess11" loCatId="process" qsTypeId="urn:microsoft.com/office/officeart/2005/8/quickstyle/simple5" qsCatId="simple" csTypeId="urn:microsoft.com/office/officeart/2005/8/colors/accent1_2" csCatId="accent1" phldr="1"/>
      <dgm:spPr/>
    </dgm:pt>
    <dgm:pt modelId="{A012EF3B-43BC-824F-9322-6441AE776CC3}">
      <dgm:prSet phldrT="[Текст]" custT="1"/>
      <dgm:spPr/>
      <dgm:t>
        <a:bodyPr/>
        <a:lstStyle/>
        <a:p>
          <a:r>
            <a:rPr lang="ru-RU" sz="1000" dirty="0" smtClean="0">
              <a:solidFill>
                <a:schemeClr val="bg1"/>
              </a:solidFill>
            </a:rPr>
            <a:t>1</a:t>
          </a:r>
          <a:endParaRPr lang="ru-RU" sz="1000" dirty="0">
            <a:solidFill>
              <a:schemeClr val="bg1"/>
            </a:solidFill>
          </a:endParaRPr>
        </a:p>
      </dgm:t>
    </dgm:pt>
    <dgm:pt modelId="{61D54541-6180-764E-9CDE-BA6C72A25B24}" type="parTrans" cxnId="{92CC4404-2451-D844-9A64-1F381A89F56D}">
      <dgm:prSet/>
      <dgm:spPr/>
      <dgm:t>
        <a:bodyPr/>
        <a:lstStyle/>
        <a:p>
          <a:endParaRPr lang="ru-RU"/>
        </a:p>
      </dgm:t>
    </dgm:pt>
    <dgm:pt modelId="{9C87605C-31C8-2645-88E9-145FACE05171}" type="sibTrans" cxnId="{92CC4404-2451-D844-9A64-1F381A89F56D}">
      <dgm:prSet/>
      <dgm:spPr/>
      <dgm:t>
        <a:bodyPr/>
        <a:lstStyle/>
        <a:p>
          <a:endParaRPr lang="ru-RU"/>
        </a:p>
      </dgm:t>
    </dgm:pt>
    <dgm:pt modelId="{0DFF206E-07BE-6D43-B5C1-D9B46BDEB1E1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1</a:t>
          </a:r>
          <a:endParaRPr lang="ru-RU" dirty="0"/>
        </a:p>
      </dgm:t>
    </dgm:pt>
    <dgm:pt modelId="{A00B9523-B153-B442-BF80-2366FB40CE00}" type="parTrans" cxnId="{5E107D5B-0577-BA4E-95E6-1E332AAF681B}">
      <dgm:prSet/>
      <dgm:spPr/>
      <dgm:t>
        <a:bodyPr/>
        <a:lstStyle/>
        <a:p>
          <a:endParaRPr lang="ru-RU"/>
        </a:p>
      </dgm:t>
    </dgm:pt>
    <dgm:pt modelId="{2D4D4950-564E-2049-A291-2EA884FE8811}" type="sibTrans" cxnId="{5E107D5B-0577-BA4E-95E6-1E332AAF681B}">
      <dgm:prSet/>
      <dgm:spPr/>
      <dgm:t>
        <a:bodyPr/>
        <a:lstStyle/>
        <a:p>
          <a:endParaRPr lang="ru-RU"/>
        </a:p>
      </dgm:t>
    </dgm:pt>
    <dgm:pt modelId="{8733F044-1A7F-E84D-8B2B-35D9FA5A5F17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1</a:t>
          </a:r>
          <a:endParaRPr lang="ru-RU" dirty="0"/>
        </a:p>
      </dgm:t>
    </dgm:pt>
    <dgm:pt modelId="{F4BDE4A1-00D2-7945-BA0F-79AB1D53FF02}" type="parTrans" cxnId="{249FB37C-E092-1A48-845C-8BBA3EC950F4}">
      <dgm:prSet/>
      <dgm:spPr/>
      <dgm:t>
        <a:bodyPr/>
        <a:lstStyle/>
        <a:p>
          <a:endParaRPr lang="ru-RU"/>
        </a:p>
      </dgm:t>
    </dgm:pt>
    <dgm:pt modelId="{70EB5244-F0D7-934F-853D-9E2E66CC56C3}" type="sibTrans" cxnId="{249FB37C-E092-1A48-845C-8BBA3EC950F4}">
      <dgm:prSet/>
      <dgm:spPr/>
      <dgm:t>
        <a:bodyPr/>
        <a:lstStyle/>
        <a:p>
          <a:endParaRPr lang="ru-RU"/>
        </a:p>
      </dgm:t>
    </dgm:pt>
    <dgm:pt modelId="{830B7345-9A92-4D43-ADD7-DFC6DCD26AED}">
      <dgm:prSet/>
      <dgm:spPr/>
      <dgm:t>
        <a:bodyPr/>
        <a:lstStyle/>
        <a:p>
          <a:endParaRPr lang="ru-RU"/>
        </a:p>
      </dgm:t>
    </dgm:pt>
    <dgm:pt modelId="{02ECA324-D27D-1A4A-ACC5-594E8C92AF52}" type="parTrans" cxnId="{5779D7BB-7F50-7E40-8D7F-073076472CF7}">
      <dgm:prSet/>
      <dgm:spPr/>
      <dgm:t>
        <a:bodyPr/>
        <a:lstStyle/>
        <a:p>
          <a:endParaRPr lang="ru-RU"/>
        </a:p>
      </dgm:t>
    </dgm:pt>
    <dgm:pt modelId="{0A0DAF32-61BC-D845-A95B-A73E1898E9F2}" type="sibTrans" cxnId="{5779D7BB-7F50-7E40-8D7F-073076472CF7}">
      <dgm:prSet/>
      <dgm:spPr/>
      <dgm:t>
        <a:bodyPr/>
        <a:lstStyle/>
        <a:p>
          <a:endParaRPr lang="ru-RU"/>
        </a:p>
      </dgm:t>
    </dgm:pt>
    <dgm:pt modelId="{79FCB15B-7462-F54C-9E30-28FFADD238BF}">
      <dgm:prSet/>
      <dgm:spPr/>
      <dgm:t>
        <a:bodyPr/>
        <a:lstStyle/>
        <a:p>
          <a:endParaRPr lang="ru-RU"/>
        </a:p>
      </dgm:t>
    </dgm:pt>
    <dgm:pt modelId="{3AED60C8-7EC1-E043-A7A0-9E8AC32D1801}" type="parTrans" cxnId="{CD66C6A5-335B-5D4D-8C2B-23313BE72A3B}">
      <dgm:prSet/>
      <dgm:spPr/>
      <dgm:t>
        <a:bodyPr/>
        <a:lstStyle/>
        <a:p>
          <a:endParaRPr lang="ru-RU"/>
        </a:p>
      </dgm:t>
    </dgm:pt>
    <dgm:pt modelId="{1D0B7A58-C7DD-FB47-A0AA-37A65FAABA1C}" type="sibTrans" cxnId="{CD66C6A5-335B-5D4D-8C2B-23313BE72A3B}">
      <dgm:prSet/>
      <dgm:spPr/>
      <dgm:t>
        <a:bodyPr/>
        <a:lstStyle/>
        <a:p>
          <a:endParaRPr lang="ru-RU"/>
        </a:p>
      </dgm:t>
    </dgm:pt>
    <dgm:pt modelId="{4EBE4B11-6204-A244-852B-720247F2E355}">
      <dgm:prSet/>
      <dgm:spPr/>
      <dgm:t>
        <a:bodyPr/>
        <a:lstStyle/>
        <a:p>
          <a:endParaRPr lang="ru-RU"/>
        </a:p>
      </dgm:t>
    </dgm:pt>
    <dgm:pt modelId="{0B98F170-6DFA-9A40-A3FE-5832BD80BCC7}" type="parTrans" cxnId="{A70B567E-66AD-B442-896E-65248A37CD6A}">
      <dgm:prSet/>
      <dgm:spPr/>
      <dgm:t>
        <a:bodyPr/>
        <a:lstStyle/>
        <a:p>
          <a:endParaRPr lang="ru-RU"/>
        </a:p>
      </dgm:t>
    </dgm:pt>
    <dgm:pt modelId="{311FC65C-3E95-3B4A-B96C-9D5DF98268EF}" type="sibTrans" cxnId="{A70B567E-66AD-B442-896E-65248A37CD6A}">
      <dgm:prSet/>
      <dgm:spPr/>
      <dgm:t>
        <a:bodyPr/>
        <a:lstStyle/>
        <a:p>
          <a:endParaRPr lang="ru-RU"/>
        </a:p>
      </dgm:t>
    </dgm:pt>
    <dgm:pt modelId="{3147386D-BF7C-E74C-8FDB-72A93C83932B}" type="pres">
      <dgm:prSet presAssocID="{C86CC576-4808-8149-A064-1C87E371F58B}" presName="Name0" presStyleCnt="0">
        <dgm:presLayoutVars>
          <dgm:dir/>
          <dgm:resizeHandles val="exact"/>
        </dgm:presLayoutVars>
      </dgm:prSet>
      <dgm:spPr/>
    </dgm:pt>
    <dgm:pt modelId="{15A1D31F-6364-814E-B553-0F99417A3630}" type="pres">
      <dgm:prSet presAssocID="{C86CC576-4808-8149-A064-1C87E371F58B}" presName="arrow" presStyleLbl="bgShp" presStyleIdx="0" presStyleCnt="1" custScaleY="112453" custLinFactNeighborY="1712"/>
      <dgm:spPr/>
    </dgm:pt>
    <dgm:pt modelId="{2A0CB5A5-6F9A-2440-8D9C-3DB152FC755F}" type="pres">
      <dgm:prSet presAssocID="{C86CC576-4808-8149-A064-1C87E371F58B}" presName="points" presStyleCnt="0"/>
      <dgm:spPr/>
    </dgm:pt>
    <dgm:pt modelId="{EF2373F9-9FA5-9D41-A0A5-92316C8A5C06}" type="pres">
      <dgm:prSet presAssocID="{4EBE4B11-6204-A244-852B-720247F2E355}" presName="compositeA" presStyleCnt="0"/>
      <dgm:spPr/>
    </dgm:pt>
    <dgm:pt modelId="{735DB65A-F633-304B-83D7-14AC1012C1D9}" type="pres">
      <dgm:prSet presAssocID="{4EBE4B11-6204-A244-852B-720247F2E355}" presName="textA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1C2031-D9DB-4B4E-A1E8-F94B2B67C799}" type="pres">
      <dgm:prSet presAssocID="{4EBE4B11-6204-A244-852B-720247F2E355}" presName="circleA" presStyleLbl="node1" presStyleIdx="0" presStyleCnt="6" custScaleX="165717" custScaleY="152618" custLinFactNeighborX="65535" custLinFactNeighborY="5580"/>
      <dgm:spPr/>
    </dgm:pt>
    <dgm:pt modelId="{98EFEAE0-A62A-384F-99BB-B22D755FD7E3}" type="pres">
      <dgm:prSet presAssocID="{4EBE4B11-6204-A244-852B-720247F2E355}" presName="spaceA" presStyleCnt="0"/>
      <dgm:spPr/>
    </dgm:pt>
    <dgm:pt modelId="{1872147A-884C-7545-8095-806DC45605FC}" type="pres">
      <dgm:prSet presAssocID="{311FC65C-3E95-3B4A-B96C-9D5DF98268EF}" presName="space" presStyleCnt="0"/>
      <dgm:spPr/>
    </dgm:pt>
    <dgm:pt modelId="{69A716F9-8CE7-9247-8D8E-E53AF88BCF75}" type="pres">
      <dgm:prSet presAssocID="{A012EF3B-43BC-824F-9322-6441AE776CC3}" presName="compositeB" presStyleCnt="0"/>
      <dgm:spPr/>
    </dgm:pt>
    <dgm:pt modelId="{5B26BD6E-22C3-C84F-9A92-D1F3931F1FF2}" type="pres">
      <dgm:prSet presAssocID="{A012EF3B-43BC-824F-9322-6441AE776CC3}" presName="textB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904468-B22F-0C4D-B7F7-B5FF494618BC}" type="pres">
      <dgm:prSet presAssocID="{A012EF3B-43BC-824F-9322-6441AE776CC3}" presName="circleB" presStyleLbl="node1" presStyleIdx="1" presStyleCnt="6" custScaleX="165717" custScaleY="152618" custLinFactNeighborX="65535" custLinFactNeighborY="5580"/>
      <dgm:spPr/>
    </dgm:pt>
    <dgm:pt modelId="{CD250941-E4AA-4341-8708-41310C7A2BAA}" type="pres">
      <dgm:prSet presAssocID="{A012EF3B-43BC-824F-9322-6441AE776CC3}" presName="spaceB" presStyleCnt="0"/>
      <dgm:spPr/>
    </dgm:pt>
    <dgm:pt modelId="{BAB1B0F3-E488-9649-A9E8-57E0EA3F1E5B}" type="pres">
      <dgm:prSet presAssocID="{9C87605C-31C8-2645-88E9-145FACE05171}" presName="space" presStyleCnt="0"/>
      <dgm:spPr/>
    </dgm:pt>
    <dgm:pt modelId="{36A1E3E3-95D0-FF43-BABE-ECF96F4AFE65}" type="pres">
      <dgm:prSet presAssocID="{0DFF206E-07BE-6D43-B5C1-D9B46BDEB1E1}" presName="compositeA" presStyleCnt="0"/>
      <dgm:spPr/>
    </dgm:pt>
    <dgm:pt modelId="{E9720237-7B98-CC41-8FBE-77CE7FD012E9}" type="pres">
      <dgm:prSet presAssocID="{0DFF206E-07BE-6D43-B5C1-D9B46BDEB1E1}" presName="textA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E7D65F-0ADE-F340-9AC9-3DDE0A95CEFE}" type="pres">
      <dgm:prSet presAssocID="{0DFF206E-07BE-6D43-B5C1-D9B46BDEB1E1}" presName="circleA" presStyleLbl="node1" presStyleIdx="2" presStyleCnt="6" custScaleX="165717" custScaleY="152618" custLinFactNeighborX="65535" custLinFactNeighborY="5580"/>
      <dgm:spPr/>
    </dgm:pt>
    <dgm:pt modelId="{5EB22AE6-FC03-604B-B1D8-5C133C7C952E}" type="pres">
      <dgm:prSet presAssocID="{0DFF206E-07BE-6D43-B5C1-D9B46BDEB1E1}" presName="spaceA" presStyleCnt="0"/>
      <dgm:spPr/>
    </dgm:pt>
    <dgm:pt modelId="{F97B946A-2F93-F14B-B179-8EAD722DA408}" type="pres">
      <dgm:prSet presAssocID="{2D4D4950-564E-2049-A291-2EA884FE8811}" presName="space" presStyleCnt="0"/>
      <dgm:spPr/>
    </dgm:pt>
    <dgm:pt modelId="{03B1E697-AD81-2E40-A831-5DF7B3EE9DB8}" type="pres">
      <dgm:prSet presAssocID="{830B7345-9A92-4D43-ADD7-DFC6DCD26AED}" presName="compositeB" presStyleCnt="0"/>
      <dgm:spPr/>
    </dgm:pt>
    <dgm:pt modelId="{93504C77-C6E5-D44C-99B7-44BAEC81A699}" type="pres">
      <dgm:prSet presAssocID="{830B7345-9A92-4D43-ADD7-DFC6DCD26AED}" presName="textB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A179F7-5530-5A45-BA05-D6360CF08881}" type="pres">
      <dgm:prSet presAssocID="{830B7345-9A92-4D43-ADD7-DFC6DCD26AED}" presName="circleB" presStyleLbl="node1" presStyleIdx="3" presStyleCnt="6" custScaleX="165717" custScaleY="152618" custLinFactNeighborX="65535" custLinFactNeighborY="5580"/>
      <dgm:spPr/>
    </dgm:pt>
    <dgm:pt modelId="{80E8ACAD-C678-AC4F-BE80-990293F491F1}" type="pres">
      <dgm:prSet presAssocID="{830B7345-9A92-4D43-ADD7-DFC6DCD26AED}" presName="spaceB" presStyleCnt="0"/>
      <dgm:spPr/>
    </dgm:pt>
    <dgm:pt modelId="{67F03902-46D1-AA40-BF4E-09A8E9D64A68}" type="pres">
      <dgm:prSet presAssocID="{0A0DAF32-61BC-D845-A95B-A73E1898E9F2}" presName="space" presStyleCnt="0"/>
      <dgm:spPr/>
    </dgm:pt>
    <dgm:pt modelId="{F6280D40-0490-9247-88CC-D791B6DEEA15}" type="pres">
      <dgm:prSet presAssocID="{79FCB15B-7462-F54C-9E30-28FFADD238BF}" presName="compositeA" presStyleCnt="0"/>
      <dgm:spPr/>
    </dgm:pt>
    <dgm:pt modelId="{B6ECECA2-342C-D648-B4E2-B84AC92A1ABD}" type="pres">
      <dgm:prSet presAssocID="{79FCB15B-7462-F54C-9E30-28FFADD238BF}" presName="textA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0AF3F7-B17B-B14A-9B6C-BF18C06CB7E5}" type="pres">
      <dgm:prSet presAssocID="{79FCB15B-7462-F54C-9E30-28FFADD238BF}" presName="circleA" presStyleLbl="node1" presStyleIdx="4" presStyleCnt="6" custScaleX="165717" custScaleY="152618" custLinFactNeighborX="65535" custLinFactNeighborY="5580"/>
      <dgm:spPr/>
    </dgm:pt>
    <dgm:pt modelId="{16E726DE-F627-4C4C-9566-E5A88A93CF18}" type="pres">
      <dgm:prSet presAssocID="{79FCB15B-7462-F54C-9E30-28FFADD238BF}" presName="spaceA" presStyleCnt="0"/>
      <dgm:spPr/>
    </dgm:pt>
    <dgm:pt modelId="{7C688103-0699-F747-9588-6C1AA971DBAE}" type="pres">
      <dgm:prSet presAssocID="{1D0B7A58-C7DD-FB47-A0AA-37A65FAABA1C}" presName="space" presStyleCnt="0"/>
      <dgm:spPr/>
    </dgm:pt>
    <dgm:pt modelId="{B2330322-CA6A-0F4F-B8BD-1A588CC5F6B8}" type="pres">
      <dgm:prSet presAssocID="{8733F044-1A7F-E84D-8B2B-35D9FA5A5F17}" presName="compositeB" presStyleCnt="0"/>
      <dgm:spPr/>
    </dgm:pt>
    <dgm:pt modelId="{A922A2F0-CAB5-9C4C-AC65-3CBD20A3D14D}" type="pres">
      <dgm:prSet presAssocID="{8733F044-1A7F-E84D-8B2B-35D9FA5A5F17}" presName="textB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1CA1C0-7606-184E-B14B-23AAD83F8C5D}" type="pres">
      <dgm:prSet presAssocID="{8733F044-1A7F-E84D-8B2B-35D9FA5A5F17}" presName="circleB" presStyleLbl="node1" presStyleIdx="5" presStyleCnt="6" custScaleX="165717" custScaleY="152618" custLinFactNeighborX="65535" custLinFactNeighborY="5580"/>
      <dgm:spPr/>
    </dgm:pt>
    <dgm:pt modelId="{EAEB3347-A968-1347-A327-D4C00CEB092E}" type="pres">
      <dgm:prSet presAssocID="{8733F044-1A7F-E84D-8B2B-35D9FA5A5F17}" presName="spaceB" presStyleCnt="0"/>
      <dgm:spPr/>
    </dgm:pt>
  </dgm:ptLst>
  <dgm:cxnLst>
    <dgm:cxn modelId="{CD66C6A5-335B-5D4D-8C2B-23313BE72A3B}" srcId="{C86CC576-4808-8149-A064-1C87E371F58B}" destId="{79FCB15B-7462-F54C-9E30-28FFADD238BF}" srcOrd="4" destOrd="0" parTransId="{3AED60C8-7EC1-E043-A7A0-9E8AC32D1801}" sibTransId="{1D0B7A58-C7DD-FB47-A0AA-37A65FAABA1C}"/>
    <dgm:cxn modelId="{5C74F5FF-23DA-AE47-880C-DC8268C7BB94}" type="presOf" srcId="{C86CC576-4808-8149-A064-1C87E371F58B}" destId="{3147386D-BF7C-E74C-8FDB-72A93C83932B}" srcOrd="0" destOrd="0" presId="urn:microsoft.com/office/officeart/2005/8/layout/hProcess11"/>
    <dgm:cxn modelId="{5779D7BB-7F50-7E40-8D7F-073076472CF7}" srcId="{C86CC576-4808-8149-A064-1C87E371F58B}" destId="{830B7345-9A92-4D43-ADD7-DFC6DCD26AED}" srcOrd="3" destOrd="0" parTransId="{02ECA324-D27D-1A4A-ACC5-594E8C92AF52}" sibTransId="{0A0DAF32-61BC-D845-A95B-A73E1898E9F2}"/>
    <dgm:cxn modelId="{92CC4404-2451-D844-9A64-1F381A89F56D}" srcId="{C86CC576-4808-8149-A064-1C87E371F58B}" destId="{A012EF3B-43BC-824F-9322-6441AE776CC3}" srcOrd="1" destOrd="0" parTransId="{61D54541-6180-764E-9CDE-BA6C72A25B24}" sibTransId="{9C87605C-31C8-2645-88E9-145FACE05171}"/>
    <dgm:cxn modelId="{249FB37C-E092-1A48-845C-8BBA3EC950F4}" srcId="{C86CC576-4808-8149-A064-1C87E371F58B}" destId="{8733F044-1A7F-E84D-8B2B-35D9FA5A5F17}" srcOrd="5" destOrd="0" parTransId="{F4BDE4A1-00D2-7945-BA0F-79AB1D53FF02}" sibTransId="{70EB5244-F0D7-934F-853D-9E2E66CC56C3}"/>
    <dgm:cxn modelId="{5E107D5B-0577-BA4E-95E6-1E332AAF681B}" srcId="{C86CC576-4808-8149-A064-1C87E371F58B}" destId="{0DFF206E-07BE-6D43-B5C1-D9B46BDEB1E1}" srcOrd="2" destOrd="0" parTransId="{A00B9523-B153-B442-BF80-2366FB40CE00}" sibTransId="{2D4D4950-564E-2049-A291-2EA884FE8811}"/>
    <dgm:cxn modelId="{A70B567E-66AD-B442-896E-65248A37CD6A}" srcId="{C86CC576-4808-8149-A064-1C87E371F58B}" destId="{4EBE4B11-6204-A244-852B-720247F2E355}" srcOrd="0" destOrd="0" parTransId="{0B98F170-6DFA-9A40-A3FE-5832BD80BCC7}" sibTransId="{311FC65C-3E95-3B4A-B96C-9D5DF98268EF}"/>
    <dgm:cxn modelId="{63632D6D-5793-8B46-ABE4-49156AF45B09}" type="presOf" srcId="{4EBE4B11-6204-A244-852B-720247F2E355}" destId="{735DB65A-F633-304B-83D7-14AC1012C1D9}" srcOrd="0" destOrd="0" presId="urn:microsoft.com/office/officeart/2005/8/layout/hProcess11"/>
    <dgm:cxn modelId="{6241E6C5-0643-1D43-8B56-AE7FC578A13E}" type="presOf" srcId="{0DFF206E-07BE-6D43-B5C1-D9B46BDEB1E1}" destId="{E9720237-7B98-CC41-8FBE-77CE7FD012E9}" srcOrd="0" destOrd="0" presId="urn:microsoft.com/office/officeart/2005/8/layout/hProcess11"/>
    <dgm:cxn modelId="{EFC70D1A-398B-7C40-8B1F-D36EA495D6D9}" type="presOf" srcId="{830B7345-9A92-4D43-ADD7-DFC6DCD26AED}" destId="{93504C77-C6E5-D44C-99B7-44BAEC81A699}" srcOrd="0" destOrd="0" presId="urn:microsoft.com/office/officeart/2005/8/layout/hProcess11"/>
    <dgm:cxn modelId="{A2298D1F-9AB2-9E42-9C3E-D8AFD647F836}" type="presOf" srcId="{79FCB15B-7462-F54C-9E30-28FFADD238BF}" destId="{B6ECECA2-342C-D648-B4E2-B84AC92A1ABD}" srcOrd="0" destOrd="0" presId="urn:microsoft.com/office/officeart/2005/8/layout/hProcess11"/>
    <dgm:cxn modelId="{3B521D30-BDD5-E840-A414-00F459C4D966}" type="presOf" srcId="{8733F044-1A7F-E84D-8B2B-35D9FA5A5F17}" destId="{A922A2F0-CAB5-9C4C-AC65-3CBD20A3D14D}" srcOrd="0" destOrd="0" presId="urn:microsoft.com/office/officeart/2005/8/layout/hProcess11"/>
    <dgm:cxn modelId="{B5F5F062-DAC1-EF4B-9726-7C6E4B00EC63}" type="presOf" srcId="{A012EF3B-43BC-824F-9322-6441AE776CC3}" destId="{5B26BD6E-22C3-C84F-9A92-D1F3931F1FF2}" srcOrd="0" destOrd="0" presId="urn:microsoft.com/office/officeart/2005/8/layout/hProcess11"/>
    <dgm:cxn modelId="{85FA2659-507D-E94C-81CD-E1D5514A8715}" type="presParOf" srcId="{3147386D-BF7C-E74C-8FDB-72A93C83932B}" destId="{15A1D31F-6364-814E-B553-0F99417A3630}" srcOrd="0" destOrd="0" presId="urn:microsoft.com/office/officeart/2005/8/layout/hProcess11"/>
    <dgm:cxn modelId="{1296F59E-40D4-CD40-934C-E1F187B532BD}" type="presParOf" srcId="{3147386D-BF7C-E74C-8FDB-72A93C83932B}" destId="{2A0CB5A5-6F9A-2440-8D9C-3DB152FC755F}" srcOrd="1" destOrd="0" presId="urn:microsoft.com/office/officeart/2005/8/layout/hProcess11"/>
    <dgm:cxn modelId="{983F4FEE-492B-3B4F-B3B1-F302977AF8E2}" type="presParOf" srcId="{2A0CB5A5-6F9A-2440-8D9C-3DB152FC755F}" destId="{EF2373F9-9FA5-9D41-A0A5-92316C8A5C06}" srcOrd="0" destOrd="0" presId="urn:microsoft.com/office/officeart/2005/8/layout/hProcess11"/>
    <dgm:cxn modelId="{01CA46D1-BAE5-DA4C-BAD2-AB9E5A807EE8}" type="presParOf" srcId="{EF2373F9-9FA5-9D41-A0A5-92316C8A5C06}" destId="{735DB65A-F633-304B-83D7-14AC1012C1D9}" srcOrd="0" destOrd="0" presId="urn:microsoft.com/office/officeart/2005/8/layout/hProcess11"/>
    <dgm:cxn modelId="{0714D364-1100-924D-88EB-5DC60F3763E8}" type="presParOf" srcId="{EF2373F9-9FA5-9D41-A0A5-92316C8A5C06}" destId="{531C2031-D9DB-4B4E-A1E8-F94B2B67C799}" srcOrd="1" destOrd="0" presId="urn:microsoft.com/office/officeart/2005/8/layout/hProcess11"/>
    <dgm:cxn modelId="{B452F698-C5B6-1948-877A-34942CAD3C15}" type="presParOf" srcId="{EF2373F9-9FA5-9D41-A0A5-92316C8A5C06}" destId="{98EFEAE0-A62A-384F-99BB-B22D755FD7E3}" srcOrd="2" destOrd="0" presId="urn:microsoft.com/office/officeart/2005/8/layout/hProcess11"/>
    <dgm:cxn modelId="{AD364729-933D-BA49-8CCF-48496BA1F58F}" type="presParOf" srcId="{2A0CB5A5-6F9A-2440-8D9C-3DB152FC755F}" destId="{1872147A-884C-7545-8095-806DC45605FC}" srcOrd="1" destOrd="0" presId="urn:microsoft.com/office/officeart/2005/8/layout/hProcess11"/>
    <dgm:cxn modelId="{5240FA2D-FF29-8544-A640-8D3C875064C5}" type="presParOf" srcId="{2A0CB5A5-6F9A-2440-8D9C-3DB152FC755F}" destId="{69A716F9-8CE7-9247-8D8E-E53AF88BCF75}" srcOrd="2" destOrd="0" presId="urn:microsoft.com/office/officeart/2005/8/layout/hProcess11"/>
    <dgm:cxn modelId="{E11FD557-DCF7-4C47-A859-E68D69B4EA1A}" type="presParOf" srcId="{69A716F9-8CE7-9247-8D8E-E53AF88BCF75}" destId="{5B26BD6E-22C3-C84F-9A92-D1F3931F1FF2}" srcOrd="0" destOrd="0" presId="urn:microsoft.com/office/officeart/2005/8/layout/hProcess11"/>
    <dgm:cxn modelId="{E3449DB4-66A1-B040-8F8C-780AB1E43F79}" type="presParOf" srcId="{69A716F9-8CE7-9247-8D8E-E53AF88BCF75}" destId="{3A904468-B22F-0C4D-B7F7-B5FF494618BC}" srcOrd="1" destOrd="0" presId="urn:microsoft.com/office/officeart/2005/8/layout/hProcess11"/>
    <dgm:cxn modelId="{6C3385B2-F838-8944-8171-EFF65AEC4307}" type="presParOf" srcId="{69A716F9-8CE7-9247-8D8E-E53AF88BCF75}" destId="{CD250941-E4AA-4341-8708-41310C7A2BAA}" srcOrd="2" destOrd="0" presId="urn:microsoft.com/office/officeart/2005/8/layout/hProcess11"/>
    <dgm:cxn modelId="{B59E963B-F874-D840-945C-2103A38A8BBF}" type="presParOf" srcId="{2A0CB5A5-6F9A-2440-8D9C-3DB152FC755F}" destId="{BAB1B0F3-E488-9649-A9E8-57E0EA3F1E5B}" srcOrd="3" destOrd="0" presId="urn:microsoft.com/office/officeart/2005/8/layout/hProcess11"/>
    <dgm:cxn modelId="{D818A029-4258-C241-BF30-CE52151EB648}" type="presParOf" srcId="{2A0CB5A5-6F9A-2440-8D9C-3DB152FC755F}" destId="{36A1E3E3-95D0-FF43-BABE-ECF96F4AFE65}" srcOrd="4" destOrd="0" presId="urn:microsoft.com/office/officeart/2005/8/layout/hProcess11"/>
    <dgm:cxn modelId="{470870EA-683A-B247-AB13-D7DED8D55524}" type="presParOf" srcId="{36A1E3E3-95D0-FF43-BABE-ECF96F4AFE65}" destId="{E9720237-7B98-CC41-8FBE-77CE7FD012E9}" srcOrd="0" destOrd="0" presId="urn:microsoft.com/office/officeart/2005/8/layout/hProcess11"/>
    <dgm:cxn modelId="{3B4FC6AB-6E60-0947-96B1-71AFC343529A}" type="presParOf" srcId="{36A1E3E3-95D0-FF43-BABE-ECF96F4AFE65}" destId="{F7E7D65F-0ADE-F340-9AC9-3DDE0A95CEFE}" srcOrd="1" destOrd="0" presId="urn:microsoft.com/office/officeart/2005/8/layout/hProcess11"/>
    <dgm:cxn modelId="{82A6DDC8-7A12-0246-9810-1A57172BE06F}" type="presParOf" srcId="{36A1E3E3-95D0-FF43-BABE-ECF96F4AFE65}" destId="{5EB22AE6-FC03-604B-B1D8-5C133C7C952E}" srcOrd="2" destOrd="0" presId="urn:microsoft.com/office/officeart/2005/8/layout/hProcess11"/>
    <dgm:cxn modelId="{4E913E1C-967A-DD45-B442-A79A9EF48EDB}" type="presParOf" srcId="{2A0CB5A5-6F9A-2440-8D9C-3DB152FC755F}" destId="{F97B946A-2F93-F14B-B179-8EAD722DA408}" srcOrd="5" destOrd="0" presId="urn:microsoft.com/office/officeart/2005/8/layout/hProcess11"/>
    <dgm:cxn modelId="{58CB8BBC-07E7-634B-A2FA-5D6895069F32}" type="presParOf" srcId="{2A0CB5A5-6F9A-2440-8D9C-3DB152FC755F}" destId="{03B1E697-AD81-2E40-A831-5DF7B3EE9DB8}" srcOrd="6" destOrd="0" presId="urn:microsoft.com/office/officeart/2005/8/layout/hProcess11"/>
    <dgm:cxn modelId="{04F8719C-FF5B-994E-9C8F-D6708B92BD19}" type="presParOf" srcId="{03B1E697-AD81-2E40-A831-5DF7B3EE9DB8}" destId="{93504C77-C6E5-D44C-99B7-44BAEC81A699}" srcOrd="0" destOrd="0" presId="urn:microsoft.com/office/officeart/2005/8/layout/hProcess11"/>
    <dgm:cxn modelId="{D9E6026A-F338-F442-B7D4-A46883534E74}" type="presParOf" srcId="{03B1E697-AD81-2E40-A831-5DF7B3EE9DB8}" destId="{EEA179F7-5530-5A45-BA05-D6360CF08881}" srcOrd="1" destOrd="0" presId="urn:microsoft.com/office/officeart/2005/8/layout/hProcess11"/>
    <dgm:cxn modelId="{1780F2DD-B267-9A4A-A81B-209C39005736}" type="presParOf" srcId="{03B1E697-AD81-2E40-A831-5DF7B3EE9DB8}" destId="{80E8ACAD-C678-AC4F-BE80-990293F491F1}" srcOrd="2" destOrd="0" presId="urn:microsoft.com/office/officeart/2005/8/layout/hProcess11"/>
    <dgm:cxn modelId="{313AF7EA-47E9-344B-8667-3D1A7C8487BE}" type="presParOf" srcId="{2A0CB5A5-6F9A-2440-8D9C-3DB152FC755F}" destId="{67F03902-46D1-AA40-BF4E-09A8E9D64A68}" srcOrd="7" destOrd="0" presId="urn:microsoft.com/office/officeart/2005/8/layout/hProcess11"/>
    <dgm:cxn modelId="{0D76F3F6-1EF9-E641-AC1F-8EEC535896F8}" type="presParOf" srcId="{2A0CB5A5-6F9A-2440-8D9C-3DB152FC755F}" destId="{F6280D40-0490-9247-88CC-D791B6DEEA15}" srcOrd="8" destOrd="0" presId="urn:microsoft.com/office/officeart/2005/8/layout/hProcess11"/>
    <dgm:cxn modelId="{7929F72D-0194-5F4F-A300-381A655D6B05}" type="presParOf" srcId="{F6280D40-0490-9247-88CC-D791B6DEEA15}" destId="{B6ECECA2-342C-D648-B4E2-B84AC92A1ABD}" srcOrd="0" destOrd="0" presId="urn:microsoft.com/office/officeart/2005/8/layout/hProcess11"/>
    <dgm:cxn modelId="{B7DA6C17-1386-5445-9D74-8DB52DF81BAB}" type="presParOf" srcId="{F6280D40-0490-9247-88CC-D791B6DEEA15}" destId="{A10AF3F7-B17B-B14A-9B6C-BF18C06CB7E5}" srcOrd="1" destOrd="0" presId="urn:microsoft.com/office/officeart/2005/8/layout/hProcess11"/>
    <dgm:cxn modelId="{A9F5FE24-98D9-434A-A253-85B1A0F7CB99}" type="presParOf" srcId="{F6280D40-0490-9247-88CC-D791B6DEEA15}" destId="{16E726DE-F627-4C4C-9566-E5A88A93CF18}" srcOrd="2" destOrd="0" presId="urn:microsoft.com/office/officeart/2005/8/layout/hProcess11"/>
    <dgm:cxn modelId="{088A7A56-9478-474C-8996-3C3C541B6CFE}" type="presParOf" srcId="{2A0CB5A5-6F9A-2440-8D9C-3DB152FC755F}" destId="{7C688103-0699-F747-9588-6C1AA971DBAE}" srcOrd="9" destOrd="0" presId="urn:microsoft.com/office/officeart/2005/8/layout/hProcess11"/>
    <dgm:cxn modelId="{58B7B3CC-83A6-A747-92CF-130C3D5A3C4D}" type="presParOf" srcId="{2A0CB5A5-6F9A-2440-8D9C-3DB152FC755F}" destId="{B2330322-CA6A-0F4F-B8BD-1A588CC5F6B8}" srcOrd="10" destOrd="0" presId="urn:microsoft.com/office/officeart/2005/8/layout/hProcess11"/>
    <dgm:cxn modelId="{23306322-8B15-0143-BACA-FBA8699DF2C5}" type="presParOf" srcId="{B2330322-CA6A-0F4F-B8BD-1A588CC5F6B8}" destId="{A922A2F0-CAB5-9C4C-AC65-3CBD20A3D14D}" srcOrd="0" destOrd="0" presId="urn:microsoft.com/office/officeart/2005/8/layout/hProcess11"/>
    <dgm:cxn modelId="{CF64A9C7-ED8A-B341-8BA1-2A320FCDD35C}" type="presParOf" srcId="{B2330322-CA6A-0F4F-B8BD-1A588CC5F6B8}" destId="{081CA1C0-7606-184E-B14B-23AAD83F8C5D}" srcOrd="1" destOrd="0" presId="urn:microsoft.com/office/officeart/2005/8/layout/hProcess11"/>
    <dgm:cxn modelId="{5FB67FED-9A97-E942-8026-FCD12069677C}" type="presParOf" srcId="{B2330322-CA6A-0F4F-B8BD-1A588CC5F6B8}" destId="{EAEB3347-A968-1347-A327-D4C00CEB092E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A1D31F-6364-814E-B553-0F99417A3630}">
      <dsp:nvSpPr>
        <dsp:cNvPr id="0" name=""/>
        <dsp:cNvSpPr/>
      </dsp:nvSpPr>
      <dsp:spPr>
        <a:xfrm>
          <a:off x="0" y="1145812"/>
          <a:ext cx="9144000" cy="1828035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35DB65A-F633-304B-83D7-14AC1012C1D9}">
      <dsp:nvSpPr>
        <dsp:cNvPr id="0" name=""/>
        <dsp:cNvSpPr/>
      </dsp:nvSpPr>
      <dsp:spPr>
        <a:xfrm>
          <a:off x="2260" y="0"/>
          <a:ext cx="1316012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5384" tIns="405384" rIns="405384" bIns="405384" numCol="1" spcCol="1270" anchor="b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700" kern="1200"/>
        </a:p>
      </dsp:txBody>
      <dsp:txXfrm>
        <a:off x="2260" y="0"/>
        <a:ext cx="1316012" cy="1625600"/>
      </dsp:txXfrm>
    </dsp:sp>
    <dsp:sp modelId="{531C2031-D9DB-4B4E-A1E8-F94B2B67C799}">
      <dsp:nvSpPr>
        <dsp:cNvPr id="0" name=""/>
        <dsp:cNvSpPr/>
      </dsp:nvSpPr>
      <dsp:spPr>
        <a:xfrm>
          <a:off x="589863" y="1744557"/>
          <a:ext cx="673473" cy="62023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B26BD6E-22C3-C84F-9A92-D1F3931F1FF2}">
      <dsp:nvSpPr>
        <dsp:cNvPr id="0" name=""/>
        <dsp:cNvSpPr/>
      </dsp:nvSpPr>
      <dsp:spPr>
        <a:xfrm>
          <a:off x="1384073" y="2438399"/>
          <a:ext cx="1316012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bg1"/>
              </a:solidFill>
            </a:rPr>
            <a:t>1</a:t>
          </a:r>
          <a:endParaRPr lang="ru-RU" sz="1000" kern="1200" dirty="0">
            <a:solidFill>
              <a:schemeClr val="bg1"/>
            </a:solidFill>
          </a:endParaRPr>
        </a:p>
      </dsp:txBody>
      <dsp:txXfrm>
        <a:off x="1384073" y="2438399"/>
        <a:ext cx="1316012" cy="1625600"/>
      </dsp:txXfrm>
    </dsp:sp>
    <dsp:sp modelId="{3A904468-B22F-0C4D-B7F7-B5FF494618BC}">
      <dsp:nvSpPr>
        <dsp:cNvPr id="0" name=""/>
        <dsp:cNvSpPr/>
      </dsp:nvSpPr>
      <dsp:spPr>
        <a:xfrm>
          <a:off x="1971677" y="1744557"/>
          <a:ext cx="673473" cy="62023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9720237-7B98-CC41-8FBE-77CE7FD012E9}">
      <dsp:nvSpPr>
        <dsp:cNvPr id="0" name=""/>
        <dsp:cNvSpPr/>
      </dsp:nvSpPr>
      <dsp:spPr>
        <a:xfrm>
          <a:off x="2765886" y="0"/>
          <a:ext cx="1316012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5384" tIns="405384" rIns="405384" bIns="405384" numCol="1" spcCol="1270" anchor="b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700" kern="1200" dirty="0" smtClean="0">
              <a:solidFill>
                <a:schemeClr val="bg1"/>
              </a:solidFill>
            </a:rPr>
            <a:t>1</a:t>
          </a:r>
          <a:endParaRPr lang="ru-RU" sz="5700" kern="1200" dirty="0"/>
        </a:p>
      </dsp:txBody>
      <dsp:txXfrm>
        <a:off x="2765886" y="0"/>
        <a:ext cx="1316012" cy="1625600"/>
      </dsp:txXfrm>
    </dsp:sp>
    <dsp:sp modelId="{F7E7D65F-0ADE-F340-9AC9-3DDE0A95CEFE}">
      <dsp:nvSpPr>
        <dsp:cNvPr id="0" name=""/>
        <dsp:cNvSpPr/>
      </dsp:nvSpPr>
      <dsp:spPr>
        <a:xfrm>
          <a:off x="3353490" y="1744557"/>
          <a:ext cx="673473" cy="62023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3504C77-C6E5-D44C-99B7-44BAEC81A699}">
      <dsp:nvSpPr>
        <dsp:cNvPr id="0" name=""/>
        <dsp:cNvSpPr/>
      </dsp:nvSpPr>
      <dsp:spPr>
        <a:xfrm>
          <a:off x="4147700" y="2438399"/>
          <a:ext cx="1316012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5384" tIns="405384" rIns="405384" bIns="405384" numCol="1" spcCol="1270" anchor="t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700" kern="1200"/>
        </a:p>
      </dsp:txBody>
      <dsp:txXfrm>
        <a:off x="4147700" y="2438399"/>
        <a:ext cx="1316012" cy="1625600"/>
      </dsp:txXfrm>
    </dsp:sp>
    <dsp:sp modelId="{EEA179F7-5530-5A45-BA05-D6360CF08881}">
      <dsp:nvSpPr>
        <dsp:cNvPr id="0" name=""/>
        <dsp:cNvSpPr/>
      </dsp:nvSpPr>
      <dsp:spPr>
        <a:xfrm>
          <a:off x="4735303" y="1744557"/>
          <a:ext cx="673473" cy="62023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6ECECA2-342C-D648-B4E2-B84AC92A1ABD}">
      <dsp:nvSpPr>
        <dsp:cNvPr id="0" name=""/>
        <dsp:cNvSpPr/>
      </dsp:nvSpPr>
      <dsp:spPr>
        <a:xfrm>
          <a:off x="5529513" y="0"/>
          <a:ext cx="1316012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5384" tIns="405384" rIns="405384" bIns="405384" numCol="1" spcCol="1270" anchor="b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700" kern="1200"/>
        </a:p>
      </dsp:txBody>
      <dsp:txXfrm>
        <a:off x="5529513" y="0"/>
        <a:ext cx="1316012" cy="1625600"/>
      </dsp:txXfrm>
    </dsp:sp>
    <dsp:sp modelId="{A10AF3F7-B17B-B14A-9B6C-BF18C06CB7E5}">
      <dsp:nvSpPr>
        <dsp:cNvPr id="0" name=""/>
        <dsp:cNvSpPr/>
      </dsp:nvSpPr>
      <dsp:spPr>
        <a:xfrm>
          <a:off x="6117117" y="1744557"/>
          <a:ext cx="673473" cy="62023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922A2F0-CAB5-9C4C-AC65-3CBD20A3D14D}">
      <dsp:nvSpPr>
        <dsp:cNvPr id="0" name=""/>
        <dsp:cNvSpPr/>
      </dsp:nvSpPr>
      <dsp:spPr>
        <a:xfrm>
          <a:off x="6911326" y="2438399"/>
          <a:ext cx="1316012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5384" tIns="405384" rIns="405384" bIns="405384" numCol="1" spcCol="1270" anchor="t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700" kern="1200" dirty="0" smtClean="0">
              <a:solidFill>
                <a:schemeClr val="bg1"/>
              </a:solidFill>
            </a:rPr>
            <a:t>1</a:t>
          </a:r>
          <a:endParaRPr lang="ru-RU" sz="5700" kern="1200" dirty="0"/>
        </a:p>
      </dsp:txBody>
      <dsp:txXfrm>
        <a:off x="6911326" y="2438399"/>
        <a:ext cx="1316012" cy="1625600"/>
      </dsp:txXfrm>
    </dsp:sp>
    <dsp:sp modelId="{081CA1C0-7606-184E-B14B-23AAD83F8C5D}">
      <dsp:nvSpPr>
        <dsp:cNvPr id="0" name=""/>
        <dsp:cNvSpPr/>
      </dsp:nvSpPr>
      <dsp:spPr>
        <a:xfrm>
          <a:off x="7498930" y="1744557"/>
          <a:ext cx="673473" cy="62023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25EDC9-6586-4397-836B-8EBA0F3D605A}" type="datetimeFigureOut">
              <a:rPr lang="ru-RU" smtClean="0"/>
              <a:t>18.11.14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A42AC6-CD06-4095-BBF9-83D54E425E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0829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585B478-45A3-44FE-A797-85530663857D}" type="datetimeFigureOut">
              <a:rPr lang="ru-RU"/>
              <a:pPr>
                <a:defRPr/>
              </a:pPr>
              <a:t>18.11.14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B711EA1-CB36-4DD8-A530-6E6A46C011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4933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29D77B-0100-4A97-87E1-541ED23B006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 smtClean="0"/>
              <a:t>Тесты на разных языках – важно обеспечивать эквивалентность вариантов</a:t>
            </a:r>
            <a:r>
              <a:rPr lang="ru-RU" baseline="0" dirty="0" smtClean="0"/>
              <a:t> на разных языках (перевод и </a:t>
            </a:r>
            <a:r>
              <a:rPr lang="ru-RU" baseline="0" dirty="0" err="1" smtClean="0"/>
              <a:t>валидация</a:t>
            </a:r>
            <a:r>
              <a:rPr lang="ru-RU" baseline="0" dirty="0" smtClean="0"/>
              <a:t>)</a:t>
            </a: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 smtClean="0"/>
              <a:t>1. </a:t>
            </a:r>
            <a:r>
              <a:rPr lang="ru-RU" dirty="0" smtClean="0"/>
              <a:t>ЕНТ дополняется</a:t>
            </a:r>
            <a:r>
              <a:rPr lang="ru-RU" baseline="0" dirty="0" smtClean="0"/>
              <a:t> вторым экзаменом для других категорий школьников.</a:t>
            </a: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spcBef>
                <a:spcPct val="0"/>
              </a:spcBef>
              <a:buAutoNum type="arabicPeriod"/>
            </a:pPr>
            <a:r>
              <a:rPr lang="ru-RU" dirty="0" smtClean="0"/>
              <a:t>Многопредметный тест – основная сложность для детей – довольно большая подготовка сразу по нескольким предметам.</a:t>
            </a:r>
          </a:p>
          <a:p>
            <a:pPr marL="228600" indent="-228600">
              <a:spcBef>
                <a:spcPct val="0"/>
              </a:spcBef>
              <a:buAutoNum type="arabicPeriod"/>
            </a:pPr>
            <a:r>
              <a:rPr lang="ru-RU" dirty="0" smtClean="0"/>
              <a:t>Аналитику</a:t>
            </a:r>
            <a:r>
              <a:rPr lang="ru-RU" baseline="0" dirty="0" smtClean="0"/>
              <a:t> делает другая организация</a:t>
            </a: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spcBef>
                <a:spcPct val="0"/>
              </a:spcBef>
              <a:buAutoNum type="arabicPeriod"/>
            </a:pPr>
            <a:r>
              <a:rPr lang="ru-RU" dirty="0" smtClean="0"/>
              <a:t>ЦООМО – негосударственная структура, возник в рамках проекта международного. ОРТ – возник в рамках донорского проекта США.</a:t>
            </a:r>
          </a:p>
          <a:p>
            <a:pPr marL="228600" indent="-228600">
              <a:spcBef>
                <a:spcPct val="0"/>
              </a:spcBef>
              <a:buAutoNum type="arabicPeriod"/>
            </a:pPr>
            <a:r>
              <a:rPr lang="ru-RU" dirty="0" smtClean="0"/>
              <a:t>Две цели и их реализация в инструменте теста.</a:t>
            </a:r>
          </a:p>
          <a:p>
            <a:pPr marL="228600" indent="-228600">
              <a:spcBef>
                <a:spcPct val="0"/>
              </a:spcBef>
              <a:buAutoNum type="arabicPeriod"/>
            </a:pPr>
            <a:r>
              <a:rPr lang="ru-RU" dirty="0" smtClean="0"/>
              <a:t>Три языка тестирования</a:t>
            </a:r>
            <a:r>
              <a:rPr lang="ru-RU" baseline="0" dirty="0" smtClean="0"/>
              <a:t> –</a:t>
            </a:r>
            <a:r>
              <a:rPr lang="ru-RU" dirty="0" smtClean="0"/>
              <a:t> дополнительные требования к эквивалентности теста.</a:t>
            </a:r>
          </a:p>
          <a:p>
            <a:pPr marL="228600" indent="-228600">
              <a:spcBef>
                <a:spcPct val="0"/>
              </a:spcBef>
              <a:buAutoNum type="arabicPeriod"/>
            </a:pPr>
            <a:r>
              <a:rPr lang="ru-RU" dirty="0" smtClean="0"/>
              <a:t>Плата должна быть доступная для любых семей, не должна быть фильтром для малоимущих.</a:t>
            </a: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spcBef>
                <a:spcPct val="0"/>
              </a:spcBef>
              <a:buAutoNum type="arabicPeriod"/>
            </a:pPr>
            <a:r>
              <a:rPr lang="ru-RU" dirty="0" smtClean="0"/>
              <a:t>Тест способностей – способность к обучению. Пример с введением тестов в США.</a:t>
            </a:r>
          </a:p>
          <a:p>
            <a:pPr marL="228600" indent="-228600">
              <a:spcBef>
                <a:spcPct val="0"/>
              </a:spcBef>
              <a:buAutoNum type="arabicPeriod"/>
            </a:pPr>
            <a:r>
              <a:rPr lang="ru-RU" dirty="0" smtClean="0"/>
              <a:t>Тест способностей – повысить доступ из миноритарных групп детей, также полезен в ситуации, когда в стране нет стандарта.</a:t>
            </a:r>
          </a:p>
          <a:p>
            <a:pPr marL="228600" indent="-228600">
              <a:spcBef>
                <a:spcPct val="0"/>
              </a:spcBef>
              <a:buAutoNum type="arabicPeriod"/>
            </a:pPr>
            <a:r>
              <a:rPr lang="ru-RU" dirty="0" smtClean="0"/>
              <a:t>Предметный тест – почему он был введён по требованию ряда вузов.</a:t>
            </a:r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1. Доступ для детей</a:t>
            </a:r>
            <a:r>
              <a:rPr lang="ru-RU" baseline="0" dirty="0" smtClean="0"/>
              <a:t> из разных социальных групп. Но это требует специальной работы вуза по поддержки этих учеников, чтобы они могли учиться.</a:t>
            </a:r>
            <a:endParaRPr lang="ru-RU" dirty="0" smtClean="0"/>
          </a:p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0D539D-FCF2-4858-AB7E-32882C9C547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spcBef>
                <a:spcPct val="0"/>
              </a:spcBef>
              <a:buAutoNum type="arabicPeriod"/>
            </a:pPr>
            <a:r>
              <a:rPr lang="ru-RU" dirty="0" smtClean="0"/>
              <a:t>Независимый от МОН цент,</a:t>
            </a:r>
            <a:r>
              <a:rPr lang="ru-RU" baseline="0" dirty="0" smtClean="0"/>
              <a:t> был переведён в этот статус в 2014 году.</a:t>
            </a:r>
          </a:p>
          <a:p>
            <a:pPr marL="228600" indent="-228600">
              <a:spcBef>
                <a:spcPct val="0"/>
              </a:spcBef>
              <a:buAutoNum type="arabicPeriod"/>
            </a:pPr>
            <a:r>
              <a:rPr lang="ru-RU" dirty="0" smtClean="0"/>
              <a:t>Экзамен ЦВЭ впервые проведён в 2014 году,</a:t>
            </a:r>
            <a:r>
              <a:rPr lang="ru-RU" baseline="0" dirty="0" smtClean="0"/>
              <a:t> быстро был подготовлен и апробирован. Проект </a:t>
            </a:r>
            <a:r>
              <a:rPr lang="en-US" baseline="0" dirty="0" smtClean="0"/>
              <a:t>READ</a:t>
            </a: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spcBef>
                <a:spcPct val="0"/>
              </a:spcBef>
              <a:buAutoNum type="arabicPeriod"/>
            </a:pPr>
            <a:r>
              <a:rPr lang="ru-RU" baseline="0" dirty="0" smtClean="0"/>
              <a:t>Два этапа сдачи – общий и специализация.</a:t>
            </a:r>
          </a:p>
          <a:p>
            <a:pPr marL="228600" indent="-228600">
              <a:spcBef>
                <a:spcPct val="0"/>
              </a:spcBef>
              <a:buAutoNum type="arabicPeriod"/>
            </a:pPr>
            <a:r>
              <a:rPr lang="ru-RU" baseline="0" dirty="0" smtClean="0"/>
              <a:t>Автоматизированное зачисление – исключает вмешательство человека.</a:t>
            </a: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 smtClean="0"/>
              <a:t>1. Наличие части С – открытые развёрнутые</a:t>
            </a:r>
            <a:r>
              <a:rPr lang="ru-RU" baseline="0" dirty="0" smtClean="0"/>
              <a:t> задания для проверке более глубокой подготовки, умение доказательно и обоснованно рассуждать.</a:t>
            </a: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spcBef>
                <a:spcPct val="0"/>
              </a:spcBef>
              <a:buAutoNum type="arabicPeriod"/>
            </a:pPr>
            <a:r>
              <a:rPr lang="ru-RU" dirty="0" smtClean="0"/>
              <a:t>Большие масштабы страны и  повышение требования к надёжности процедуры</a:t>
            </a:r>
            <a:r>
              <a:rPr lang="ru-RU" baseline="0" dirty="0" smtClean="0"/>
              <a:t> – часовые пояса и </a:t>
            </a:r>
            <a:r>
              <a:rPr lang="ru-RU" baseline="0" dirty="0" err="1" smtClean="0"/>
              <a:t>ТОМы</a:t>
            </a:r>
            <a:endParaRPr lang="en-US" dirty="0" smtClean="0"/>
          </a:p>
          <a:p>
            <a:pPr marL="228600" indent="-228600">
              <a:spcBef>
                <a:spcPct val="0"/>
              </a:spcBef>
              <a:buAutoNum type="arabicPeriod"/>
            </a:pPr>
            <a:r>
              <a:rPr lang="ru-RU" dirty="0" smtClean="0"/>
              <a:t>Проверка</a:t>
            </a:r>
            <a:r>
              <a:rPr lang="ru-RU" baseline="0" dirty="0" smtClean="0"/>
              <a:t> экспертами.</a:t>
            </a: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D854F6-4651-4B25-8BE4-E32337E2B1E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spcBef>
                <a:spcPct val="0"/>
              </a:spcBef>
              <a:buAutoNum type="arabicPeriod"/>
            </a:pPr>
            <a:r>
              <a:rPr lang="ru-RU" dirty="0" smtClean="0"/>
              <a:t>Задание с выбором ответов – нужно для слабо подготовленных детей, позволяют достаточно</a:t>
            </a:r>
            <a:r>
              <a:rPr lang="ru-RU" baseline="0" dirty="0" smtClean="0"/>
              <a:t> хорошо проверять осваиваемое содержание. 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 не обязательно простейшие задания для угадывания и проверки навыков. Лучше делать комбинацию разных типов заданий.</a:t>
            </a:r>
          </a:p>
          <a:p>
            <a:pPr marL="228600" indent="-228600">
              <a:spcBef>
                <a:spcPct val="0"/>
              </a:spcBef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Неоднократная сдача – нужно обеспечивать эквивалентность вариантов.</a:t>
            </a: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D854F6-4651-4B25-8BE4-E32337E2B1E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D854F6-4651-4B25-8BE4-E32337E2B1E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0D539D-FCF2-4858-AB7E-32882C9C547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dirty="0" smtClean="0"/>
              <a:t>Четыре основные модели экзаменов – совмещённый выпускной</a:t>
            </a:r>
            <a:r>
              <a:rPr lang="ru-RU" baseline="0" dirty="0" smtClean="0"/>
              <a:t> и вступительный</a:t>
            </a:r>
            <a:r>
              <a:rPr lang="ru-RU" dirty="0" smtClean="0"/>
              <a:t>, разделённый в одном</a:t>
            </a:r>
            <a:r>
              <a:rPr lang="ru-RU" baseline="0" dirty="0" smtClean="0"/>
              <a:t> году, разделённый и в разные годы (Англия, Франция), без экзаменов</a:t>
            </a: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D854F6-4651-4B25-8BE4-E32337E2B1E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D854F6-4651-4B25-8BE4-E32337E2B1E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0D539D-FCF2-4858-AB7E-32882C9C547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D854F6-4651-4B25-8BE4-E32337E2B1E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45C5AF-9097-4B7A-8129-81F191459DB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 smtClean="0"/>
              <a:t>1. Центр тестирование вне системы образования – разделение производителя услуг и контроля качества, лучшая координация работы разных ведомств, задействованных в экзамене.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2. Фактически два отдельных экзамена – для поступающих в вуз (единый) и для остальных.</a:t>
            </a:r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 smtClean="0"/>
              <a:t>Тиражирование в другой стране – гарантия безопасности</a:t>
            </a:r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EE8BF-B476-411E-B252-1147775B79C7}" type="datetimeFigureOut">
              <a:rPr lang="ru-RU"/>
              <a:pPr>
                <a:defRPr/>
              </a:pPr>
              <a:t>18.11.14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2F8C1-B8CB-4DAA-ADD6-1B2B5E5DBF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4F2A6-DE30-46DD-9590-CD78964D482C}" type="datetimeFigureOut">
              <a:rPr lang="ru-RU"/>
              <a:pPr>
                <a:defRPr/>
              </a:pPr>
              <a:t>18.11.14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55090-109A-4DF1-B64D-1706F88BC1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45A1-C96A-4A61-A506-A7F6999BB4F3}" type="datetimeFigureOut">
              <a:rPr lang="ru-RU"/>
              <a:pPr>
                <a:defRPr/>
              </a:pPr>
              <a:t>18.11.14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A5D44-F062-4265-BBD4-F49F6A30C7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264A8-FE71-4A2F-B932-7296B306F4E9}" type="datetimeFigureOut">
              <a:rPr lang="ru-RU"/>
              <a:pPr>
                <a:defRPr/>
              </a:pPr>
              <a:t>18.11.14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E8D7B-30A0-4D08-AC86-FE41EF8B5A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104D3-7710-451E-A5C2-A92914577DDE}" type="datetimeFigureOut">
              <a:rPr lang="ru-RU"/>
              <a:pPr>
                <a:defRPr/>
              </a:pPr>
              <a:t>18.11.14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BDE63-C9A3-4609-A83F-5BC6FBB882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33D6D-E2B8-4244-9A08-5BE67DC0DA10}" type="datetimeFigureOut">
              <a:rPr lang="ru-RU"/>
              <a:pPr>
                <a:defRPr/>
              </a:pPr>
              <a:t>18.11.14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73ED6-2D72-46DB-84E1-2AD6582D4D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52AED-01C0-445B-B79E-62A5085E913B}" type="datetimeFigureOut">
              <a:rPr lang="ru-RU"/>
              <a:pPr>
                <a:defRPr/>
              </a:pPr>
              <a:t>18.11.14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2F20D-D39D-426A-94ED-A8A4AB1132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46912-273E-4986-9D6C-E88121172744}" type="datetimeFigureOut">
              <a:rPr lang="ru-RU"/>
              <a:pPr>
                <a:defRPr/>
              </a:pPr>
              <a:t>18.11.14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8E81A-0646-40C6-81A1-33DD5D9BA6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51F8B-8DAC-4CE6-9F78-88EE105E16F4}" type="datetimeFigureOut">
              <a:rPr lang="ru-RU"/>
              <a:pPr>
                <a:defRPr/>
              </a:pPr>
              <a:t>18.11.14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3999E-A237-4FE7-ADE4-AA90903EA9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5C151-7FD7-4E82-AD8B-7B21EC18696A}" type="datetimeFigureOut">
              <a:rPr lang="ru-RU"/>
              <a:pPr>
                <a:defRPr/>
              </a:pPr>
              <a:t>18.11.14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4BE19-85A4-487D-BA3C-292D3F1281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62AAE-02B9-43A6-97A2-613B6D5BD9BF}" type="datetimeFigureOut">
              <a:rPr lang="ru-RU"/>
              <a:pPr>
                <a:defRPr/>
              </a:pPr>
              <a:t>18.11.14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0D9C6-C4CC-400F-B401-B39A4C2875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6B319F-356B-4963-A5EB-3CDDCA7CD45F}" type="datetimeFigureOut">
              <a:rPr lang="ru-RU"/>
              <a:pPr>
                <a:defRPr/>
              </a:pPr>
              <a:t>18.11.14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C9B982-C665-4F9D-9443-8030E79803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jpeg"/><Relationship Id="rId10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http://www.rikc.by/ru" TargetMode="External"/><Relationship Id="rId5" Type="http://schemas.openxmlformats.org/officeDocument/2006/relationships/image" Target="../media/image22.jpeg"/><Relationship Id="rId6" Type="http://schemas.openxmlformats.org/officeDocument/2006/relationships/image" Target="../media/image23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http://www.testcenter.kz" TargetMode="External"/><Relationship Id="rId5" Type="http://schemas.openxmlformats.org/officeDocument/2006/relationships/image" Target="../media/image12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2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2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http://www.testing.kg/ru" TargetMode="External"/><Relationship Id="rId5" Type="http://schemas.openxmlformats.org/officeDocument/2006/relationships/image" Target="../media/image18.jpeg"/><Relationship Id="rId6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8.jpeg"/><Relationship Id="rId5" Type="http://schemas.openxmlformats.org/officeDocument/2006/relationships/image" Target="../media/image25.jpeg"/><Relationship Id="rId6" Type="http://schemas.openxmlformats.org/officeDocument/2006/relationships/image" Target="../media/image26.jpeg"/><Relationship Id="rId7" Type="http://schemas.openxmlformats.org/officeDocument/2006/relationships/image" Target="../media/image27.jpeg"/><Relationship Id="rId8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http://www.ntc.tj" TargetMode="External"/><Relationship Id="rId5" Type="http://schemas.openxmlformats.org/officeDocument/2006/relationships/image" Target="../media/image15.gif"/><Relationship Id="rId6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5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5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http://fipi.ru" TargetMode="External"/><Relationship Id="rId5" Type="http://schemas.openxmlformats.org/officeDocument/2006/relationships/hyperlink" Target="http://www.rustest.ru" TargetMode="External"/><Relationship Id="rId6" Type="http://schemas.openxmlformats.org/officeDocument/2006/relationships/image" Target="../media/image30.jpe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1.jpeg"/><Relationship Id="rId5" Type="http://schemas.openxmlformats.org/officeDocument/2006/relationships/image" Target="../media/image12.gif"/><Relationship Id="rId6" Type="http://schemas.openxmlformats.org/officeDocument/2006/relationships/image" Target="../media/image13.jpeg"/><Relationship Id="rId7" Type="http://schemas.openxmlformats.org/officeDocument/2006/relationships/image" Target="../media/image14.jpeg"/><Relationship Id="rId8" Type="http://schemas.openxmlformats.org/officeDocument/2006/relationships/image" Target="../media/image15.gif"/><Relationship Id="rId9" Type="http://schemas.openxmlformats.org/officeDocument/2006/relationships/image" Target="../media/image16.jpeg"/><Relationship Id="rId10" Type="http://schemas.openxmlformats.org/officeDocument/2006/relationships/image" Target="../media/image17.w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mailto:rtc.ioe@gmail.com" TargetMode="External"/><Relationship Id="rId5" Type="http://schemas.openxmlformats.org/officeDocument/2006/relationships/image" Target="../media/image33.jpeg"/><Relationship Id="rId6" Type="http://schemas.openxmlformats.org/officeDocument/2006/relationships/image" Target="../media/image34.png"/><Relationship Id="rId7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gif"/><Relationship Id="rId12" Type="http://schemas.openxmlformats.org/officeDocument/2006/relationships/image" Target="../media/image14.jpeg"/><Relationship Id="rId13" Type="http://schemas.openxmlformats.org/officeDocument/2006/relationships/image" Target="../media/image18.jpeg"/><Relationship Id="rId14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2.png"/><Relationship Id="rId9" Type="http://schemas.openxmlformats.org/officeDocument/2006/relationships/image" Target="../media/image15.gif"/><Relationship Id="rId10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http://www.atc.am" TargetMode="External"/><Relationship Id="rId5" Type="http://schemas.openxmlformats.org/officeDocument/2006/relationships/image" Target="../media/image16.jpeg"/><Relationship Id="rId6" Type="http://schemas.openxmlformats.org/officeDocument/2006/relationships/image" Target="../media/image20.emf"/><Relationship Id="rId7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rtc_prezent_png\rtc_shap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131590"/>
            <a:ext cx="8820472" cy="1944216"/>
          </a:xfrm>
        </p:spPr>
        <p:txBody>
          <a:bodyPr/>
          <a:lstStyle/>
          <a:p>
            <a:pPr lvl="0">
              <a:defRPr/>
            </a:pPr>
            <a:r>
              <a:rPr lang="ru-RU" sz="3200" cap="all" dirty="0">
                <a:solidFill>
                  <a:srgbClr val="FFFFFF"/>
                </a:solidFill>
              </a:rPr>
              <a:t>Модели организации вступительных экзаменов в высшие учебные заведения: анализ опыта стран </a:t>
            </a:r>
            <a:r>
              <a:rPr lang="ru-RU" sz="3200" cap="all" dirty="0" smtClean="0">
                <a:solidFill>
                  <a:srgbClr val="FFFFFF"/>
                </a:solidFill>
              </a:rPr>
              <a:t>СНГ</a:t>
            </a:r>
            <a:endParaRPr lang="ru-RU" sz="3200" cap="all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" name="Прямоугольник 8"/>
          <p:cNvSpPr>
            <a:spLocks noChangeArrowheads="1"/>
          </p:cNvSpPr>
          <p:nvPr/>
        </p:nvSpPr>
        <p:spPr bwMode="auto">
          <a:xfrm>
            <a:off x="1907704" y="2859782"/>
            <a:ext cx="7068288" cy="179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r">
              <a:lnSpc>
                <a:spcPct val="90000"/>
              </a:lnSpc>
            </a:pPr>
            <a:r>
              <a:rPr lang="ru-RU" sz="1600" b="1" dirty="0" err="1" smtClean="0">
                <a:solidFill>
                  <a:srgbClr val="FFFF00"/>
                </a:solidFill>
              </a:rPr>
              <a:t>Болотов</a:t>
            </a:r>
            <a:r>
              <a:rPr lang="ru-RU" sz="1600" b="1" dirty="0" smtClean="0">
                <a:solidFill>
                  <a:srgbClr val="FFFF00"/>
                </a:solidFill>
              </a:rPr>
              <a:t> В.А</a:t>
            </a:r>
            <a:r>
              <a:rPr lang="ru-RU" sz="1600" b="1" dirty="0">
                <a:solidFill>
                  <a:srgbClr val="FFFF00"/>
                </a:solidFill>
              </a:rPr>
              <a:t>. </a:t>
            </a:r>
            <a:endParaRPr lang="ru-RU" sz="1600" b="1" dirty="0" smtClean="0">
              <a:solidFill>
                <a:srgbClr val="FFFF00"/>
              </a:solidFill>
            </a:endParaRPr>
          </a:p>
          <a:p>
            <a:pPr algn="r"/>
            <a:r>
              <a:rPr lang="ru-RU" sz="1600" dirty="0" smtClean="0">
                <a:solidFill>
                  <a:srgbClr val="FFFFFF"/>
                </a:solidFill>
              </a:rPr>
              <a:t>президент </a:t>
            </a:r>
            <a:r>
              <a:rPr lang="ru-RU" sz="1600" dirty="0">
                <a:solidFill>
                  <a:srgbClr val="FFFFFF"/>
                </a:solidFill>
              </a:rPr>
              <a:t>Евразийской ассоциации оценки качества образования</a:t>
            </a:r>
            <a:r>
              <a:rPr lang="ru-RU" sz="1600" dirty="0" smtClean="0">
                <a:solidFill>
                  <a:srgbClr val="FFFFFF"/>
                </a:solidFill>
              </a:rPr>
              <a:t>,</a:t>
            </a:r>
          </a:p>
          <a:p>
            <a:pPr algn="r"/>
            <a:r>
              <a:rPr lang="ru-RU" sz="1600" dirty="0" smtClean="0">
                <a:solidFill>
                  <a:srgbClr val="FFFFFF"/>
                </a:solidFill>
              </a:rPr>
              <a:t>науч. руководитель Центра мониторинга качества образования ИО НИУ ВШЭ, академик </a:t>
            </a:r>
            <a:r>
              <a:rPr lang="ru-RU" sz="1600" dirty="0">
                <a:solidFill>
                  <a:srgbClr val="FFFFFF"/>
                </a:solidFill>
              </a:rPr>
              <a:t>РАО, </a:t>
            </a:r>
            <a:r>
              <a:rPr lang="ru-RU" sz="1600" dirty="0" err="1">
                <a:solidFill>
                  <a:srgbClr val="FFFFFF"/>
                </a:solidFill>
              </a:rPr>
              <a:t>д.п.н</a:t>
            </a:r>
            <a:r>
              <a:rPr lang="ru-RU" sz="1600" dirty="0">
                <a:solidFill>
                  <a:srgbClr val="FFFFFF"/>
                </a:solidFill>
              </a:rPr>
              <a:t>. </a:t>
            </a:r>
            <a:endParaRPr lang="en-US" sz="1600" dirty="0" smtClean="0">
              <a:solidFill>
                <a:srgbClr val="FFFFFF"/>
              </a:solidFill>
            </a:endParaRPr>
          </a:p>
          <a:p>
            <a:pPr algn="r"/>
            <a:r>
              <a:rPr lang="ru-RU" sz="1600" b="1" dirty="0" err="1">
                <a:solidFill>
                  <a:srgbClr val="FFFF00"/>
                </a:solidFill>
              </a:rPr>
              <a:t>Вальдман</a:t>
            </a:r>
            <a:r>
              <a:rPr lang="ru-RU" sz="1600" b="1" dirty="0">
                <a:solidFill>
                  <a:srgbClr val="FFFF00"/>
                </a:solidFill>
              </a:rPr>
              <a:t> И.А</a:t>
            </a:r>
            <a:r>
              <a:rPr lang="ru-RU" sz="1600" b="1" dirty="0" smtClean="0">
                <a:solidFill>
                  <a:srgbClr val="FFFF00"/>
                </a:solidFill>
              </a:rPr>
              <a:t>.</a:t>
            </a:r>
            <a:r>
              <a:rPr lang="ru-RU" sz="1600" b="1" dirty="0" smtClean="0">
                <a:solidFill>
                  <a:schemeClr val="bg1"/>
                </a:solidFill>
              </a:rPr>
              <a:t> </a:t>
            </a:r>
            <a:endParaRPr lang="en-US" sz="1600" b="1" dirty="0" smtClean="0">
              <a:solidFill>
                <a:schemeClr val="bg1"/>
              </a:solidFill>
            </a:endParaRPr>
          </a:p>
          <a:p>
            <a:pPr algn="r"/>
            <a:r>
              <a:rPr lang="ru-RU" sz="1600" dirty="0" smtClean="0">
                <a:solidFill>
                  <a:schemeClr val="bg1"/>
                </a:solidFill>
              </a:rPr>
              <a:t>директор </a:t>
            </a:r>
            <a:r>
              <a:rPr lang="ru-RU" sz="1600" dirty="0">
                <a:solidFill>
                  <a:schemeClr val="bg1"/>
                </a:solidFill>
              </a:rPr>
              <a:t>Российского Тренингового центра ИО НИУ </a:t>
            </a:r>
            <a:r>
              <a:rPr lang="ru-RU" sz="1600" dirty="0" smtClean="0">
                <a:solidFill>
                  <a:schemeClr val="bg1"/>
                </a:solidFill>
              </a:rPr>
              <a:t>ВШЭ, </a:t>
            </a:r>
            <a:r>
              <a:rPr lang="ru-RU" sz="1600" dirty="0" err="1">
                <a:solidFill>
                  <a:schemeClr val="bg1"/>
                </a:solidFill>
              </a:rPr>
              <a:t>к.п.н</a:t>
            </a:r>
            <a:r>
              <a:rPr lang="ru-RU" sz="1600" dirty="0">
                <a:solidFill>
                  <a:schemeClr val="bg1"/>
                </a:solidFill>
              </a:rPr>
              <a:t>.</a:t>
            </a:r>
            <a:endParaRPr lang="ru-RU" sz="1600" b="1" dirty="0">
              <a:solidFill>
                <a:srgbClr val="FFFF00"/>
              </a:solidFill>
            </a:endParaRPr>
          </a:p>
          <a:p>
            <a:pPr algn="r"/>
            <a:endParaRPr lang="ru-RU" sz="1600" dirty="0" smtClean="0">
              <a:solidFill>
                <a:srgbClr val="FFFFFF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11560" y="-20538"/>
            <a:ext cx="715784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ВЕБИНАР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Российского тренингового центра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Института образования НИУ ВШЭ</a:t>
            </a:r>
            <a:endParaRPr lang="ru-RU" sz="2000" i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2" descr="Национальный исследовательский университет «Высшая школа экономики»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760"/>
            <a:ext cx="792088" cy="65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E:\rtc_prezent_png\rtc_0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01508" y="190045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300" y="4528666"/>
            <a:ext cx="1596876" cy="458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Изображение 18" descr="Снимок экрана 2014-03-23 в 1.10.09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515966"/>
            <a:ext cx="503555" cy="499745"/>
          </a:xfrm>
          <a:prstGeom prst="rect">
            <a:avLst/>
          </a:prstGeom>
        </p:spPr>
      </p:pic>
      <p:pic>
        <p:nvPicPr>
          <p:cNvPr id="27" name="Picture 4" descr="Институт образования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76" y="4515966"/>
            <a:ext cx="496952" cy="496952"/>
          </a:xfrm>
          <a:prstGeom prst="rect">
            <a:avLst/>
          </a:prstGeom>
          <a:noFill/>
          <a:extLst/>
        </p:spPr>
      </p:pic>
      <p:pic>
        <p:nvPicPr>
          <p:cNvPr id="28" name="Рисунок 15" descr="Описание: C:\Users\OA\Pictures\logo EAOKO.pn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452" y="4515966"/>
            <a:ext cx="905510" cy="492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Изображение 21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564" y="4515966"/>
            <a:ext cx="1080120" cy="506601"/>
          </a:xfrm>
          <a:prstGeom prst="rect">
            <a:avLst/>
          </a:prstGeom>
        </p:spPr>
      </p:pic>
      <p:pic>
        <p:nvPicPr>
          <p:cNvPr id="14" name="Изображение 13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978" y="4524568"/>
            <a:ext cx="947897" cy="482390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839" y="100800"/>
            <a:ext cx="8496176" cy="828675"/>
          </a:xfrm>
        </p:spPr>
        <p:txBody>
          <a:bodyPr/>
          <a:lstStyle/>
          <a:p>
            <a:pPr algn="l"/>
            <a:r>
              <a:rPr lang="ru-RU" sz="2800" dirty="0" smtClean="0">
                <a:solidFill>
                  <a:schemeClr val="bg1"/>
                </a:solidFill>
              </a:rPr>
              <a:t>ЦЕНТРАЛИЗОВАННОЕ ТЕСТИРОВАНИЕ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РЕСПУБЛИКА БЕЛОРУССИЯ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496" y="1077580"/>
            <a:ext cx="910850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/>
              <a:t>Централизованное тестирование </a:t>
            </a:r>
            <a:r>
              <a:rPr lang="ru-RU" sz="2000" dirty="0" smtClean="0"/>
              <a:t>(проводится </a:t>
            </a:r>
            <a:r>
              <a:rPr lang="ru-RU" sz="2000" dirty="0" smtClean="0">
                <a:solidFill>
                  <a:srgbClr val="000000"/>
                </a:solidFill>
              </a:rPr>
              <a:t>с </a:t>
            </a:r>
            <a:r>
              <a:rPr lang="ru-RU" sz="2000" dirty="0">
                <a:solidFill>
                  <a:srgbClr val="000000"/>
                </a:solidFill>
              </a:rPr>
              <a:t>2006 года</a:t>
            </a:r>
            <a:r>
              <a:rPr lang="ru-RU" sz="2000" dirty="0"/>
              <a:t>)</a:t>
            </a:r>
            <a:r>
              <a:rPr lang="ru-RU" sz="2000" dirty="0">
                <a:solidFill>
                  <a:srgbClr val="00B050"/>
                </a:solidFill>
              </a:rPr>
              <a:t> </a:t>
            </a:r>
            <a:endParaRPr lang="ru-RU" sz="2000" dirty="0" smtClean="0"/>
          </a:p>
          <a:p>
            <a:r>
              <a:rPr lang="ru-RU" sz="2000" dirty="0" smtClean="0"/>
              <a:t>Республиканский институт контроля знаний (РИКЗ, создан в 2000 году, </a:t>
            </a:r>
            <a:r>
              <a:rPr lang="en-US" sz="2000" dirty="0" smtClean="0">
                <a:hlinkClick r:id="rId4"/>
              </a:rPr>
              <a:t>http</a:t>
            </a:r>
            <a:r>
              <a:rPr lang="en-US" sz="2000" dirty="0">
                <a:hlinkClick r:id="rId4"/>
              </a:rPr>
              <a:t>://</a:t>
            </a:r>
            <a:r>
              <a:rPr lang="en-US" sz="2000" dirty="0" smtClean="0">
                <a:hlinkClick r:id="rId4"/>
              </a:rPr>
              <a:t>www.rikc.by/ru</a:t>
            </a:r>
            <a:r>
              <a:rPr lang="ru-RU" sz="2000" dirty="0" smtClean="0"/>
              <a:t>)</a:t>
            </a:r>
            <a:endParaRPr lang="ru-RU" sz="2000" b="1" dirty="0" smtClean="0"/>
          </a:p>
          <a:p>
            <a:endParaRPr lang="ru-RU" sz="2000" b="1" dirty="0" smtClean="0"/>
          </a:p>
          <a:p>
            <a:r>
              <a:rPr lang="ru-RU" sz="2000" b="1" dirty="0">
                <a:solidFill>
                  <a:srgbClr val="000000"/>
                </a:solidFill>
              </a:rPr>
              <a:t>Характеристики</a:t>
            </a:r>
          </a:p>
          <a:p>
            <a:pPr marL="342900" indent="-342900">
              <a:buFont typeface="Arial"/>
              <a:buChar char="•"/>
            </a:pPr>
            <a:r>
              <a:rPr lang="ru-RU" sz="2000" dirty="0" smtClean="0">
                <a:cs typeface="Times New Roman" charset="0"/>
              </a:rPr>
              <a:t>Используется для отбора абитуриентов в Вузы и </a:t>
            </a:r>
            <a:r>
              <a:rPr lang="ru-RU" sz="2000" dirty="0" err="1" smtClean="0">
                <a:cs typeface="Times New Roman" charset="0"/>
              </a:rPr>
              <a:t>Ссузы</a:t>
            </a:r>
            <a:r>
              <a:rPr lang="ru-RU" sz="2000" dirty="0" smtClean="0">
                <a:cs typeface="Times New Roman" charset="0"/>
              </a:rPr>
              <a:t>.</a:t>
            </a:r>
            <a:endParaRPr lang="ru-RU" sz="2000" dirty="0">
              <a:cs typeface="Times New Roman" charset="0"/>
            </a:endParaRPr>
          </a:p>
          <a:p>
            <a:pPr marL="342900" indent="-342900">
              <a:buFont typeface="Arial"/>
              <a:buChar char="•"/>
            </a:pPr>
            <a:r>
              <a:rPr lang="ru-RU" sz="2000" dirty="0" smtClean="0">
                <a:cs typeface="Times New Roman" charset="0"/>
              </a:rPr>
              <a:t>Содержание теста определяется программами общего образования и вступительных испытаний в Вузы и </a:t>
            </a:r>
            <a:r>
              <a:rPr lang="ru-RU" sz="2000" dirty="0" err="1" smtClean="0">
                <a:cs typeface="Times New Roman" charset="0"/>
              </a:rPr>
              <a:t>Ссузы</a:t>
            </a:r>
            <a:r>
              <a:rPr lang="ru-RU" sz="2000" dirty="0" smtClean="0">
                <a:cs typeface="Times New Roman" charset="0"/>
              </a:rPr>
              <a:t>.</a:t>
            </a:r>
            <a:endParaRPr lang="ru-RU" sz="2000" dirty="0">
              <a:cs typeface="Times New Roman" charset="0"/>
            </a:endParaRPr>
          </a:p>
          <a:p>
            <a:pPr marL="342900" indent="-342900">
              <a:buFont typeface="Arial"/>
              <a:buChar char="•"/>
            </a:pPr>
            <a:r>
              <a:rPr lang="ru-RU" sz="2000" dirty="0">
                <a:cs typeface="Times New Roman" charset="0"/>
              </a:rPr>
              <a:t>Экзамен проводится </a:t>
            </a:r>
            <a:r>
              <a:rPr lang="ru-RU" sz="2000" dirty="0" smtClean="0">
                <a:cs typeface="Times New Roman" charset="0"/>
              </a:rPr>
              <a:t>в один день и в одно время </a:t>
            </a:r>
            <a:r>
              <a:rPr lang="ru-RU" sz="2000" dirty="0">
                <a:cs typeface="Times New Roman" charset="0"/>
              </a:rPr>
              <a:t>п</a:t>
            </a:r>
            <a:r>
              <a:rPr lang="ru-RU" sz="2000" dirty="0" smtClean="0">
                <a:cs typeface="Times New Roman" charset="0"/>
              </a:rPr>
              <a:t>о всей стране по каждому отдельному предмету (всего 14 предметов).</a:t>
            </a:r>
          </a:p>
          <a:p>
            <a:pPr marL="342900" indent="-342900">
              <a:buFont typeface="Arial"/>
              <a:buChar char="•"/>
            </a:pPr>
            <a:r>
              <a:rPr lang="ru-RU" sz="2000" dirty="0">
                <a:cs typeface="Times New Roman" charset="0"/>
              </a:rPr>
              <a:t>Два языка тестирования на выбор </a:t>
            </a:r>
            <a:r>
              <a:rPr lang="ru-RU" sz="2000" dirty="0" smtClean="0">
                <a:cs typeface="Times New Roman" charset="0"/>
              </a:rPr>
              <a:t>(белорусский и </a:t>
            </a:r>
            <a:r>
              <a:rPr lang="ru-RU" sz="2000" dirty="0">
                <a:cs typeface="Times New Roman" charset="0"/>
              </a:rPr>
              <a:t>русский</a:t>
            </a:r>
            <a:r>
              <a:rPr lang="ru-RU" sz="2000" dirty="0" smtClean="0">
                <a:cs typeface="Times New Roman" charset="0"/>
              </a:rPr>
              <a:t>).</a:t>
            </a:r>
            <a:endParaRPr lang="ru-RU" sz="2000" dirty="0">
              <a:cs typeface="Times New Roman" charset="0"/>
            </a:endParaRPr>
          </a:p>
          <a:p>
            <a:pPr marL="342900" indent="-342900">
              <a:buFont typeface="Arial"/>
              <a:buChar char="•"/>
            </a:pPr>
            <a:r>
              <a:rPr lang="ru-RU" sz="2000" dirty="0">
                <a:cs typeface="Times New Roman" charset="0"/>
              </a:rPr>
              <a:t>Взимается плата за участие</a:t>
            </a:r>
            <a:r>
              <a:rPr lang="ru-RU" sz="2000" dirty="0" smtClean="0">
                <a:cs typeface="Times New Roman" charset="0"/>
              </a:rPr>
              <a:t>.</a:t>
            </a:r>
            <a:endParaRPr lang="ru-RU" sz="2000" b="1" dirty="0"/>
          </a:p>
          <a:p>
            <a:endParaRPr lang="ru-RU" sz="2000" b="1" dirty="0" smtClean="0"/>
          </a:p>
        </p:txBody>
      </p:sp>
      <p:pic>
        <p:nvPicPr>
          <p:cNvPr id="3074" name="Picture 2" descr="Postgraf.ru Л.Шенец. Белоруссия планирует увеличить импорт российского газа до 20,4 млрд м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46156"/>
            <a:ext cx="1021603" cy="76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5" descr="emblema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28384" y="1347614"/>
            <a:ext cx="952828" cy="5895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56131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839" y="100800"/>
            <a:ext cx="8496176" cy="828675"/>
          </a:xfrm>
        </p:spPr>
        <p:txBody>
          <a:bodyPr/>
          <a:lstStyle/>
          <a:p>
            <a:pPr algn="l"/>
            <a:r>
              <a:rPr lang="ru-RU" sz="2800" dirty="0" smtClean="0">
                <a:solidFill>
                  <a:schemeClr val="bg1"/>
                </a:solidFill>
              </a:rPr>
              <a:t>ЦЕНТРАЛИЗОВАННОЕ ТЕСТИРОВАНИЕ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РЕСПУБЛИКА БЕЛОРУССИЯ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496" y="1077580"/>
            <a:ext cx="91085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</a:rPr>
              <a:t>Характеристики</a:t>
            </a:r>
            <a:endParaRPr lang="ru-RU" sz="2000" b="1" dirty="0">
              <a:solidFill>
                <a:srgbClr val="000000"/>
              </a:solidFill>
            </a:endParaRPr>
          </a:p>
          <a:p>
            <a:pPr marL="342900" indent="-342900" algn="just">
              <a:buFont typeface="Arial"/>
              <a:buChar char="•"/>
            </a:pPr>
            <a:r>
              <a:rPr lang="ru-RU" sz="2000" dirty="0" smtClean="0">
                <a:cs typeface="Times New Roman" charset="0"/>
              </a:rPr>
              <a:t>В тесте используются задания двух типов – закрытые (четыре вида - </a:t>
            </a:r>
            <a:r>
              <a:rPr lang="ru-RU" sz="2000" dirty="0" smtClean="0"/>
              <a:t>альтернативные ответы, </a:t>
            </a:r>
            <a:r>
              <a:rPr lang="ru-RU" sz="2000" dirty="0"/>
              <a:t>множественного выбора, установления соответствия и установления последовательности</a:t>
            </a:r>
            <a:r>
              <a:rPr lang="ru-RU" sz="2000" dirty="0" smtClean="0">
                <a:cs typeface="Times New Roman" charset="0"/>
              </a:rPr>
              <a:t>) и открытые (необходимо указать краткий ответ).</a:t>
            </a:r>
            <a:endParaRPr lang="ru-RU" sz="2000" dirty="0">
              <a:cs typeface="Times New Roman" charset="0"/>
            </a:endParaRPr>
          </a:p>
          <a:p>
            <a:pPr marL="342900" indent="-342900">
              <a:buFont typeface="Arial"/>
              <a:buChar char="•"/>
            </a:pPr>
            <a:r>
              <a:rPr lang="ru-RU" sz="2000" dirty="0" smtClean="0">
                <a:cs typeface="Times New Roman" charset="0"/>
              </a:rPr>
              <a:t>ЦТ проводится в пунктах проведения тестирования на базе Вузов.</a:t>
            </a:r>
          </a:p>
          <a:p>
            <a:pPr marL="342900" indent="-342900">
              <a:buFont typeface="Arial"/>
              <a:buChar char="•"/>
            </a:pPr>
            <a:r>
              <a:rPr lang="ru-RU" sz="2000" dirty="0" smtClean="0">
                <a:cs typeface="Times New Roman" charset="0"/>
              </a:rPr>
              <a:t>Абитуриент может выбрать не более 3-х предметов для сдачи (язык и 2 профильных предмета).</a:t>
            </a:r>
          </a:p>
          <a:p>
            <a:pPr marL="342900" indent="-342900" algn="just">
              <a:buFont typeface="Arial"/>
              <a:buChar char="•"/>
            </a:pPr>
            <a:r>
              <a:rPr lang="ru-RU" sz="2000" dirty="0" smtClean="0">
                <a:cs typeface="Times New Roman" charset="0"/>
              </a:rPr>
              <a:t>Информационная безопасность – создание, тиражирование и </a:t>
            </a:r>
            <a:r>
              <a:rPr lang="ru-RU" sz="2000" dirty="0" smtClean="0"/>
              <a:t>хранение в </a:t>
            </a:r>
            <a:r>
              <a:rPr lang="ru-RU" sz="2000" dirty="0"/>
              <a:t>спец. </a:t>
            </a:r>
            <a:r>
              <a:rPr lang="ru-RU" sz="2000" dirty="0" smtClean="0"/>
              <a:t>помещениях РИКЗ, доставка до ППТ и обратно в РИКЗ при помощи фельдъегерской связи</a:t>
            </a:r>
            <a:r>
              <a:rPr lang="ru-RU" sz="2000" dirty="0" smtClean="0">
                <a:cs typeface="Times New Roman" charset="0"/>
              </a:rPr>
              <a:t>.</a:t>
            </a:r>
            <a:endParaRPr lang="ru-RU" sz="2000" dirty="0"/>
          </a:p>
          <a:p>
            <a:endParaRPr lang="ru-RU" sz="2000" b="1" dirty="0" smtClean="0"/>
          </a:p>
        </p:txBody>
      </p:sp>
      <p:pic>
        <p:nvPicPr>
          <p:cNvPr id="3074" name="Picture 2" descr="Postgraf.ru Л.Шенец. Белоруссия планирует увеличить импорт российского газа до 20,4 млрд м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46156"/>
            <a:ext cx="1021603" cy="76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007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839" y="100800"/>
            <a:ext cx="8496176" cy="828675"/>
          </a:xfrm>
        </p:spPr>
        <p:txBody>
          <a:bodyPr/>
          <a:lstStyle/>
          <a:p>
            <a:pPr algn="l"/>
            <a:r>
              <a:rPr lang="ru-RU" sz="2800" dirty="0" smtClean="0">
                <a:solidFill>
                  <a:schemeClr val="bg1"/>
                </a:solidFill>
              </a:rPr>
              <a:t>ОСОБЕННОСТИ ЦТ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496" y="1477109"/>
            <a:ext cx="91085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ru-RU" sz="2800" dirty="0" smtClean="0">
                <a:cs typeface="Times New Roman" charset="0"/>
              </a:rPr>
              <a:t>Используется для приёма в Вузы и </a:t>
            </a:r>
            <a:r>
              <a:rPr lang="ru-RU" sz="2800" dirty="0" err="1" smtClean="0">
                <a:cs typeface="Times New Roman" charset="0"/>
              </a:rPr>
              <a:t>Ссузы</a:t>
            </a:r>
            <a:r>
              <a:rPr lang="ru-RU" sz="2800" dirty="0" smtClean="0">
                <a:cs typeface="Times New Roman" charset="0"/>
              </a:rPr>
              <a:t>.</a:t>
            </a:r>
            <a:endParaRPr lang="ru-RU" sz="2800" dirty="0">
              <a:cs typeface="Times New Roman" charset="0"/>
            </a:endParaRPr>
          </a:p>
          <a:p>
            <a:pPr marL="342900" indent="-342900" algn="just">
              <a:buFont typeface="Arial"/>
              <a:buChar char="•"/>
            </a:pPr>
            <a:r>
              <a:rPr lang="ru-RU" sz="2800" dirty="0" smtClean="0">
                <a:cs typeface="Times New Roman" charset="0"/>
              </a:rPr>
              <a:t>Выбор языка тестирования.</a:t>
            </a:r>
          </a:p>
          <a:p>
            <a:pPr marL="342900" indent="-342900" algn="just">
              <a:buFont typeface="Arial"/>
              <a:buChar char="•"/>
            </a:pPr>
            <a:r>
              <a:rPr lang="ru-RU" sz="2800" dirty="0" smtClean="0">
                <a:cs typeface="Times New Roman" charset="0"/>
              </a:rPr>
              <a:t>Особое внимание к информационной безопасности (фельдъегерская связь).</a:t>
            </a:r>
          </a:p>
          <a:p>
            <a:endParaRPr lang="ru-RU" sz="2800" b="1" dirty="0" smtClean="0"/>
          </a:p>
        </p:txBody>
      </p:sp>
      <p:pic>
        <p:nvPicPr>
          <p:cNvPr id="3074" name="Picture 2" descr="Postgraf.ru Л.Шенец. Белоруссия планирует увеличить импорт российского газа до 20,4 млрд м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46156"/>
            <a:ext cx="1021603" cy="76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41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6512" y="100800"/>
            <a:ext cx="8496176" cy="828675"/>
          </a:xfrm>
        </p:spPr>
        <p:txBody>
          <a:bodyPr/>
          <a:lstStyle/>
          <a:p>
            <a:pPr algn="l"/>
            <a:r>
              <a:rPr lang="ru-RU" sz="2800" dirty="0" smtClean="0">
                <a:solidFill>
                  <a:schemeClr val="bg1"/>
                </a:solidFill>
              </a:rPr>
              <a:t>ЕДИНОЕ НАЦИОНАЛЬНОЕ ТЕСТИРОВАНИЕ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РЕСПУБЛИКА КАЗАХСТАН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496" y="1203598"/>
            <a:ext cx="910850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>
                <a:solidFill>
                  <a:srgbClr val="000000"/>
                </a:solidFill>
                <a:latin typeface="Calibri" charset="0"/>
                <a:ea typeface="Lucida Sans Unicode" charset="0"/>
              </a:rPr>
              <a:t>Единое национальное тестирование </a:t>
            </a:r>
            <a:r>
              <a:rPr lang="ru-RU" dirty="0">
                <a:solidFill>
                  <a:srgbClr val="000000"/>
                </a:solidFill>
              </a:rPr>
              <a:t>( ЕНТ, </a:t>
            </a:r>
            <a:r>
              <a:rPr lang="ru-RU" dirty="0" smtClean="0">
                <a:solidFill>
                  <a:srgbClr val="000000"/>
                </a:solidFill>
              </a:rPr>
              <a:t>проводится с </a:t>
            </a:r>
            <a:r>
              <a:rPr lang="ru-RU" dirty="0">
                <a:solidFill>
                  <a:srgbClr val="000000"/>
                </a:solidFill>
              </a:rPr>
              <a:t>2004 года)</a:t>
            </a:r>
          </a:p>
          <a:p>
            <a:pPr algn="just"/>
            <a:r>
              <a:rPr lang="ru-RU" dirty="0" smtClean="0">
                <a:solidFill>
                  <a:srgbClr val="000000"/>
                </a:solidFill>
              </a:rPr>
              <a:t>Проводит - Национальный </a:t>
            </a:r>
            <a:r>
              <a:rPr lang="ru-RU" dirty="0">
                <a:solidFill>
                  <a:srgbClr val="000000"/>
                </a:solidFill>
              </a:rPr>
              <a:t>центр </a:t>
            </a:r>
            <a:r>
              <a:rPr lang="ru-RU" dirty="0" smtClean="0">
                <a:solidFill>
                  <a:srgbClr val="000000"/>
                </a:solidFill>
              </a:rPr>
              <a:t>тестирования Республики Казахстан (НЦТ, создан в 1993 году) </a:t>
            </a:r>
            <a:r>
              <a:rPr lang="en-US" dirty="0">
                <a:solidFill>
                  <a:srgbClr val="000000"/>
                </a:solidFill>
                <a:hlinkClick r:id="rId4"/>
              </a:rPr>
              <a:t>http://</a:t>
            </a:r>
            <a:r>
              <a:rPr lang="en-US" dirty="0" smtClean="0">
                <a:solidFill>
                  <a:srgbClr val="000000"/>
                </a:solidFill>
                <a:hlinkClick r:id="rId4"/>
              </a:rPr>
              <a:t>www.testcenter.kz</a:t>
            </a:r>
            <a:endParaRPr lang="ru-RU" dirty="0" smtClean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endParaRPr lang="ru-RU" sz="1600" dirty="0" smtClean="0">
              <a:solidFill>
                <a:srgbClr val="000000"/>
              </a:solidFill>
            </a:endParaRPr>
          </a:p>
          <a:p>
            <a:r>
              <a:rPr lang="ru-RU" b="1" dirty="0">
                <a:solidFill>
                  <a:srgbClr val="000000"/>
                </a:solidFill>
              </a:rPr>
              <a:t>Характеристики</a:t>
            </a:r>
          </a:p>
          <a:p>
            <a:pPr marL="342900" indent="-342900">
              <a:buFont typeface="Arial"/>
              <a:buChar char="•"/>
            </a:pPr>
            <a:r>
              <a:rPr lang="ru-RU" sz="2000" dirty="0" smtClean="0">
                <a:solidFill>
                  <a:srgbClr val="000000"/>
                </a:solidFill>
                <a:latin typeface="+mn-lt"/>
              </a:rPr>
              <a:t>Совмещение итоговой </a:t>
            </a:r>
            <a:r>
              <a:rPr lang="ru-RU" sz="2000" dirty="0">
                <a:solidFill>
                  <a:srgbClr val="000000"/>
                </a:solidFill>
                <a:latin typeface="+mn-lt"/>
              </a:rPr>
              <a:t>аттестация </a:t>
            </a:r>
            <a:r>
              <a:rPr lang="ru-RU" sz="2000" dirty="0" smtClean="0">
                <a:solidFill>
                  <a:srgbClr val="000000"/>
                </a:solidFill>
                <a:latin typeface="+mn-lt"/>
              </a:rPr>
              <a:t>школьников</a:t>
            </a:r>
            <a:r>
              <a:rPr lang="ru-RU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+mn-lt"/>
              </a:rPr>
              <a:t>и вступительных экзаменов </a:t>
            </a:r>
            <a:r>
              <a:rPr lang="ru-RU" sz="2000" dirty="0">
                <a:solidFill>
                  <a:srgbClr val="000000"/>
                </a:solidFill>
                <a:latin typeface="+mn-lt"/>
              </a:rPr>
              <a:t>в </a:t>
            </a:r>
            <a:r>
              <a:rPr lang="ru-RU" sz="2000" dirty="0" smtClean="0">
                <a:solidFill>
                  <a:srgbClr val="000000"/>
                </a:solidFill>
                <a:latin typeface="+mn-lt"/>
              </a:rPr>
              <a:t>вузы и колледжи  РК.</a:t>
            </a:r>
          </a:p>
          <a:p>
            <a:pPr marL="342900" indent="-342900">
              <a:buFont typeface="Arial"/>
              <a:buChar char="•"/>
            </a:pPr>
            <a:r>
              <a:rPr lang="ru-RU" sz="2000" dirty="0" smtClean="0">
                <a:solidFill>
                  <a:srgbClr val="000000"/>
                </a:solidFill>
                <a:latin typeface="+mn-lt"/>
                <a:cs typeface="Times New Roman" charset="0"/>
              </a:rPr>
              <a:t>Участвуют выпускники школ данного года. Для выпускников прошлых лет и выпускников СПО и НПО предусмотрен другой формат экзамена - </a:t>
            </a:r>
            <a:r>
              <a:rPr lang="ru-RU" sz="2000" i="1" dirty="0"/>
              <a:t>Комплексное тестирование </a:t>
            </a:r>
            <a:r>
              <a:rPr lang="ru-RU" sz="2000" i="1" dirty="0" smtClean="0"/>
              <a:t>абитуриентов (КТА).</a:t>
            </a:r>
            <a:endParaRPr lang="ru-RU" sz="2000" dirty="0">
              <a:solidFill>
                <a:srgbClr val="000000"/>
              </a:solidFill>
              <a:latin typeface="+mn-lt"/>
            </a:endParaRPr>
          </a:p>
          <a:p>
            <a:pPr marL="342900" indent="-342900">
              <a:buFont typeface="Arial"/>
              <a:buChar char="•"/>
            </a:pPr>
            <a:r>
              <a:rPr lang="ru-RU" sz="2000" dirty="0">
                <a:cs typeface="Times New Roman" charset="0"/>
              </a:rPr>
              <a:t>Два языка тестирования на выбор (казахский и русский)</a:t>
            </a:r>
            <a:r>
              <a:rPr lang="ru-RU" sz="2000" dirty="0" smtClean="0">
                <a:cs typeface="Times New Roman" charset="0"/>
              </a:rPr>
              <a:t>.</a:t>
            </a:r>
            <a:endParaRPr lang="ru-RU" sz="2000" dirty="0" smtClean="0">
              <a:solidFill>
                <a:srgbClr val="000000"/>
              </a:solidFill>
              <a:latin typeface="+mn-lt"/>
            </a:endParaRPr>
          </a:p>
          <a:p>
            <a:pPr marL="342900" indent="-342900">
              <a:buFont typeface="Arial"/>
              <a:buChar char="•"/>
            </a:pPr>
            <a:r>
              <a:rPr lang="ru-RU" sz="2000" dirty="0" smtClean="0">
                <a:solidFill>
                  <a:srgbClr val="000000"/>
                </a:solidFill>
                <a:latin typeface="+mn-lt"/>
              </a:rPr>
              <a:t>Бесплатно для участников.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5122" name="Picture 2" descr="Казахстан переправит в Россию 1,2 млн. тонн нефти в качестве возмещения потерь - SverhNew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31287"/>
            <a:ext cx="1274794" cy="84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751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6512" y="100800"/>
            <a:ext cx="8496176" cy="828675"/>
          </a:xfrm>
        </p:spPr>
        <p:txBody>
          <a:bodyPr/>
          <a:lstStyle/>
          <a:p>
            <a:pPr algn="l"/>
            <a:r>
              <a:rPr lang="ru-RU" sz="2800" dirty="0">
                <a:solidFill>
                  <a:schemeClr val="bg1"/>
                </a:solidFill>
              </a:rPr>
              <a:t>ЕДИНОЕ НАЦИОНАЛЬНОЕ ТЕСТИРОВАНИЕ</a:t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РЕСПУБЛИКА КАЗАХСТАН</a:t>
            </a:r>
            <a:endParaRPr lang="ru-RU" sz="2800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496" y="1203598"/>
            <a:ext cx="910850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</a:rPr>
              <a:t>Характеристики</a:t>
            </a:r>
            <a:endParaRPr lang="ru-RU" b="1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ru-RU" sz="2000" dirty="0" smtClean="0">
                <a:solidFill>
                  <a:srgbClr val="000000"/>
                </a:solidFill>
                <a:latin typeface="+mn-lt"/>
              </a:rPr>
              <a:t>В тесте используются </a:t>
            </a:r>
            <a:r>
              <a:rPr lang="ru-RU" sz="2000" dirty="0">
                <a:latin typeface="+mn-lt"/>
              </a:rPr>
              <a:t>задания с выбором одного правильно </a:t>
            </a:r>
            <a:r>
              <a:rPr lang="ru-RU" sz="2000" dirty="0" smtClean="0">
                <a:latin typeface="+mn-lt"/>
              </a:rPr>
              <a:t>ответа.</a:t>
            </a:r>
          </a:p>
          <a:p>
            <a:pPr marL="342900" indent="-342900">
              <a:buFont typeface="Arial"/>
              <a:buChar char="•"/>
            </a:pPr>
            <a:r>
              <a:rPr lang="ru-RU" sz="2000" dirty="0" smtClean="0">
                <a:latin typeface="+mn-lt"/>
              </a:rPr>
              <a:t>Многопредметный тест из 5 предметов.</a:t>
            </a:r>
          </a:p>
          <a:p>
            <a:pPr marL="342900" indent="-342900">
              <a:buFont typeface="Arial"/>
              <a:buChar char="•"/>
            </a:pPr>
            <a:r>
              <a:rPr lang="ru-RU" sz="2000" dirty="0" smtClean="0">
                <a:latin typeface="+mn-lt"/>
              </a:rPr>
              <a:t>Проводится в один день для каждого потока (всего 10 потоков)</a:t>
            </a:r>
          </a:p>
          <a:p>
            <a:pPr marL="342900" indent="-342900">
              <a:buFont typeface="Arial"/>
              <a:buChar char="•"/>
            </a:pPr>
            <a:r>
              <a:rPr lang="ru-RU" sz="2000" dirty="0" smtClean="0">
                <a:latin typeface="+mn-lt"/>
              </a:rPr>
              <a:t>Результаты объявляются в день проведения (вывешиваются ключи ответов).</a:t>
            </a:r>
            <a:endParaRPr lang="ru-RU" sz="2000" dirty="0">
              <a:latin typeface="+mn-lt"/>
            </a:endParaRPr>
          </a:p>
          <a:p>
            <a:pPr marL="342900" indent="-342900">
              <a:buFont typeface="Arial"/>
              <a:buChar char="•"/>
            </a:pPr>
            <a:r>
              <a:rPr lang="ru-RU" sz="2000" dirty="0" smtClean="0"/>
              <a:t>Проводится на </a:t>
            </a:r>
            <a:r>
              <a:rPr lang="ru-RU" sz="2000" dirty="0"/>
              <a:t>базе 155 пунктов проведения </a:t>
            </a:r>
            <a:r>
              <a:rPr lang="ru-RU" sz="2000" dirty="0" smtClean="0"/>
              <a:t>ЕНТ</a:t>
            </a:r>
            <a:r>
              <a:rPr lang="ru-RU" sz="2000" dirty="0"/>
              <a:t> </a:t>
            </a:r>
            <a:r>
              <a:rPr lang="ru-RU" sz="2000" dirty="0" smtClean="0"/>
              <a:t>на базе Вузов и школ.</a:t>
            </a:r>
          </a:p>
          <a:p>
            <a:pPr marL="342900" indent="-342900">
              <a:buFont typeface="Arial"/>
              <a:buChar char="•"/>
            </a:pPr>
            <a:r>
              <a:rPr lang="ru-RU" sz="2000" dirty="0" smtClean="0"/>
              <a:t>Информационная безопасность - хранение </a:t>
            </a:r>
            <a:r>
              <a:rPr lang="ru-RU" sz="2000" dirty="0"/>
              <a:t>и доставка </a:t>
            </a:r>
            <a:r>
              <a:rPr lang="ru-RU" sz="2000" dirty="0" smtClean="0"/>
              <a:t>при помощи комитета национальной </a:t>
            </a:r>
            <a:r>
              <a:rPr lang="ru-RU" sz="2000" dirty="0"/>
              <a:t>безопасности РК, глушение связи и </a:t>
            </a:r>
            <a:r>
              <a:rPr lang="ru-RU" sz="2000" dirty="0" smtClean="0"/>
              <a:t>видеонаблюдение.</a:t>
            </a:r>
          </a:p>
          <a:p>
            <a:pPr marL="342900" indent="-342900">
              <a:buFont typeface="Arial"/>
              <a:buChar char="•"/>
            </a:pPr>
            <a:r>
              <a:rPr lang="ru-RU" sz="2000" dirty="0" smtClean="0"/>
              <a:t>Анализ результатов ЕНТ проводит </a:t>
            </a:r>
            <a:r>
              <a:rPr lang="ru-RU" sz="2000" i="1" dirty="0" smtClean="0"/>
              <a:t>Национальный </a:t>
            </a:r>
            <a:r>
              <a:rPr lang="ru-RU" sz="2000" i="1" dirty="0"/>
              <a:t>центр образовательной статистики и оценки</a:t>
            </a:r>
            <a:r>
              <a:rPr lang="ru-RU" sz="2000" dirty="0"/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(создан </a:t>
            </a:r>
            <a:r>
              <a:rPr lang="ru-RU" sz="2000" dirty="0">
                <a:solidFill>
                  <a:srgbClr val="000000"/>
                </a:solidFill>
              </a:rPr>
              <a:t>в 2004 </a:t>
            </a:r>
            <a:r>
              <a:rPr lang="ru-RU" sz="2000" dirty="0" smtClean="0">
                <a:solidFill>
                  <a:srgbClr val="000000"/>
                </a:solidFill>
              </a:rPr>
              <a:t>году)</a:t>
            </a:r>
            <a:r>
              <a:rPr lang="ru-RU" sz="2000" dirty="0" smtClean="0">
                <a:solidFill>
                  <a:srgbClr val="000000"/>
                </a:solidFill>
                <a:latin typeface="+mn-lt"/>
              </a:rPr>
              <a:t>.</a:t>
            </a:r>
          </a:p>
          <a:p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5122" name="Picture 2" descr="Казахстан переправит в Россию 1,2 млн. тонн нефти в качестве возмещения потерь - SverhNew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31287"/>
            <a:ext cx="1274794" cy="84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449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6512" y="100800"/>
            <a:ext cx="8496176" cy="828675"/>
          </a:xfrm>
        </p:spPr>
        <p:txBody>
          <a:bodyPr/>
          <a:lstStyle/>
          <a:p>
            <a:pPr algn="l"/>
            <a:r>
              <a:rPr lang="ru-RU" sz="2800" dirty="0" smtClean="0">
                <a:solidFill>
                  <a:schemeClr val="bg1"/>
                </a:solidFill>
              </a:rPr>
              <a:t>ОСОБЕННОСТИ ЕНТ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496" y="1478270"/>
            <a:ext cx="91085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ru-RU" sz="2800" dirty="0" smtClean="0">
                <a:latin typeface="+mn-lt"/>
              </a:rPr>
              <a:t>ЕНТ дополняется КТА.</a:t>
            </a:r>
          </a:p>
          <a:p>
            <a:pPr marL="342900" indent="-342900" algn="just">
              <a:buFont typeface="Arial"/>
              <a:buChar char="•"/>
            </a:pPr>
            <a:r>
              <a:rPr lang="ru-RU" sz="2800" dirty="0" smtClean="0">
                <a:latin typeface="+mn-lt"/>
              </a:rPr>
              <a:t>Многопредметный тест.</a:t>
            </a:r>
          </a:p>
          <a:p>
            <a:pPr marL="342900" indent="-342900" algn="just">
              <a:buFont typeface="Arial"/>
              <a:buChar char="•"/>
            </a:pPr>
            <a:r>
              <a:rPr lang="ru-RU" sz="2800" dirty="0" smtClean="0">
                <a:latin typeface="+mn-lt"/>
              </a:rPr>
              <a:t>Проводит ЕНТ </a:t>
            </a:r>
            <a:r>
              <a:rPr lang="ru-RU" sz="2800" i="1" dirty="0" smtClean="0">
                <a:latin typeface="+mn-lt"/>
              </a:rPr>
              <a:t>Национальный центр тестирования</a:t>
            </a:r>
            <a:r>
              <a:rPr lang="ru-RU" sz="2800" dirty="0" smtClean="0">
                <a:latin typeface="+mn-lt"/>
              </a:rPr>
              <a:t>, анализирует результаты - </a:t>
            </a:r>
            <a:r>
              <a:rPr lang="ru-RU" sz="2800" i="1" dirty="0" smtClean="0">
                <a:latin typeface="+mn-lt"/>
              </a:rPr>
              <a:t>Национальный </a:t>
            </a:r>
            <a:r>
              <a:rPr lang="ru-RU" sz="2800" i="1" dirty="0">
                <a:latin typeface="+mn-lt"/>
              </a:rPr>
              <a:t>центр образовательной статистики и </a:t>
            </a:r>
            <a:r>
              <a:rPr lang="ru-RU" sz="2800" i="1" dirty="0" smtClean="0">
                <a:latin typeface="+mn-lt"/>
              </a:rPr>
              <a:t>оценки</a:t>
            </a:r>
            <a:r>
              <a:rPr lang="ru-RU" sz="2800" dirty="0" smtClean="0">
                <a:solidFill>
                  <a:srgbClr val="000000"/>
                </a:solidFill>
                <a:latin typeface="+mn-lt"/>
              </a:rPr>
              <a:t>.</a:t>
            </a:r>
          </a:p>
          <a:p>
            <a:pPr algn="just"/>
            <a:endParaRPr lang="ru-RU" sz="28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122" name="Picture 2" descr="Казахстан переправит в Россию 1,2 млн. тонн нефти в качестве возмещения потерь - SverhNew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31287"/>
            <a:ext cx="1274794" cy="84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302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57718" y="100800"/>
            <a:ext cx="8496176" cy="828675"/>
          </a:xfrm>
        </p:spPr>
        <p:txBody>
          <a:bodyPr/>
          <a:lstStyle/>
          <a:p>
            <a:pPr algn="l"/>
            <a:r>
              <a:rPr lang="ru-RU" sz="2800" dirty="0" smtClean="0">
                <a:solidFill>
                  <a:schemeClr val="bg1"/>
                </a:solidFill>
              </a:rPr>
              <a:t>ОБЩЕРЕСПУБЛИКАНСКОЕ ТЕСТИРОВАНИЕ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КЫРГЫЗСКАЯ РЕСПУБЛИКА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496" y="1131590"/>
            <a:ext cx="910850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dirty="0"/>
              <a:t>Общереспубликанское тестирование </a:t>
            </a:r>
            <a:r>
              <a:rPr lang="ru-RU" sz="2000" dirty="0"/>
              <a:t>( ОРТ, </a:t>
            </a:r>
            <a:r>
              <a:rPr lang="ru-RU" sz="2000" dirty="0" smtClean="0"/>
              <a:t>проводится </a:t>
            </a:r>
            <a:r>
              <a:rPr lang="ru-RU" sz="2000" dirty="0" smtClean="0">
                <a:solidFill>
                  <a:srgbClr val="000000"/>
                </a:solidFill>
              </a:rPr>
              <a:t>с </a:t>
            </a:r>
            <a:r>
              <a:rPr lang="ru-RU" sz="2000" dirty="0">
                <a:solidFill>
                  <a:srgbClr val="000000"/>
                </a:solidFill>
              </a:rPr>
              <a:t>2002 г.</a:t>
            </a:r>
            <a:r>
              <a:rPr lang="ru-RU" sz="2000" dirty="0" smtClean="0"/>
              <a:t>)</a:t>
            </a:r>
          </a:p>
          <a:p>
            <a:pPr algn="just"/>
            <a:r>
              <a:rPr lang="ru-RU" sz="2000" dirty="0" smtClean="0"/>
              <a:t>Проводит - Центр </a:t>
            </a:r>
            <a:r>
              <a:rPr lang="ru-RU" sz="2000" dirty="0"/>
              <a:t>оценки в образовании и методов </a:t>
            </a:r>
            <a:r>
              <a:rPr lang="ru-RU" sz="2000" dirty="0" smtClean="0"/>
              <a:t>обучения</a:t>
            </a:r>
          </a:p>
          <a:p>
            <a:pPr algn="just"/>
            <a:r>
              <a:rPr lang="ru-RU" sz="2000" dirty="0"/>
              <a:t> </a:t>
            </a:r>
            <a:r>
              <a:rPr lang="ru-RU" sz="2000" dirty="0" smtClean="0"/>
              <a:t>(ЦООМО, негосударственное образовательное учреждение,</a:t>
            </a:r>
          </a:p>
          <a:p>
            <a:pPr algn="just"/>
            <a:r>
              <a:rPr lang="ru-RU" sz="2000" dirty="0" smtClean="0"/>
              <a:t>создан в 2004 году, </a:t>
            </a:r>
            <a:r>
              <a:rPr lang="en-US" sz="2000" dirty="0">
                <a:hlinkClick r:id="rId4"/>
              </a:rPr>
              <a:t>http://</a:t>
            </a:r>
            <a:r>
              <a:rPr lang="en-US" sz="2000" dirty="0" smtClean="0">
                <a:hlinkClick r:id="rId4"/>
              </a:rPr>
              <a:t>www.testing.kg/ru</a:t>
            </a:r>
            <a:r>
              <a:rPr lang="ru-RU" sz="2000" dirty="0" smtClean="0"/>
              <a:t>)</a:t>
            </a:r>
          </a:p>
          <a:p>
            <a:pPr marL="285750" indent="-285750">
              <a:buFont typeface="Arial"/>
              <a:buChar char="•"/>
            </a:pPr>
            <a:endParaRPr lang="ru-RU" sz="1000" dirty="0" smtClean="0"/>
          </a:p>
          <a:p>
            <a:r>
              <a:rPr lang="ru-RU" sz="2200" b="1" dirty="0" smtClean="0">
                <a:solidFill>
                  <a:srgbClr val="000000"/>
                </a:solidFill>
              </a:rPr>
              <a:t>Характеристики</a:t>
            </a:r>
            <a:endParaRPr lang="ru-RU" sz="2200" b="1" dirty="0">
              <a:solidFill>
                <a:srgbClr val="000000"/>
              </a:solidFill>
            </a:endParaRPr>
          </a:p>
          <a:p>
            <a:pPr marL="342900" indent="-342900" algn="just">
              <a:buFont typeface="Arial"/>
              <a:buChar char="•"/>
            </a:pPr>
            <a:r>
              <a:rPr lang="ru-RU" sz="2200" dirty="0" smtClean="0">
                <a:latin typeface="+mn-lt"/>
                <a:cs typeface="Times New Roman" charset="0"/>
              </a:rPr>
              <a:t>Цели теста: 1)</a:t>
            </a:r>
            <a:r>
              <a:rPr lang="ru-RU" sz="2200" dirty="0">
                <a:latin typeface="+mn-lt"/>
                <a:cs typeface="Times New Roman" charset="0"/>
              </a:rPr>
              <a:t> определение наиболее способных</a:t>
            </a:r>
            <a:r>
              <a:rPr lang="en-US" sz="2200" dirty="0">
                <a:latin typeface="+mn-lt"/>
                <a:cs typeface="Times New Roman" charset="0"/>
              </a:rPr>
              <a:t> </a:t>
            </a:r>
            <a:r>
              <a:rPr lang="ru-RU" sz="2200" dirty="0">
                <a:latin typeface="+mn-lt"/>
                <a:cs typeface="Times New Roman" charset="0"/>
              </a:rPr>
              <a:t>к  дальнейшему обучению </a:t>
            </a:r>
            <a:r>
              <a:rPr lang="ru-RU" sz="2200" dirty="0" smtClean="0">
                <a:latin typeface="+mn-lt"/>
                <a:cs typeface="Times New Roman" charset="0"/>
              </a:rPr>
              <a:t>абитуриентов, 2) </a:t>
            </a:r>
            <a:r>
              <a:rPr lang="ru-RU" sz="2200" dirty="0">
                <a:latin typeface="+mn-lt"/>
                <a:cs typeface="Times New Roman" charset="0"/>
              </a:rPr>
              <a:t>обеспечение равного доступа к высшему образованию</a:t>
            </a:r>
            <a:r>
              <a:rPr lang="ru-RU" sz="2200" dirty="0" smtClean="0">
                <a:latin typeface="+mn-lt"/>
                <a:cs typeface="Times New Roman" charset="0"/>
              </a:rPr>
              <a:t>.</a:t>
            </a:r>
          </a:p>
          <a:p>
            <a:pPr marL="342900" indent="-342900">
              <a:buFont typeface="Arial"/>
              <a:buChar char="•"/>
            </a:pPr>
            <a:r>
              <a:rPr lang="ru-RU" sz="2200" dirty="0" smtClean="0">
                <a:latin typeface="+mn-lt"/>
                <a:cs typeface="Times New Roman" charset="0"/>
              </a:rPr>
              <a:t>Зачитывается во все вузы КР, на все формы обучения.</a:t>
            </a:r>
          </a:p>
          <a:p>
            <a:pPr marL="342900" indent="-342900">
              <a:buFont typeface="Arial"/>
              <a:buChar char="•"/>
            </a:pPr>
            <a:r>
              <a:rPr lang="ru-RU" sz="2200" dirty="0" smtClean="0">
                <a:latin typeface="+mn-lt"/>
                <a:cs typeface="Times New Roman" charset="0"/>
              </a:rPr>
              <a:t>Три </a:t>
            </a:r>
            <a:r>
              <a:rPr lang="ru-RU" sz="2200" dirty="0">
                <a:latin typeface="+mn-lt"/>
                <a:cs typeface="Times New Roman" charset="0"/>
              </a:rPr>
              <a:t>языка </a:t>
            </a:r>
            <a:r>
              <a:rPr lang="ru-RU" sz="2200" dirty="0" smtClean="0">
                <a:latin typeface="+mn-lt"/>
                <a:cs typeface="Times New Roman" charset="0"/>
              </a:rPr>
              <a:t>тестирования на выбор (кыргызский, русский, узбекский).</a:t>
            </a:r>
          </a:p>
          <a:p>
            <a:pPr marL="342900" indent="-342900">
              <a:buFont typeface="Arial"/>
              <a:buChar char="•"/>
            </a:pPr>
            <a:r>
              <a:rPr lang="ru-RU" sz="2200" dirty="0" smtClean="0">
                <a:latin typeface="+mn-lt"/>
                <a:cs typeface="Times New Roman" charset="0"/>
              </a:rPr>
              <a:t>Взимается плата за участие.</a:t>
            </a:r>
            <a:endParaRPr lang="ru-RU" sz="2200" dirty="0" smtClean="0">
              <a:latin typeface="+mn-lt"/>
            </a:endParaRPr>
          </a:p>
        </p:txBody>
      </p:sp>
      <p:pic>
        <p:nvPicPr>
          <p:cNvPr id="4098" name="Picture 2" descr="Кыргызстан: Число кандидатов в президенты сократилось до 19 человек Новости.Gazeta.kz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95486"/>
            <a:ext cx="1024632" cy="68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2" descr="http://www.rtc-edu.ru/sites/default/files/pict/image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84368" y="1635646"/>
            <a:ext cx="792088" cy="7427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6844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57718" y="100800"/>
            <a:ext cx="8496176" cy="828675"/>
          </a:xfrm>
        </p:spPr>
        <p:txBody>
          <a:bodyPr/>
          <a:lstStyle/>
          <a:p>
            <a:pPr algn="l"/>
            <a:r>
              <a:rPr lang="ru-RU" sz="2800" dirty="0" smtClean="0">
                <a:solidFill>
                  <a:schemeClr val="bg1"/>
                </a:solidFill>
              </a:rPr>
              <a:t>ОБЩЕРЕСПУБЛИКАНСКОЕ ТЕСТИРОВАНИЕ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КЫРГЫЗСКАЯ РЕСПУБЛИКА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496" y="1131590"/>
            <a:ext cx="910850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latin typeface="+mn-lt"/>
              </a:rPr>
              <a:t>Характеристики</a:t>
            </a:r>
            <a:endParaRPr lang="ru-RU" sz="2000" b="1" dirty="0">
              <a:solidFill>
                <a:srgbClr val="000000"/>
              </a:solidFill>
              <a:latin typeface="+mn-lt"/>
            </a:endParaRPr>
          </a:p>
          <a:p>
            <a:pPr marL="342900" indent="-342900">
              <a:buFont typeface="Arial"/>
              <a:buChar char="•"/>
            </a:pPr>
            <a:r>
              <a:rPr lang="ru-RU" sz="2000" dirty="0" smtClean="0">
                <a:latin typeface="+mn-lt"/>
              </a:rPr>
              <a:t>Используется два </a:t>
            </a:r>
            <a:r>
              <a:rPr lang="ru-RU" sz="2000" dirty="0">
                <a:latin typeface="+mn-lt"/>
              </a:rPr>
              <a:t>типа теста: </a:t>
            </a:r>
            <a:r>
              <a:rPr lang="ru-RU" sz="2000" dirty="0" smtClean="0">
                <a:latin typeface="+mn-lt"/>
              </a:rPr>
              <a:t>основной </a:t>
            </a:r>
            <a:r>
              <a:rPr lang="ru-RU" sz="2000" dirty="0">
                <a:latin typeface="+mn-lt"/>
              </a:rPr>
              <a:t>тест – тест </a:t>
            </a:r>
            <a:r>
              <a:rPr lang="ru-RU" sz="2000" b="1" dirty="0" smtClean="0">
                <a:latin typeface="+mn-lt"/>
              </a:rPr>
              <a:t>способностей</a:t>
            </a:r>
            <a:r>
              <a:rPr lang="ru-RU" sz="2000" dirty="0" smtClean="0">
                <a:latin typeface="+mn-lt"/>
              </a:rPr>
              <a:t>, </a:t>
            </a:r>
            <a:r>
              <a:rPr lang="ru-RU" sz="2000" dirty="0">
                <a:latin typeface="+mn-lt"/>
              </a:rPr>
              <a:t>предметные тесты – тесты </a:t>
            </a:r>
            <a:r>
              <a:rPr lang="ru-RU" sz="2000" b="1" dirty="0">
                <a:latin typeface="+mn-lt"/>
              </a:rPr>
              <a:t>достижений </a:t>
            </a:r>
            <a:r>
              <a:rPr lang="ru-RU" sz="2000" dirty="0" smtClean="0">
                <a:latin typeface="+mn-lt"/>
              </a:rPr>
              <a:t>(по 6 предметам).</a:t>
            </a:r>
          </a:p>
          <a:p>
            <a:pPr marL="342900" indent="-342900" algn="just">
              <a:buFont typeface="Arial"/>
              <a:buChar char="•"/>
            </a:pPr>
            <a:r>
              <a:rPr lang="ru-RU" sz="2000" dirty="0" smtClean="0">
                <a:latin typeface="+mn-lt"/>
              </a:rPr>
              <a:t>Типы заданий основного теста – </a:t>
            </a:r>
            <a:r>
              <a:rPr lang="ru-RU" sz="2000" i="1" dirty="0" smtClean="0"/>
              <a:t>сравнение</a:t>
            </a:r>
            <a:r>
              <a:rPr lang="ru-RU" sz="2000" dirty="0"/>
              <a:t>,</a:t>
            </a:r>
            <a:r>
              <a:rPr lang="ru-RU" sz="2000" dirty="0" smtClean="0"/>
              <a:t> </a:t>
            </a:r>
            <a:r>
              <a:rPr lang="ru-RU" sz="2000" i="1" dirty="0" smtClean="0"/>
              <a:t>выбор </a:t>
            </a:r>
            <a:r>
              <a:rPr lang="ru-RU" sz="2000" i="1" dirty="0"/>
              <a:t>правильного </a:t>
            </a:r>
            <a:r>
              <a:rPr lang="ru-RU" sz="2000" i="1" dirty="0" smtClean="0"/>
              <a:t>ответа</a:t>
            </a:r>
            <a:r>
              <a:rPr lang="ru-RU" sz="2000" dirty="0" smtClean="0"/>
              <a:t>, </a:t>
            </a:r>
            <a:r>
              <a:rPr lang="ru-RU" sz="2000" i="1" dirty="0" smtClean="0"/>
              <a:t>аналогии </a:t>
            </a:r>
            <a:r>
              <a:rPr lang="ru-RU" sz="2000" i="1" dirty="0"/>
              <a:t>и дополнение </a:t>
            </a:r>
            <a:r>
              <a:rPr lang="ru-RU" sz="2000" i="1" dirty="0" smtClean="0"/>
              <a:t>предложений, чтение </a:t>
            </a:r>
            <a:r>
              <a:rPr lang="ru-RU" sz="2000" i="1" dirty="0"/>
              <a:t>и </a:t>
            </a:r>
            <a:r>
              <a:rPr lang="ru-RU" sz="2000" i="1" dirty="0" smtClean="0"/>
              <a:t>понимание</a:t>
            </a:r>
            <a:r>
              <a:rPr lang="ru-RU" sz="2000" dirty="0"/>
              <a:t>.</a:t>
            </a:r>
            <a:endParaRPr lang="ru-RU" sz="2000" dirty="0" smtClean="0">
              <a:latin typeface="+mn-lt"/>
            </a:endParaRPr>
          </a:p>
          <a:p>
            <a:pPr marL="342900" indent="-342900">
              <a:buFont typeface="Arial"/>
              <a:buChar char="•"/>
            </a:pPr>
            <a:r>
              <a:rPr lang="ru-RU" sz="2000" dirty="0" smtClean="0">
                <a:latin typeface="+mn-lt"/>
              </a:rPr>
              <a:t>Проводится в </a:t>
            </a:r>
            <a:r>
              <a:rPr lang="ru-RU" sz="2000" dirty="0">
                <a:latin typeface="+mn-lt"/>
              </a:rPr>
              <a:t>один день по всей стране: один день </a:t>
            </a:r>
            <a:r>
              <a:rPr lang="ru-RU" sz="2000" dirty="0" smtClean="0">
                <a:latin typeface="+mn-lt"/>
              </a:rPr>
              <a:t>- основной </a:t>
            </a:r>
            <a:r>
              <a:rPr lang="ru-RU" sz="2000" dirty="0">
                <a:latin typeface="+mn-lt"/>
              </a:rPr>
              <a:t>тест, два других – предметное </a:t>
            </a:r>
            <a:r>
              <a:rPr lang="ru-RU" sz="2000" dirty="0" smtClean="0">
                <a:latin typeface="+mn-lt"/>
              </a:rPr>
              <a:t>тестирование.</a:t>
            </a:r>
          </a:p>
          <a:p>
            <a:pPr marL="342900" indent="-342900" algn="just">
              <a:buFont typeface="Arial"/>
              <a:buChar char="•"/>
            </a:pPr>
            <a:r>
              <a:rPr lang="ru-RU" sz="2000" dirty="0" smtClean="0">
                <a:latin typeface="+mn-lt"/>
              </a:rPr>
              <a:t>Информационная безопасность - тиражирование </a:t>
            </a:r>
            <a:r>
              <a:rPr lang="ru-RU" sz="2000" dirty="0">
                <a:latin typeface="+mn-lt"/>
              </a:rPr>
              <a:t>в ЦООМО под видеонаблюдением, база результатов хранится в Банковской ячейке, ключи ответов неизвестны. </a:t>
            </a:r>
            <a:endParaRPr lang="ru-RU" sz="2000" dirty="0" smtClean="0">
              <a:latin typeface="+mn-lt"/>
            </a:endParaRPr>
          </a:p>
          <a:p>
            <a:pPr marL="342900" indent="-342900" algn="just">
              <a:buFont typeface="Arial"/>
              <a:buChar char="•"/>
            </a:pPr>
            <a:r>
              <a:rPr lang="ru-RU" sz="2000" dirty="0" smtClean="0">
                <a:latin typeface="+mn-lt"/>
              </a:rPr>
              <a:t>Проводятся в сертифицированных тестовых центрах (132 в 2013 г.) обученными администраторами (более 900).</a:t>
            </a:r>
            <a:endParaRPr lang="ru-RU" sz="2000" dirty="0">
              <a:latin typeface="+mn-lt"/>
            </a:endParaRPr>
          </a:p>
          <a:p>
            <a:endParaRPr lang="ru-RU" sz="2000" dirty="0"/>
          </a:p>
        </p:txBody>
      </p:sp>
      <p:pic>
        <p:nvPicPr>
          <p:cNvPr id="4098" name="Picture 2" descr="Кыргызстан: Число кандидатов в президенты сократилось до 19 человек Новости.Gazeta.kz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95486"/>
            <a:ext cx="1024632" cy="68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988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57718" y="100800"/>
            <a:ext cx="8496176" cy="828675"/>
          </a:xfrm>
        </p:spPr>
        <p:txBody>
          <a:bodyPr/>
          <a:lstStyle/>
          <a:p>
            <a:pPr algn="l"/>
            <a:r>
              <a:rPr lang="ru-RU" sz="2800" dirty="0" smtClean="0">
                <a:solidFill>
                  <a:schemeClr val="bg1"/>
                </a:solidFill>
              </a:rPr>
              <a:t>ОБЩЕРЕСПУБЛИКАНСКОЕ ТЕСТИРОВАНИЕ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КЫРГЫЗСКАЯ РЕСПУБЛИКА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47864" y="1059582"/>
            <a:ext cx="5688632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 smtClean="0"/>
              <a:t>Сдача и зачисление в вузы осуществляется по квотам для 4-х групп школьников</a:t>
            </a:r>
          </a:p>
          <a:p>
            <a:pPr marL="342900" indent="-342900" algn="just">
              <a:buFont typeface="Arial"/>
              <a:buChar char="•"/>
            </a:pPr>
            <a:r>
              <a:rPr lang="ru-RU" b="1" dirty="0"/>
              <a:t>выпускники сельских школ </a:t>
            </a:r>
            <a:endParaRPr lang="ru-RU" b="1" dirty="0" smtClean="0"/>
          </a:p>
          <a:p>
            <a:pPr marL="342900" indent="-342900" algn="just">
              <a:buFont typeface="Arial"/>
              <a:buChar char="•"/>
            </a:pPr>
            <a:r>
              <a:rPr lang="ru-RU" b="1" dirty="0" smtClean="0"/>
              <a:t>выпускники </a:t>
            </a:r>
            <a:r>
              <a:rPr lang="ru-RU" b="1" dirty="0"/>
              <a:t>школ г. Бишкек </a:t>
            </a:r>
            <a:endParaRPr lang="ru-RU" dirty="0" smtClean="0"/>
          </a:p>
          <a:p>
            <a:pPr marL="342900" indent="-342900" algn="just">
              <a:buFont typeface="Arial"/>
              <a:buChar char="•"/>
            </a:pPr>
            <a:r>
              <a:rPr lang="ru-RU" b="1" dirty="0"/>
              <a:t>выпускники школ </a:t>
            </a:r>
            <a:r>
              <a:rPr lang="ru-RU" b="1" dirty="0" err="1"/>
              <a:t>высокогорнои</a:t>
            </a:r>
            <a:r>
              <a:rPr lang="ru-RU" b="1" dirty="0"/>
              <a:t>̆ зоны </a:t>
            </a:r>
            <a:endParaRPr lang="ru-RU" dirty="0" smtClean="0"/>
          </a:p>
          <a:p>
            <a:pPr marL="342900" indent="-342900" algn="just">
              <a:buFont typeface="Arial"/>
              <a:buChar char="•"/>
            </a:pPr>
            <a:r>
              <a:rPr lang="ru-RU" b="1" dirty="0" smtClean="0"/>
              <a:t>выпускники </a:t>
            </a:r>
            <a:r>
              <a:rPr lang="ru-RU" b="1" dirty="0"/>
              <a:t>школ </a:t>
            </a:r>
            <a:r>
              <a:rPr lang="ru-RU" b="1" dirty="0" smtClean="0"/>
              <a:t>обл. </a:t>
            </a:r>
            <a:r>
              <a:rPr lang="ru-RU" b="1" dirty="0"/>
              <a:t>центров и малых городов </a:t>
            </a:r>
            <a:endParaRPr lang="ru-RU" dirty="0"/>
          </a:p>
        </p:txBody>
      </p:sp>
      <p:pic>
        <p:nvPicPr>
          <p:cNvPr id="4098" name="Picture 2" descr="Кыргызстан: Число кандидатов в президенты сократилось до 19 человек Новости.Gazeta.kz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95486"/>
            <a:ext cx="1024632" cy="68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1590"/>
            <a:ext cx="2420861" cy="3431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34525"/>
            <a:ext cx="2581925" cy="3660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51318"/>
            <a:ext cx="2376264" cy="3368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Изображение 4" descr="Снимок экрана 2014-11-14 в 16.11.06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1" y="2787774"/>
            <a:ext cx="5132701" cy="22322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24128" y="285978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006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00800"/>
            <a:ext cx="8330954" cy="828675"/>
          </a:xfrm>
        </p:spPr>
        <p:txBody>
          <a:bodyPr/>
          <a:lstStyle/>
          <a:p>
            <a:pPr algn="l"/>
            <a:r>
              <a:rPr lang="ru-RU" sz="2800" dirty="0" smtClean="0">
                <a:solidFill>
                  <a:schemeClr val="bg1"/>
                </a:solidFill>
              </a:rPr>
              <a:t>ОСОБЕННОСТИ ОРТ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016" y="1275606"/>
            <a:ext cx="88924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ru-RU" sz="2800" dirty="0" smtClean="0"/>
              <a:t>Проведение экзамена независимым Центром тестирования.</a:t>
            </a:r>
          </a:p>
          <a:p>
            <a:pPr marL="285750" indent="-285750" algn="just">
              <a:buFont typeface="Arial"/>
              <a:buChar char="•"/>
            </a:pPr>
            <a:r>
              <a:rPr lang="ru-RU" sz="2800" dirty="0" smtClean="0"/>
              <a:t>Сочетание теста способностей и теста достижений (предметные тесты).</a:t>
            </a:r>
          </a:p>
          <a:p>
            <a:pPr marL="285750" indent="-285750" algn="just">
              <a:buFont typeface="Arial"/>
              <a:buChar char="•"/>
            </a:pPr>
            <a:r>
              <a:rPr lang="ru-RU" sz="2800" dirty="0" smtClean="0"/>
              <a:t>Введение квот для разных групп учащихся.</a:t>
            </a:r>
          </a:p>
          <a:p>
            <a:pPr marL="285750" indent="-285750" algn="just">
              <a:buFont typeface="Arial"/>
              <a:buChar char="•"/>
            </a:pPr>
            <a:r>
              <a:rPr lang="ru-RU" sz="2800" dirty="0" smtClean="0"/>
              <a:t>Несколько языков тестирования.</a:t>
            </a:r>
          </a:p>
        </p:txBody>
      </p:sp>
      <p:pic>
        <p:nvPicPr>
          <p:cNvPr id="7" name="Picture 2" descr="Кыргызстан: Число кандидатов в президенты сократилось до 19 человек Новости.Gazeta.kz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95486"/>
            <a:ext cx="1024632" cy="68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310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23825"/>
            <a:ext cx="8496300" cy="828675"/>
          </a:xfrm>
        </p:spPr>
        <p:txBody>
          <a:bodyPr/>
          <a:lstStyle/>
          <a:p>
            <a:pPr algn="l" eaLnBrk="1" hangingPunct="1"/>
            <a:r>
              <a:rPr lang="ru-RU" sz="3200" dirty="0">
                <a:solidFill>
                  <a:schemeClr val="bg1"/>
                </a:solidFill>
              </a:rPr>
              <a:t>В</a:t>
            </a:r>
            <a:r>
              <a:rPr lang="ru-RU" sz="3200" dirty="0" smtClean="0">
                <a:solidFill>
                  <a:schemeClr val="bg1"/>
                </a:solidFill>
              </a:rPr>
              <a:t>опросы для рассмотрения</a:t>
            </a:r>
            <a:br>
              <a:rPr lang="ru-RU" sz="3200" dirty="0" smtClean="0">
                <a:solidFill>
                  <a:schemeClr val="bg1"/>
                </a:solidFill>
              </a:rPr>
            </a:br>
            <a:endParaRPr lang="ru-RU" sz="2400" i="1" dirty="0" smtClean="0">
              <a:solidFill>
                <a:srgbClr val="FFFF0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1164109"/>
            <a:ext cx="9144000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just">
              <a:spcBef>
                <a:spcPct val="20000"/>
              </a:spcBef>
              <a:buAutoNum type="arabicParenR"/>
            </a:pPr>
            <a:r>
              <a:rPr lang="ru-RU" sz="2800" dirty="0" smtClean="0"/>
              <a:t>Характеристика вступительных экзаменов в шести странах СНГ - кейсы стран.</a:t>
            </a:r>
          </a:p>
          <a:p>
            <a:pPr marL="609600" indent="-609600" algn="just">
              <a:spcBef>
                <a:spcPct val="20000"/>
              </a:spcBef>
              <a:buAutoNum type="arabicParenR"/>
            </a:pPr>
            <a:r>
              <a:rPr lang="ru-RU" sz="2800" dirty="0" smtClean="0"/>
              <a:t>Особенности вступительных экзаменов в каждой из стран.</a:t>
            </a:r>
            <a:endParaRPr lang="ru-RU" sz="2800" dirty="0"/>
          </a:p>
          <a:p>
            <a:pPr marL="609600" indent="-609600" algn="just">
              <a:spcBef>
                <a:spcPct val="20000"/>
              </a:spcBef>
              <a:buAutoNum type="arabicParenR"/>
            </a:pPr>
            <a:r>
              <a:rPr lang="ru-RU" sz="2800" dirty="0" smtClean="0"/>
              <a:t>Сравнение содержания и процедуры вступительных экзаменов в вузы.</a:t>
            </a:r>
          </a:p>
          <a:p>
            <a:pPr marL="609600" indent="-609600" algn="just">
              <a:spcBef>
                <a:spcPct val="20000"/>
              </a:spcBef>
              <a:buAutoNum type="arabicParenR"/>
            </a:pPr>
            <a:r>
              <a:rPr lang="ru-RU" sz="2800" dirty="0" smtClean="0"/>
              <a:t>Перспективные вопросы развития содержания экзаменов.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16217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6512" y="100800"/>
            <a:ext cx="8496176" cy="828675"/>
          </a:xfrm>
        </p:spPr>
        <p:txBody>
          <a:bodyPr/>
          <a:lstStyle/>
          <a:p>
            <a:pPr algn="l"/>
            <a:r>
              <a:rPr lang="ru-RU" sz="2800" dirty="0" smtClean="0">
                <a:solidFill>
                  <a:schemeClr val="bg1"/>
                </a:solidFill>
              </a:rPr>
              <a:t>ЦЕНТРАЛИЗОВАННЫЕ ВСТУПИТЕЛЬНЫЕ ЭКЗАМЕНЫ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РЕСПУБЛИКА ТАДЖИКИСТАН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496" y="1131590"/>
            <a:ext cx="9108504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Централизованные </a:t>
            </a:r>
            <a:r>
              <a:rPr lang="ru-RU" sz="2000" b="1" i="1" dirty="0"/>
              <a:t>вступительные </a:t>
            </a:r>
            <a:r>
              <a:rPr lang="ru-RU" sz="2000" b="1" i="1" dirty="0" smtClean="0"/>
              <a:t>экзамены </a:t>
            </a:r>
            <a:r>
              <a:rPr lang="ru-RU" sz="2000" dirty="0" smtClean="0"/>
              <a:t>(проводятся с 2014 года)</a:t>
            </a:r>
          </a:p>
          <a:p>
            <a:r>
              <a:rPr lang="ru-RU" sz="2000" dirty="0" smtClean="0"/>
              <a:t>Проводит - Национальный центр тестирования </a:t>
            </a:r>
            <a:r>
              <a:rPr lang="ru-RU" sz="2000" dirty="0"/>
              <a:t>при Президенте Республики </a:t>
            </a:r>
            <a:r>
              <a:rPr lang="ru-RU" sz="2000" dirty="0" smtClean="0"/>
              <a:t>Таджикистан (НЦТ, создан в 2008 году, </a:t>
            </a:r>
            <a:r>
              <a:rPr lang="en-US" sz="2000" dirty="0" smtClean="0">
                <a:hlinkClick r:id="rId4"/>
              </a:rPr>
              <a:t>http</a:t>
            </a:r>
            <a:r>
              <a:rPr lang="en-US" sz="2000" dirty="0">
                <a:hlinkClick r:id="rId4"/>
              </a:rPr>
              <a:t>://</a:t>
            </a:r>
            <a:r>
              <a:rPr lang="en-US" sz="2000" dirty="0" smtClean="0">
                <a:hlinkClick r:id="rId4"/>
              </a:rPr>
              <a:t>www.ntc.tj</a:t>
            </a:r>
            <a:r>
              <a:rPr lang="ru-RU" sz="2000" dirty="0" smtClean="0"/>
              <a:t>). </a:t>
            </a:r>
          </a:p>
          <a:p>
            <a:endParaRPr lang="ru-RU" sz="2000" dirty="0" smtClean="0"/>
          </a:p>
          <a:p>
            <a:r>
              <a:rPr lang="ru-RU" sz="2200" b="1" dirty="0">
                <a:solidFill>
                  <a:srgbClr val="000000"/>
                </a:solidFill>
              </a:rPr>
              <a:t>Характеристики</a:t>
            </a:r>
            <a:endParaRPr lang="ru-RU" sz="2200" b="1" dirty="0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pPr marL="342900" indent="-342900">
              <a:buFont typeface="Arial"/>
              <a:buChar char="•"/>
            </a:pPr>
            <a:r>
              <a:rPr lang="ru-RU" sz="2200" dirty="0">
                <a:cs typeface="Times New Roman" charset="0"/>
              </a:rPr>
              <a:t>За</a:t>
            </a:r>
            <a:r>
              <a:rPr lang="en-US" sz="2200" dirty="0">
                <a:cs typeface="Times New Roman" charset="0"/>
              </a:rPr>
              <a:t>c</a:t>
            </a:r>
            <a:r>
              <a:rPr lang="ru-RU" sz="2200" dirty="0" err="1">
                <a:cs typeface="Times New Roman" charset="0"/>
              </a:rPr>
              <a:t>читывается</a:t>
            </a:r>
            <a:r>
              <a:rPr lang="ru-RU" sz="2200" dirty="0">
                <a:cs typeface="Times New Roman" charset="0"/>
              </a:rPr>
              <a:t> во все вузы РТ (кроме вузов силовых ведомств).</a:t>
            </a:r>
          </a:p>
          <a:p>
            <a:pPr marL="342900" indent="-342900">
              <a:buFont typeface="Arial"/>
              <a:buChar char="•"/>
            </a:pPr>
            <a:r>
              <a:rPr lang="ru-RU" sz="2200" dirty="0">
                <a:cs typeface="Times New Roman" charset="0"/>
              </a:rPr>
              <a:t>Тест основан на национальной учебной программе.</a:t>
            </a:r>
          </a:p>
          <a:p>
            <a:pPr marL="342900" indent="-342900" algn="just">
              <a:buFont typeface="Arial"/>
              <a:buChar char="•"/>
            </a:pPr>
            <a:r>
              <a:rPr lang="ru-RU" sz="2200" dirty="0"/>
              <a:t>Три типа заданий – с выбором ответа, на </a:t>
            </a:r>
            <a:r>
              <a:rPr lang="ru-RU" sz="2200" dirty="0" smtClean="0"/>
              <a:t>установление </a:t>
            </a:r>
            <a:r>
              <a:rPr lang="ru-RU" sz="2200" dirty="0"/>
              <a:t>соответствия, со свободным кратким ответом.</a:t>
            </a:r>
            <a:endParaRPr lang="ru-RU" sz="2200" dirty="0">
              <a:cs typeface="Times New Roman" charset="0"/>
            </a:endParaRPr>
          </a:p>
          <a:p>
            <a:pPr marL="342900" indent="-342900">
              <a:buFont typeface="Arial"/>
              <a:buChar char="•"/>
            </a:pPr>
            <a:r>
              <a:rPr lang="ru-RU" sz="2200" dirty="0">
                <a:cs typeface="Times New Roman" charset="0"/>
              </a:rPr>
              <a:t>Два языка тестирования на выбор (таджикский и русский).</a:t>
            </a:r>
          </a:p>
          <a:p>
            <a:pPr marL="342900" indent="-342900">
              <a:buFont typeface="Arial"/>
              <a:buChar char="•"/>
            </a:pPr>
            <a:r>
              <a:rPr lang="ru-RU" sz="2200" dirty="0">
                <a:cs typeface="Times New Roman" charset="0"/>
              </a:rPr>
              <a:t>Взимается плата за участие.</a:t>
            </a:r>
            <a:endParaRPr lang="ru-RU" sz="2200" dirty="0"/>
          </a:p>
          <a:p>
            <a:pPr algn="just"/>
            <a:endParaRPr lang="ru-RU" sz="2000" dirty="0" smtClean="0"/>
          </a:p>
          <a:p>
            <a:pPr algn="just"/>
            <a:endParaRPr lang="ru-RU" sz="2000" dirty="0"/>
          </a:p>
        </p:txBody>
      </p:sp>
      <p:pic>
        <p:nvPicPr>
          <p:cNvPr id="2050" name="Picture 2" descr="Тaджикистaн перекроет себе доступ к 131 сaйту, включaя ВКонтaкте и Twitter Ripcordgames.co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114" y="235650"/>
            <a:ext cx="947863" cy="63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10" descr="нишони ММТ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444" y="1563638"/>
            <a:ext cx="648072" cy="6838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504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6512" y="100800"/>
            <a:ext cx="8496176" cy="828675"/>
          </a:xfrm>
        </p:spPr>
        <p:txBody>
          <a:bodyPr/>
          <a:lstStyle/>
          <a:p>
            <a:pPr algn="l"/>
            <a:r>
              <a:rPr lang="ru-RU" sz="2800" dirty="0" smtClean="0">
                <a:solidFill>
                  <a:schemeClr val="bg1"/>
                </a:solidFill>
              </a:rPr>
              <a:t>ЦЕНТРАЛИЗОВАННЫЕ ВСТУПИТЕЛЬНЫЕ ЭКЗАМЕНЫ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РЕСПУБЛИКА ТАДЖИКИСТАН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496" y="1203598"/>
            <a:ext cx="910850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</a:rPr>
              <a:t>Характеристики</a:t>
            </a:r>
            <a:endParaRPr lang="ru-RU" sz="2000" b="1" dirty="0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pPr marL="342900" indent="-342900">
              <a:buFont typeface="Arial"/>
              <a:buChar char="•"/>
            </a:pPr>
            <a:r>
              <a:rPr lang="ru-RU" sz="2000" dirty="0" smtClean="0">
                <a:cs typeface="Times New Roman" charset="0"/>
              </a:rPr>
              <a:t>Два этапа сдачи экзамена (каждый в отдельный день) – 1. Общий экзамен (тест по 4 предметам), 2. Экзамен по специальности (тест по 3 предметам согласно выбранному кластеру).</a:t>
            </a:r>
          </a:p>
          <a:p>
            <a:pPr marL="342900" indent="-342900">
              <a:buFont typeface="Arial"/>
              <a:buChar char="•"/>
            </a:pPr>
            <a:r>
              <a:rPr lang="ru-RU" sz="2000" dirty="0">
                <a:cs typeface="Times New Roman" charset="0"/>
              </a:rPr>
              <a:t>Т</a:t>
            </a:r>
            <a:r>
              <a:rPr lang="ru-RU" sz="2000" dirty="0" smtClean="0">
                <a:cs typeface="Times New Roman" charset="0"/>
              </a:rPr>
              <a:t>ворческий экзамен (для отдельных творческих специальностей).</a:t>
            </a:r>
            <a:endParaRPr lang="ru-RU" sz="2000" dirty="0">
              <a:cs typeface="Times New Roman" charset="0"/>
            </a:endParaRPr>
          </a:p>
          <a:p>
            <a:pPr marL="342900" indent="-342900">
              <a:buFont typeface="Arial"/>
              <a:buChar char="•"/>
            </a:pPr>
            <a:r>
              <a:rPr lang="ru-RU" sz="2000" dirty="0" smtClean="0"/>
              <a:t>Централизованная система зачисления абитуриентов (автоматическое распределение с использованием компьютерной программы).</a:t>
            </a:r>
          </a:p>
          <a:p>
            <a:pPr marL="342900" indent="-342900">
              <a:buFont typeface="Arial"/>
              <a:buChar char="•"/>
            </a:pPr>
            <a:r>
              <a:rPr lang="ru-RU" sz="2000" dirty="0" smtClean="0"/>
              <a:t>Информационная безопасность - процесс </a:t>
            </a:r>
            <a:r>
              <a:rPr lang="ru-RU" sz="2000" dirty="0"/>
              <a:t>производства тестов в спец. помещениях НЦТ, транспортировка и безопасность в ЭЦ (</a:t>
            </a:r>
            <a:r>
              <a:rPr lang="ru-RU" sz="2000" dirty="0" smtClean="0"/>
              <a:t>МВД </a:t>
            </a:r>
            <a:r>
              <a:rPr lang="ru-RU" sz="2000" dirty="0"/>
              <a:t>и охранная </a:t>
            </a:r>
            <a:r>
              <a:rPr lang="ru-RU" sz="2000" dirty="0" smtClean="0"/>
              <a:t>фирма).</a:t>
            </a:r>
            <a:endParaRPr lang="ru-RU" sz="2000" dirty="0"/>
          </a:p>
          <a:p>
            <a:pPr marL="342900" indent="-342900">
              <a:buFont typeface="Arial"/>
              <a:buChar char="•"/>
            </a:pPr>
            <a:r>
              <a:rPr lang="ru-RU" sz="2000" dirty="0" smtClean="0">
                <a:cs typeface="Times New Roman" charset="0"/>
              </a:rPr>
              <a:t>ЦВЭ проводится в экзаменационных центрах (на базе школ, техникумов и вузов).</a:t>
            </a:r>
            <a:endParaRPr lang="ru-RU" sz="2000" dirty="0"/>
          </a:p>
          <a:p>
            <a:pPr algn="just"/>
            <a:endParaRPr lang="ru-RU" sz="2000" dirty="0"/>
          </a:p>
        </p:txBody>
      </p:sp>
      <p:pic>
        <p:nvPicPr>
          <p:cNvPr id="2050" name="Picture 2" descr="Тaджикистaн перекроет себе доступ к 131 сaйту, включaя ВКонтaкте и Twitter Ripcordgames.co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114" y="235650"/>
            <a:ext cx="947863" cy="63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517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00800"/>
            <a:ext cx="8330954" cy="828675"/>
          </a:xfrm>
        </p:spPr>
        <p:txBody>
          <a:bodyPr/>
          <a:lstStyle/>
          <a:p>
            <a:pPr algn="l"/>
            <a:r>
              <a:rPr lang="ru-RU" sz="2800" dirty="0" smtClean="0">
                <a:solidFill>
                  <a:schemeClr val="bg1"/>
                </a:solidFill>
              </a:rPr>
              <a:t>ОСОБЕННОСТИ ЦВЭ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016" y="1475948"/>
            <a:ext cx="88924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ru-RU" sz="2800" dirty="0" smtClean="0"/>
              <a:t>Два уровня сдачи экзамена – базовый и профильный (специализация).</a:t>
            </a:r>
          </a:p>
          <a:p>
            <a:pPr marL="285750" indent="-285750" algn="just">
              <a:buFont typeface="Arial"/>
              <a:buChar char="•"/>
            </a:pPr>
            <a:r>
              <a:rPr lang="ru-RU" sz="2800" dirty="0" smtClean="0"/>
              <a:t>Многопредметный тест.</a:t>
            </a:r>
          </a:p>
          <a:p>
            <a:pPr marL="285750" indent="-285750" algn="just">
              <a:buFont typeface="Arial"/>
              <a:buChar char="•"/>
            </a:pPr>
            <a:r>
              <a:rPr lang="ru-RU" sz="2800" dirty="0" smtClean="0"/>
              <a:t>Несколько языков тестирования.</a:t>
            </a:r>
          </a:p>
        </p:txBody>
      </p:sp>
      <p:pic>
        <p:nvPicPr>
          <p:cNvPr id="6" name="Picture 2" descr="Тaджикистaн перекроет себе доступ к 131 сaйту, включaя ВКонтaкте и Twitter Ripcordgames.co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366" y="158758"/>
            <a:ext cx="1116122" cy="74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622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6512" y="100800"/>
            <a:ext cx="8496176" cy="828675"/>
          </a:xfrm>
        </p:spPr>
        <p:txBody>
          <a:bodyPr/>
          <a:lstStyle/>
          <a:p>
            <a:pPr algn="l"/>
            <a:r>
              <a:rPr lang="ru-RU" sz="2800" dirty="0" smtClean="0">
                <a:solidFill>
                  <a:schemeClr val="bg1"/>
                </a:solidFill>
              </a:rPr>
              <a:t>ЕДИНЫЙ ГОСУДАРСТВЕННЫЙ ЭКЗАМЕН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РОССИЙСКАЯ ФЕДЕРАЦИЯ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496" y="1074895"/>
            <a:ext cx="9108504" cy="4401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Единый </a:t>
            </a:r>
            <a:r>
              <a:rPr lang="ru-RU" b="1" i="1" dirty="0"/>
              <a:t>государственный экзамен </a:t>
            </a:r>
            <a:r>
              <a:rPr lang="ru-RU" dirty="0"/>
              <a:t>(ЕГЭ, </a:t>
            </a:r>
            <a:r>
              <a:rPr lang="ru-RU" dirty="0" smtClean="0"/>
              <a:t>проводится </a:t>
            </a:r>
            <a:r>
              <a:rPr lang="ru-RU" dirty="0" smtClean="0">
                <a:solidFill>
                  <a:srgbClr val="000000"/>
                </a:solidFill>
              </a:rPr>
              <a:t>с </a:t>
            </a:r>
            <a:r>
              <a:rPr lang="ru-RU" dirty="0">
                <a:solidFill>
                  <a:srgbClr val="000000"/>
                </a:solidFill>
              </a:rPr>
              <a:t>2009 г.</a:t>
            </a:r>
            <a:r>
              <a:rPr lang="ru-RU" dirty="0"/>
              <a:t>) </a:t>
            </a:r>
          </a:p>
          <a:p>
            <a:r>
              <a:rPr lang="ru-RU" dirty="0" smtClean="0"/>
              <a:t>Разработка измерителей - Федеральный институт педагогических измерений</a:t>
            </a:r>
          </a:p>
          <a:p>
            <a:r>
              <a:rPr lang="ru-RU" dirty="0" smtClean="0"/>
              <a:t>(создан в 2002 г., </a:t>
            </a: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fipi.ru</a:t>
            </a:r>
            <a:r>
              <a:rPr lang="ru-RU" dirty="0" smtClean="0"/>
              <a:t>)</a:t>
            </a:r>
          </a:p>
          <a:p>
            <a:r>
              <a:rPr lang="ru-RU" dirty="0" smtClean="0"/>
              <a:t>Проведение и обработка - Федеральный центр тестирования (создан в 1999 г., </a:t>
            </a:r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www.rustest.ru</a:t>
            </a:r>
            <a:r>
              <a:rPr lang="ru-RU" dirty="0" smtClean="0"/>
              <a:t>)</a:t>
            </a:r>
          </a:p>
          <a:p>
            <a:endParaRPr lang="ru-RU" sz="1000" b="1" dirty="0" smtClean="0">
              <a:solidFill>
                <a:srgbClr val="000000"/>
              </a:solidFill>
            </a:endParaRPr>
          </a:p>
          <a:p>
            <a:r>
              <a:rPr lang="ru-RU" b="1" dirty="0" smtClean="0">
                <a:solidFill>
                  <a:srgbClr val="000000"/>
                </a:solidFill>
              </a:rPr>
              <a:t>Характеристики</a:t>
            </a:r>
            <a:endParaRPr lang="ru-RU" b="1" dirty="0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pPr marL="342900" indent="-342900" algn="just">
              <a:buFont typeface="Arial"/>
              <a:buChar char="•"/>
            </a:pPr>
            <a:r>
              <a:rPr lang="ru-RU" dirty="0">
                <a:solidFill>
                  <a:srgbClr val="000000"/>
                </a:solidFill>
              </a:rPr>
              <a:t>Совмещение итоговой </a:t>
            </a:r>
            <a:r>
              <a:rPr lang="ru-RU" dirty="0" smtClean="0">
                <a:solidFill>
                  <a:srgbClr val="000000"/>
                </a:solidFill>
              </a:rPr>
              <a:t>аттестации </a:t>
            </a:r>
            <a:r>
              <a:rPr lang="ru-RU" dirty="0">
                <a:solidFill>
                  <a:srgbClr val="000000"/>
                </a:solidFill>
              </a:rPr>
              <a:t>школьников и вступительных экзаменов в вузы </a:t>
            </a:r>
            <a:r>
              <a:rPr lang="ru-RU" dirty="0" smtClean="0">
                <a:solidFill>
                  <a:srgbClr val="000000"/>
                </a:solidFill>
              </a:rPr>
              <a:t>РФ.</a:t>
            </a:r>
            <a:endParaRPr lang="ru-RU" dirty="0">
              <a:cs typeface="Times New Roman" charset="0"/>
            </a:endParaRPr>
          </a:p>
          <a:p>
            <a:pPr marL="342900" indent="-342900" algn="just">
              <a:buFont typeface="Arial"/>
              <a:buChar char="•"/>
            </a:pPr>
            <a:r>
              <a:rPr lang="ru-RU" dirty="0" smtClean="0">
                <a:cs typeface="Times New Roman" charset="0"/>
              </a:rPr>
              <a:t>Тесты основываются на </a:t>
            </a:r>
            <a:r>
              <a:rPr lang="ru-RU" dirty="0" smtClean="0"/>
              <a:t>Обязательном минимуме </a:t>
            </a:r>
            <a:r>
              <a:rPr lang="ru-RU" dirty="0"/>
              <a:t>содержания </a:t>
            </a:r>
            <a:r>
              <a:rPr lang="ru-RU" dirty="0" smtClean="0"/>
              <a:t>ООП </a:t>
            </a:r>
            <a:r>
              <a:rPr lang="ru-RU" dirty="0"/>
              <a:t>Федерального компонента государственных стандартов </a:t>
            </a:r>
            <a:r>
              <a:rPr lang="ru-RU" dirty="0" smtClean="0"/>
              <a:t>основного </a:t>
            </a:r>
            <a:r>
              <a:rPr lang="ru-RU" dirty="0"/>
              <a:t>и среднего </a:t>
            </a:r>
            <a:r>
              <a:rPr lang="ru-RU" dirty="0" smtClean="0"/>
              <a:t>общего образования.</a:t>
            </a:r>
            <a:endParaRPr lang="ru-RU" dirty="0"/>
          </a:p>
          <a:p>
            <a:pPr marL="342900" indent="-342900" algn="just">
              <a:buFont typeface="Arial"/>
              <a:buChar char="•"/>
            </a:pPr>
            <a:r>
              <a:rPr lang="ru-RU" dirty="0" smtClean="0">
                <a:cs typeface="Times New Roman" charset="0"/>
              </a:rPr>
              <a:t>Всего 14 предметов, русский язык и математика сдаются обязательно, остальные экзамены – на добровольной основе.</a:t>
            </a:r>
            <a:endParaRPr lang="ru-RU" dirty="0">
              <a:cs typeface="Times New Roman" charset="0"/>
            </a:endParaRPr>
          </a:p>
          <a:p>
            <a:pPr marL="342900" indent="-342900" algn="just">
              <a:buFont typeface="Arial"/>
              <a:buChar char="•"/>
            </a:pPr>
            <a:r>
              <a:rPr lang="ru-RU" dirty="0"/>
              <a:t>Три типа заданий – с выбором </a:t>
            </a:r>
            <a:r>
              <a:rPr lang="ru-RU" dirty="0" smtClean="0"/>
              <a:t>ответа (А), </a:t>
            </a:r>
            <a:r>
              <a:rPr lang="ru-RU" dirty="0"/>
              <a:t>со свободным кратким </a:t>
            </a:r>
            <a:r>
              <a:rPr lang="ru-RU" dirty="0" smtClean="0"/>
              <a:t>ответом (В), со свободным развёрнутым ответом - эссе (С).</a:t>
            </a:r>
            <a:endParaRPr lang="ru-RU" dirty="0">
              <a:cs typeface="Times New Roman" charset="0"/>
            </a:endParaRPr>
          </a:p>
          <a:p>
            <a:pPr marL="342900" indent="-342900">
              <a:buFont typeface="Arial"/>
              <a:buChar char="•"/>
            </a:pPr>
            <a:r>
              <a:rPr lang="ru-RU" dirty="0" smtClean="0">
                <a:cs typeface="Times New Roman" charset="0"/>
              </a:rPr>
              <a:t>Бесплатно для участников.</a:t>
            </a:r>
            <a:endParaRPr lang="ru-RU" dirty="0"/>
          </a:p>
          <a:p>
            <a:endParaRPr lang="ru-RU" dirty="0" smtClean="0"/>
          </a:p>
        </p:txBody>
      </p:sp>
      <p:pic>
        <p:nvPicPr>
          <p:cNvPr id="8" name="Picture 2" descr="National emblem of russia / Wallpapers a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23478"/>
            <a:ext cx="1273795" cy="79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8424" y="1923678"/>
            <a:ext cx="535587" cy="632966"/>
          </a:xfrm>
          <a:prstGeom prst="rect">
            <a:avLst/>
          </a:prstGeom>
        </p:spPr>
      </p:pic>
      <p:pic>
        <p:nvPicPr>
          <p:cNvPr id="10" name="Изображение 9" descr="Снимок экрана 2014-11-16 в 11.32.26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1131590"/>
            <a:ext cx="504338" cy="69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66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6512" y="100800"/>
            <a:ext cx="8496176" cy="828675"/>
          </a:xfrm>
        </p:spPr>
        <p:txBody>
          <a:bodyPr/>
          <a:lstStyle/>
          <a:p>
            <a:pPr algn="l"/>
            <a:r>
              <a:rPr lang="ru-RU" sz="2800" dirty="0" smtClean="0">
                <a:solidFill>
                  <a:schemeClr val="bg1"/>
                </a:solidFill>
              </a:rPr>
              <a:t>ЕДИНЫЙ ГОСУДАРСТВЕННЫЙ ЭКЗАМЕН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РОССИЙСКАЯ ФЕДЕРАЦИЯ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496" y="1074895"/>
            <a:ext cx="910850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</a:rPr>
              <a:t>Характеристики</a:t>
            </a:r>
            <a:endParaRPr lang="ru-RU" sz="2000" b="1" dirty="0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pPr marL="342900" indent="-342900" algn="just">
              <a:buFont typeface="Arial"/>
              <a:buChar char="•"/>
            </a:pPr>
            <a:r>
              <a:rPr lang="ru-RU" sz="2000" dirty="0">
                <a:cs typeface="Times New Roman" charset="0"/>
              </a:rPr>
              <a:t>Экзамен проводится по каждому предмету отдельно в определённые </a:t>
            </a:r>
            <a:r>
              <a:rPr lang="ru-RU" sz="2000" dirty="0" smtClean="0">
                <a:cs typeface="Times New Roman" charset="0"/>
              </a:rPr>
              <a:t>дни.</a:t>
            </a:r>
          </a:p>
          <a:p>
            <a:pPr marL="342900" indent="-342900" algn="just">
              <a:buFont typeface="Arial"/>
              <a:buChar char="•"/>
            </a:pPr>
            <a:r>
              <a:rPr lang="ru-RU" sz="2000" dirty="0" smtClean="0"/>
              <a:t>Проверка – части А и В автоматизировано, часть С – проверяют эксперты (перекрёстная проверка).</a:t>
            </a:r>
          </a:p>
          <a:p>
            <a:pPr marL="342900" indent="-342900" algn="just">
              <a:buFont typeface="Arial"/>
              <a:buChar char="•"/>
            </a:pPr>
            <a:r>
              <a:rPr lang="ru-RU" sz="2000" dirty="0" smtClean="0"/>
              <a:t>Влияние территориальных особенностей страны: наличие нескольких часовых поясов (разные варианты тестов), </a:t>
            </a:r>
            <a:r>
              <a:rPr lang="ru-RU" sz="2000" dirty="0"/>
              <a:t>н</a:t>
            </a:r>
            <a:r>
              <a:rPr lang="ru-RU" sz="2000" dirty="0" smtClean="0"/>
              <a:t>аличие труднодоступных и отдалённых местностей (ТОМ) – специфика организации.</a:t>
            </a:r>
          </a:p>
          <a:p>
            <a:pPr marL="342900" indent="-342900" algn="just">
              <a:buFont typeface="Arial"/>
              <a:buChar char="•"/>
            </a:pPr>
            <a:r>
              <a:rPr lang="ru-RU" sz="2000" dirty="0" smtClean="0"/>
              <a:t>Большое число пунктов проведения экзамена (5969 в 2014 году).</a:t>
            </a:r>
          </a:p>
          <a:p>
            <a:pPr marL="342900" indent="-342900" algn="just">
              <a:buFont typeface="Arial"/>
              <a:buChar char="•"/>
            </a:pPr>
            <a:r>
              <a:rPr lang="ru-RU" sz="2000" dirty="0" smtClean="0"/>
              <a:t>Большой объём экз. –  в 2014 году более 2,5 млн. чел.-экз., участников – 733 368 чел.</a:t>
            </a:r>
          </a:p>
          <a:p>
            <a:pPr marL="342900" indent="-342900" algn="just">
              <a:buFont typeface="Arial"/>
              <a:buChar char="•"/>
            </a:pPr>
            <a:r>
              <a:rPr lang="ru-RU" sz="2000" dirty="0" smtClean="0"/>
              <a:t>Система контроля за проведением ЕГЭ – федеральные инспекторы, федеральные общественные наблюдатели, он-</a:t>
            </a:r>
            <a:r>
              <a:rPr lang="ru-RU" sz="2000" dirty="0" err="1" smtClean="0"/>
              <a:t>лайн</a:t>
            </a:r>
            <a:r>
              <a:rPr lang="ru-RU" sz="2000" dirty="0" smtClean="0"/>
              <a:t> наблюдатели, региональные общественные наблюдатели.</a:t>
            </a:r>
          </a:p>
        </p:txBody>
      </p:sp>
      <p:pic>
        <p:nvPicPr>
          <p:cNvPr id="8" name="Picture 2" descr="National emblem of russia / Wallpapers a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23478"/>
            <a:ext cx="1273795" cy="79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701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008" y="123825"/>
            <a:ext cx="8964488" cy="828675"/>
          </a:xfrm>
        </p:spPr>
        <p:txBody>
          <a:bodyPr/>
          <a:lstStyle/>
          <a:p>
            <a:pPr algn="l" eaLnBrk="1" hangingPunct="1"/>
            <a:r>
              <a:rPr lang="ru-RU" sz="3200" cap="all" dirty="0" smtClean="0">
                <a:solidFill>
                  <a:schemeClr val="bg1"/>
                </a:solidFill>
              </a:rPr>
              <a:t>Единый государственный экзамен</a:t>
            </a:r>
            <a:br>
              <a:rPr lang="ru-RU" sz="3200" cap="all" dirty="0" smtClean="0">
                <a:solidFill>
                  <a:schemeClr val="bg1"/>
                </a:solidFill>
              </a:rPr>
            </a:br>
            <a:r>
              <a:rPr lang="ru-RU" sz="3200" cap="all" dirty="0" smtClean="0">
                <a:solidFill>
                  <a:schemeClr val="bg1"/>
                </a:solidFill>
              </a:rPr>
              <a:t>Российская Федерация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406" y="1059582"/>
            <a:ext cx="9109594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</a:rPr>
              <a:t>Информационная безопасность</a:t>
            </a:r>
            <a:endParaRPr lang="ru-RU" sz="2400" b="1" dirty="0">
              <a:solidFill>
                <a:srgbClr val="FF0000"/>
              </a:solidFill>
            </a:endParaRPr>
          </a:p>
          <a:p>
            <a:pPr algn="just"/>
            <a:r>
              <a:rPr lang="ru-RU" sz="1600" b="1" i="1" dirty="0" smtClean="0"/>
              <a:t>Создание измерительных материалов</a:t>
            </a:r>
            <a:r>
              <a:rPr lang="ru-RU" sz="1600" dirty="0" smtClean="0"/>
              <a:t> – варианты КИМ для каждого часового пояса , разработка в ФИПИ в зоне ограниченного доступа с видеонаблюдением, постоянный мониторинг АИС разработки КИМ специалистами по информационной безопасности;</a:t>
            </a:r>
          </a:p>
          <a:p>
            <a:pPr algn="just"/>
            <a:r>
              <a:rPr lang="ru-RU" sz="1600" b="1" i="1" dirty="0" smtClean="0"/>
              <a:t>Тиражирование </a:t>
            </a:r>
            <a:r>
              <a:rPr lang="ru-RU" sz="1600" b="1" i="1" dirty="0" err="1" smtClean="0"/>
              <a:t>КИМов</a:t>
            </a:r>
            <a:r>
              <a:rPr lang="ru-RU" sz="1600" dirty="0" smtClean="0"/>
              <a:t> – специализированные типографии с лицензией на работу с конфиденциальной информацией;</a:t>
            </a:r>
          </a:p>
          <a:p>
            <a:pPr algn="just"/>
            <a:r>
              <a:rPr lang="ru-RU" sz="1600" b="1" i="1" dirty="0" smtClean="0"/>
              <a:t>Доставка</a:t>
            </a:r>
            <a:r>
              <a:rPr lang="ru-RU" sz="1600" dirty="0" smtClean="0"/>
              <a:t> – доставка </a:t>
            </a:r>
            <a:r>
              <a:rPr lang="ru-RU" sz="1600" dirty="0" err="1" smtClean="0"/>
              <a:t>КИМов</a:t>
            </a:r>
            <a:r>
              <a:rPr lang="ru-RU" sz="1600" dirty="0" smtClean="0"/>
              <a:t> с федерального уровня до каждого пункта проведения ЕГЭ спецсвязью, использование технологии печати </a:t>
            </a:r>
            <a:r>
              <a:rPr lang="ru-RU" sz="1600" dirty="0" err="1" smtClean="0"/>
              <a:t>КИМов</a:t>
            </a:r>
            <a:r>
              <a:rPr lang="ru-RU" sz="1600" dirty="0" smtClean="0"/>
              <a:t> в ППЭ (в труднодоступных местностях);</a:t>
            </a:r>
          </a:p>
          <a:p>
            <a:pPr algn="just"/>
            <a:r>
              <a:rPr lang="ru-RU" sz="1600" b="1" i="1" dirty="0" smtClean="0"/>
              <a:t>Проведение</a:t>
            </a:r>
            <a:r>
              <a:rPr lang="ru-RU" sz="1600" dirty="0" smtClean="0"/>
              <a:t> – тотальное видеонаблюдение в режиме </a:t>
            </a:r>
            <a:r>
              <a:rPr lang="en-US" sz="1600" dirty="0" smtClean="0"/>
              <a:t>online</a:t>
            </a:r>
            <a:r>
              <a:rPr lang="ru-RU" sz="1600" dirty="0" smtClean="0"/>
              <a:t> и</a:t>
            </a:r>
            <a:r>
              <a:rPr lang="en-US" sz="1600" dirty="0" smtClean="0"/>
              <a:t> offline </a:t>
            </a:r>
            <a:r>
              <a:rPr lang="ru-RU" sz="1600" dirty="0" smtClean="0"/>
              <a:t>в ППЭ и центрах обработки материалов, общественные наблюдатели, федеральные инспектора, </a:t>
            </a:r>
            <a:r>
              <a:rPr lang="ru-RU" sz="1600" dirty="0" err="1" smtClean="0"/>
              <a:t>металлодетекторы</a:t>
            </a:r>
            <a:r>
              <a:rPr lang="ru-RU" sz="1600" dirty="0"/>
              <a:t>, контроль соц. сетей в </a:t>
            </a:r>
            <a:r>
              <a:rPr lang="ru-RU" sz="1600" dirty="0" smtClean="0"/>
              <a:t>Интернет, единый Ситуационно-информационный центр.</a:t>
            </a:r>
          </a:p>
          <a:p>
            <a:pPr algn="just"/>
            <a:r>
              <a:rPr lang="ru-RU" sz="1600" b="1" i="1" dirty="0" smtClean="0"/>
              <a:t>Проверка</a:t>
            </a:r>
            <a:r>
              <a:rPr lang="ru-RU" sz="1600" dirty="0" smtClean="0"/>
              <a:t> </a:t>
            </a:r>
            <a:r>
              <a:rPr lang="ru-RU" sz="1600" dirty="0"/>
              <a:t>– </a:t>
            </a:r>
            <a:r>
              <a:rPr lang="ru-RU" sz="1600" dirty="0" smtClean="0"/>
              <a:t>автоматизировано, перекрёстная проверка региональными экспертами развернутых ответов, выборочная  перепроверка на федеральном уровне (ФИПИ).</a:t>
            </a:r>
          </a:p>
          <a:p>
            <a:pPr algn="just"/>
            <a:r>
              <a:rPr lang="ru-RU" sz="1600" b="1" i="1" dirty="0" smtClean="0"/>
              <a:t>Обработка</a:t>
            </a:r>
            <a:r>
              <a:rPr lang="ru-RU" sz="1600" dirty="0" smtClean="0"/>
              <a:t> </a:t>
            </a:r>
            <a:r>
              <a:rPr lang="ru-RU" sz="1600" dirty="0"/>
              <a:t>– </a:t>
            </a:r>
            <a:r>
              <a:rPr lang="ru-RU" sz="1600" dirty="0" smtClean="0"/>
              <a:t>автоматизировано </a:t>
            </a:r>
            <a:r>
              <a:rPr lang="ru-RU" sz="1600" dirty="0"/>
              <a:t>в федеральном </a:t>
            </a:r>
            <a:r>
              <a:rPr lang="ru-RU" sz="1600" dirty="0" smtClean="0"/>
              <a:t>центре, обмен данными федерального и регионального уровней по защищённым каналам связи в единой базе данных.</a:t>
            </a:r>
          </a:p>
        </p:txBody>
      </p:sp>
      <p:pic>
        <p:nvPicPr>
          <p:cNvPr id="5" name="Picture 2" descr="National emblem of russia / Wallpapers a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23478"/>
            <a:ext cx="1273795" cy="79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203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00800"/>
            <a:ext cx="8352160" cy="828675"/>
          </a:xfrm>
        </p:spPr>
        <p:txBody>
          <a:bodyPr/>
          <a:lstStyle/>
          <a:p>
            <a:pPr algn="l"/>
            <a:r>
              <a:rPr lang="ru-RU" sz="2800" dirty="0" smtClean="0">
                <a:solidFill>
                  <a:schemeClr val="bg1"/>
                </a:solidFill>
              </a:rPr>
              <a:t>ОСОБЕННОСТИ ЕГЭ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496" y="1396970"/>
            <a:ext cx="9001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ru-RU" sz="2400" dirty="0" smtClean="0">
                <a:cs typeface="Times New Roman" charset="0"/>
              </a:rPr>
              <a:t>Наличие в тесте заданий с открытым развёрнутым ответом (часть </a:t>
            </a:r>
            <a:r>
              <a:rPr lang="ru-RU" sz="2400" dirty="0" smtClean="0"/>
              <a:t>С).</a:t>
            </a:r>
          </a:p>
          <a:p>
            <a:pPr marL="342900" indent="-342900" algn="just">
              <a:buFont typeface="Arial"/>
              <a:buChar char="•"/>
            </a:pPr>
            <a:r>
              <a:rPr lang="ru-RU" sz="2400" dirty="0" smtClean="0"/>
              <a:t>Проверка части С экспертами. </a:t>
            </a:r>
          </a:p>
          <a:p>
            <a:pPr marL="342900" indent="-342900" algn="just">
              <a:buFont typeface="Arial"/>
              <a:buChar char="•"/>
            </a:pPr>
            <a:r>
              <a:rPr lang="ru-RU" sz="2400" dirty="0" smtClean="0"/>
              <a:t>Высокая сложность организации (часовые пояса, </a:t>
            </a:r>
            <a:r>
              <a:rPr lang="ru-RU" sz="2400" dirty="0" err="1" smtClean="0"/>
              <a:t>ТОМы</a:t>
            </a:r>
            <a:r>
              <a:rPr lang="ru-RU" sz="2400" dirty="0" smtClean="0"/>
              <a:t>, большое число ППЭ).</a:t>
            </a:r>
          </a:p>
          <a:p>
            <a:pPr marL="342900" indent="-342900" algn="just">
              <a:buFont typeface="Arial"/>
              <a:buChar char="•"/>
            </a:pPr>
            <a:r>
              <a:rPr lang="ru-RU" sz="2400" dirty="0" smtClean="0"/>
              <a:t>Многоуровневая система контроля и информационной безопасности.</a:t>
            </a:r>
          </a:p>
          <a:p>
            <a:pPr marL="342900" indent="-342900" algn="just">
              <a:buFont typeface="Arial"/>
              <a:buChar char="•"/>
            </a:pPr>
            <a:endParaRPr lang="ru-RU" sz="2400" dirty="0" smtClean="0"/>
          </a:p>
        </p:txBody>
      </p:sp>
      <p:pic>
        <p:nvPicPr>
          <p:cNvPr id="8" name="Picture 2" descr="National emblem of russia / Wallpapers a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23478"/>
            <a:ext cx="1273795" cy="79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84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00800"/>
            <a:ext cx="8352160" cy="828675"/>
          </a:xfrm>
        </p:spPr>
        <p:txBody>
          <a:bodyPr/>
          <a:lstStyle/>
          <a:p>
            <a:pPr algn="l"/>
            <a:r>
              <a:rPr lang="ru-RU" sz="2800" dirty="0" smtClean="0">
                <a:solidFill>
                  <a:schemeClr val="bg1"/>
                </a:solidFill>
              </a:rPr>
              <a:t>ПЛАНИРУЕМЫЕ ИЗМЕНЕНИЯ В ЕГЭ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496" y="1074895"/>
            <a:ext cx="9001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ru-RU" sz="2400" dirty="0" smtClean="0">
                <a:cs typeface="Times New Roman" charset="0"/>
              </a:rPr>
              <a:t>Исключение из структуры КИМ заданий с выбором ответа.</a:t>
            </a:r>
          </a:p>
          <a:p>
            <a:pPr marL="342900" indent="-342900" algn="just">
              <a:buFont typeface="Arial"/>
              <a:buChar char="•"/>
            </a:pPr>
            <a:r>
              <a:rPr lang="ru-RU" sz="2400" dirty="0" smtClean="0">
                <a:cs typeface="Times New Roman" charset="0"/>
              </a:rPr>
              <a:t>Учёт дополнительных образовательных результатов – можно получить до 20 баллов дополнительно за </a:t>
            </a:r>
            <a:r>
              <a:rPr lang="ru-RU" sz="2400" dirty="0" smtClean="0">
                <a:solidFill>
                  <a:srgbClr val="0000FF"/>
                </a:solidFill>
                <a:cs typeface="Times New Roman" charset="0"/>
              </a:rPr>
              <a:t>сочинение, результаты олимпиад и конкурсов, ГТО, </a:t>
            </a:r>
            <a:r>
              <a:rPr lang="ru-RU" sz="2400" dirty="0" err="1" smtClean="0">
                <a:solidFill>
                  <a:srgbClr val="0000FF"/>
                </a:solidFill>
                <a:cs typeface="Times New Roman" charset="0"/>
              </a:rPr>
              <a:t>волонтёрство</a:t>
            </a:r>
            <a:r>
              <a:rPr lang="ru-RU" sz="2400" dirty="0" smtClean="0"/>
              <a:t>.</a:t>
            </a:r>
          </a:p>
          <a:p>
            <a:pPr marL="342900" indent="-342900" algn="just">
              <a:buFont typeface="Arial"/>
              <a:buChar char="•"/>
            </a:pPr>
            <a:r>
              <a:rPr lang="ru-RU" sz="2400" dirty="0" smtClean="0"/>
              <a:t>Введение базового и профильного уровней по ряду предметов. </a:t>
            </a:r>
          </a:p>
          <a:p>
            <a:pPr marL="342900" indent="-342900" algn="just">
              <a:buFont typeface="Arial"/>
              <a:buChar char="•"/>
            </a:pPr>
            <a:r>
              <a:rPr lang="ru-RU" sz="2400" dirty="0">
                <a:latin typeface="+mn-lt"/>
              </a:rPr>
              <a:t>Неоднократная сдача ЕГЭ в специализированных центрах в течение года</a:t>
            </a:r>
            <a:r>
              <a:rPr lang="ru-RU" sz="2400" dirty="0" smtClean="0">
                <a:latin typeface="+mn-lt"/>
              </a:rPr>
              <a:t>.</a:t>
            </a:r>
          </a:p>
          <a:p>
            <a:pPr marL="342900" indent="-342900" algn="just">
              <a:buFont typeface="Arial"/>
              <a:buChar char="•"/>
            </a:pPr>
            <a:r>
              <a:rPr lang="ru-RU" sz="2400" dirty="0" smtClean="0"/>
              <a:t>Введение устной части в экзамене по иностранной речи.</a:t>
            </a:r>
          </a:p>
          <a:p>
            <a:pPr marL="342900" indent="-342900" algn="just">
              <a:buFont typeface="Arial"/>
              <a:buChar char="•"/>
            </a:pPr>
            <a:r>
              <a:rPr lang="ru-RU" sz="2400" dirty="0" smtClean="0"/>
              <a:t>Печать </a:t>
            </a:r>
            <a:r>
              <a:rPr lang="ru-RU" sz="2400" dirty="0" err="1" smtClean="0"/>
              <a:t>КИМов</a:t>
            </a:r>
            <a:r>
              <a:rPr lang="ru-RU" sz="2400" dirty="0" smtClean="0"/>
              <a:t> </a:t>
            </a:r>
            <a:r>
              <a:rPr lang="ru-RU" sz="2400" dirty="0"/>
              <a:t>в аудиториях пунктов проведения экзамена в день проведения </a:t>
            </a:r>
            <a:r>
              <a:rPr lang="ru-RU" sz="2400" dirty="0" smtClean="0"/>
              <a:t>экзамена.</a:t>
            </a:r>
          </a:p>
        </p:txBody>
      </p:sp>
      <p:pic>
        <p:nvPicPr>
          <p:cNvPr id="8" name="Picture 2" descr="National emblem of russia / Wallpapers a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23478"/>
            <a:ext cx="1273795" cy="79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630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008" y="123825"/>
            <a:ext cx="8964488" cy="828675"/>
          </a:xfrm>
        </p:spPr>
        <p:txBody>
          <a:bodyPr/>
          <a:lstStyle/>
          <a:p>
            <a:pPr algn="l" eaLnBrk="1" hangingPunct="1"/>
            <a:r>
              <a:rPr lang="ru-RU" sz="3200" dirty="0" smtClean="0">
                <a:solidFill>
                  <a:schemeClr val="bg1"/>
                </a:solidFill>
              </a:rPr>
              <a:t>Сравнение содержания и процедуры вступительных экзаменов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406" y="1203598"/>
            <a:ext cx="9109594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</a:rPr>
              <a:t>Назначение экзамена</a:t>
            </a:r>
            <a:endParaRPr lang="ru-RU" sz="2400" b="1" dirty="0">
              <a:solidFill>
                <a:srgbClr val="FF0000"/>
              </a:solidFill>
            </a:endParaRPr>
          </a:p>
          <a:p>
            <a:pPr algn="just"/>
            <a:r>
              <a:rPr lang="ru-RU" sz="2000" b="1" i="1" dirty="0" smtClean="0"/>
              <a:t>Совмещение выпускного экзамена и поступления в вуз </a:t>
            </a:r>
            <a:r>
              <a:rPr lang="ru-RU" sz="2000" dirty="0" smtClean="0"/>
              <a:t>– Армения, Казахстан, Россия</a:t>
            </a:r>
          </a:p>
          <a:p>
            <a:pPr algn="just"/>
            <a:r>
              <a:rPr lang="ru-RU" sz="2000" b="1" i="1" dirty="0" smtClean="0"/>
              <a:t>Только поступление </a:t>
            </a:r>
            <a:r>
              <a:rPr lang="ru-RU" sz="2000" b="1" i="1" dirty="0"/>
              <a:t>в вуз </a:t>
            </a:r>
            <a:r>
              <a:rPr lang="ru-RU" sz="2000" dirty="0"/>
              <a:t>– </a:t>
            </a:r>
            <a:r>
              <a:rPr lang="ru-RU" sz="2000" dirty="0" smtClean="0"/>
              <a:t>Белоруссия, Кыргызстан, Таджикистан</a:t>
            </a:r>
            <a:endParaRPr lang="ru-RU" sz="2000" dirty="0"/>
          </a:p>
          <a:p>
            <a:pPr algn="just"/>
            <a:endParaRPr lang="ru-RU" sz="1600" dirty="0" smtClean="0"/>
          </a:p>
          <a:p>
            <a:pPr algn="just"/>
            <a:r>
              <a:rPr lang="ru-RU" sz="2400" b="1" dirty="0" smtClean="0">
                <a:solidFill>
                  <a:srgbClr val="FF0000"/>
                </a:solidFill>
              </a:rPr>
              <a:t>Место проведения </a:t>
            </a:r>
            <a:r>
              <a:rPr lang="ru-RU" sz="2400" b="1" dirty="0">
                <a:solidFill>
                  <a:srgbClr val="FF0000"/>
                </a:solidFill>
              </a:rPr>
              <a:t>экзамена</a:t>
            </a:r>
          </a:p>
          <a:p>
            <a:pPr algn="just"/>
            <a:r>
              <a:rPr lang="ru-RU" sz="2000" i="1" dirty="0" smtClean="0"/>
              <a:t>Во всех странах экзамены проводятся на базе специально организованных центров сдачи экзамена (как правило это школы и вузы)</a:t>
            </a:r>
          </a:p>
          <a:p>
            <a:pPr algn="just"/>
            <a:endParaRPr lang="ru-RU" dirty="0"/>
          </a:p>
          <a:p>
            <a:pPr algn="just"/>
            <a:r>
              <a:rPr lang="ru-RU" sz="2400" b="1" dirty="0" smtClean="0">
                <a:solidFill>
                  <a:srgbClr val="FF0000"/>
                </a:solidFill>
              </a:rPr>
              <a:t>Наличие платы за участие в экзамене</a:t>
            </a:r>
            <a:endParaRPr lang="ru-RU" sz="2400" b="1" dirty="0">
              <a:solidFill>
                <a:srgbClr val="FF0000"/>
              </a:solidFill>
            </a:endParaRPr>
          </a:p>
          <a:p>
            <a:pPr algn="just"/>
            <a:r>
              <a:rPr lang="ru-RU" sz="2000" b="1" i="1" dirty="0" smtClean="0"/>
              <a:t>Бесплатно  </a:t>
            </a:r>
            <a:r>
              <a:rPr lang="ru-RU" sz="2000" dirty="0" smtClean="0"/>
              <a:t>– Казахстан</a:t>
            </a:r>
            <a:r>
              <a:rPr lang="ru-RU" sz="2000" dirty="0"/>
              <a:t>, Россия</a:t>
            </a:r>
          </a:p>
          <a:p>
            <a:pPr algn="just"/>
            <a:r>
              <a:rPr lang="ru-RU" sz="2000" b="1" i="1" dirty="0" smtClean="0"/>
              <a:t>Плата взимается </a:t>
            </a:r>
            <a:r>
              <a:rPr lang="ru-RU" sz="2000" dirty="0"/>
              <a:t>– </a:t>
            </a:r>
            <a:r>
              <a:rPr lang="ru-RU" sz="2000" dirty="0" smtClean="0"/>
              <a:t>Армения, Белоруссия</a:t>
            </a:r>
            <a:r>
              <a:rPr lang="ru-RU" sz="2000" dirty="0"/>
              <a:t>, Кыргызстан, </a:t>
            </a:r>
            <a:r>
              <a:rPr lang="ru-RU" sz="2000" dirty="0" smtClean="0"/>
              <a:t>Таджикистан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29453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008" y="123825"/>
            <a:ext cx="8964488" cy="828675"/>
          </a:xfrm>
        </p:spPr>
        <p:txBody>
          <a:bodyPr/>
          <a:lstStyle/>
          <a:p>
            <a:pPr algn="l" eaLnBrk="1" hangingPunct="1"/>
            <a:r>
              <a:rPr lang="ru-RU" sz="3200" dirty="0" smtClean="0">
                <a:solidFill>
                  <a:schemeClr val="bg1"/>
                </a:solidFill>
              </a:rPr>
              <a:t>Сравнение содержания и процедуры вступительных экзаменов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6553689"/>
              </p:ext>
            </p:extLst>
          </p:nvPr>
        </p:nvGraphicFramePr>
        <p:xfrm>
          <a:off x="-1060" y="1059582"/>
          <a:ext cx="9122381" cy="4152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2177"/>
                <a:gridCol w="2520131"/>
                <a:gridCol w="2975008"/>
                <a:gridCol w="2245065"/>
              </a:tblGrid>
              <a:tr h="654757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Типы заданий</a:t>
                      </a:r>
                    </a:p>
                    <a:p>
                      <a:pPr algn="ctr"/>
                      <a:r>
                        <a:rPr lang="ru-RU" sz="1600" dirty="0" smtClean="0"/>
                        <a:t>в тесте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Моно или</a:t>
                      </a:r>
                    </a:p>
                    <a:p>
                      <a:pPr algn="ctr"/>
                      <a:r>
                        <a:rPr lang="ru-RU" sz="1600" dirty="0" smtClean="0"/>
                        <a:t>многопредметный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Проверка</a:t>
                      </a:r>
                      <a:endParaRPr lang="ru-RU" sz="1600" dirty="0"/>
                    </a:p>
                  </a:txBody>
                  <a:tcPr/>
                </a:tc>
              </a:tr>
              <a:tr h="477705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Армения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 выбором ответа, с кратким свободным ответом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>
                          <a:solidFill>
                            <a:srgbClr val="008000"/>
                          </a:solidFill>
                        </a:rPr>
                        <a:t>монопредметный</a:t>
                      </a:r>
                      <a:endParaRPr lang="ru-RU" sz="160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компьютерная</a:t>
                      </a:r>
                      <a:endParaRPr lang="ru-RU" sz="1600" dirty="0"/>
                    </a:p>
                  </a:txBody>
                  <a:tcPr/>
                </a:tc>
              </a:tr>
              <a:tr h="562380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Белоруссия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 выбором ответа, с кратким свободным ответом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 smtClean="0">
                          <a:solidFill>
                            <a:srgbClr val="008000"/>
                          </a:solidFill>
                        </a:rPr>
                        <a:t>монопредметный</a:t>
                      </a:r>
                      <a:endParaRPr lang="ru-RU" sz="1600" dirty="0" smtClean="0">
                        <a:solidFill>
                          <a:srgbClr val="008000"/>
                        </a:solidFill>
                      </a:endParaRPr>
                    </a:p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компьютерная</a:t>
                      </a:r>
                      <a:endParaRPr lang="ru-RU" sz="1600" dirty="0"/>
                    </a:p>
                  </a:txBody>
                  <a:tcPr/>
                </a:tc>
              </a:tr>
              <a:tr h="668786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Казахстан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 выбором ответа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многопредметный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компьютерная</a:t>
                      </a:r>
                      <a:endParaRPr lang="ru-RU" sz="1600" dirty="0"/>
                    </a:p>
                  </a:txBody>
                  <a:tcPr/>
                </a:tc>
              </a:tr>
              <a:tr h="491496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Кыргызстан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с выбором</a:t>
                      </a:r>
                      <a:r>
                        <a:rPr lang="ru-RU" sz="1200" baseline="0" dirty="0" smtClean="0"/>
                        <a:t> ответа</a:t>
                      </a:r>
                      <a:endParaRPr lang="ru-R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многопредметный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компьютерная</a:t>
                      </a:r>
                      <a:endParaRPr lang="ru-RU" sz="1600" dirty="0"/>
                    </a:p>
                  </a:txBody>
                  <a:tcPr/>
                </a:tc>
              </a:tr>
              <a:tr h="477705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Таджикистан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 выбором ответа, установление соответствия, с кратким свободным ответом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многопредметный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компьютерная</a:t>
                      </a:r>
                      <a:endParaRPr lang="ru-RU" sz="1600" dirty="0"/>
                    </a:p>
                  </a:txBody>
                  <a:tcPr/>
                </a:tc>
              </a:tr>
              <a:tr h="498685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Россия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 выбором ответа, с кратким свободным ответом, </a:t>
                      </a:r>
                      <a:r>
                        <a:rPr lang="ru-RU" sz="1200" dirty="0" smtClean="0">
                          <a:solidFill>
                            <a:srgbClr val="FF6600"/>
                          </a:solidFill>
                        </a:rPr>
                        <a:t>развёрнутый</a:t>
                      </a:r>
                      <a:r>
                        <a:rPr lang="ru-RU" sz="1200" baseline="0" dirty="0" smtClean="0">
                          <a:solidFill>
                            <a:srgbClr val="FF6600"/>
                          </a:solidFill>
                        </a:rPr>
                        <a:t> ответ</a:t>
                      </a:r>
                      <a:endParaRPr lang="ru-RU" sz="1200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 smtClean="0">
                          <a:solidFill>
                            <a:srgbClr val="008000"/>
                          </a:solidFill>
                        </a:rPr>
                        <a:t>монопредметный</a:t>
                      </a:r>
                      <a:endParaRPr lang="ru-RU" sz="1600" dirty="0" smtClean="0">
                        <a:solidFill>
                          <a:srgbClr val="008000"/>
                        </a:solidFill>
                      </a:endParaRPr>
                    </a:p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компьютерная и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FF6600"/>
                          </a:solidFill>
                        </a:rPr>
                        <a:t>проверка экспертами</a:t>
                      </a:r>
                      <a:endParaRPr lang="ru-RU" sz="1600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1018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23825"/>
            <a:ext cx="8496300" cy="828675"/>
          </a:xfrm>
        </p:spPr>
        <p:txBody>
          <a:bodyPr/>
          <a:lstStyle/>
          <a:p>
            <a:pPr algn="l" eaLnBrk="1" hangingPunct="1"/>
            <a:r>
              <a:rPr lang="ru-RU" sz="3200" dirty="0" smtClean="0">
                <a:solidFill>
                  <a:schemeClr val="bg1"/>
                </a:solidFill>
              </a:rPr>
              <a:t>Характеристика систем ОКО в 6-и странах СНГ</a:t>
            </a:r>
            <a:endParaRPr lang="ru-RU" sz="2400" i="1" dirty="0" smtClean="0">
              <a:solidFill>
                <a:srgbClr val="FFFF00"/>
              </a:solidFill>
            </a:endParaRPr>
          </a:p>
        </p:txBody>
      </p:sp>
      <p:pic>
        <p:nvPicPr>
          <p:cNvPr id="4" name="Picture 2" descr="Кыргызстан: Число кандидатов в президенты сократилось до 19 человек Новости.Gazeta.kz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88" y="1347614"/>
            <a:ext cx="1404413" cy="93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Казахстан переправит в Россию 1,2 млн. тонн нефти в качестве возмещения потерь - SverhNew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716" y="1635646"/>
            <a:ext cx="1435815" cy="95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National emblem of russia / Wallpapers a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716" y="3723878"/>
            <a:ext cx="1496057" cy="936104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ostgraf.ru Л.Шенец. Белоруссия планирует увеличить импорт российского газа до 20,4 млрд м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036" y="3363838"/>
            <a:ext cx="1246293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Тaджикистaн перекроет себе доступ к 131 сaйту, включaя ВКонтaкте и Twitter Ripcordgames.co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436" y="3219822"/>
            <a:ext cx="140415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Эксперт: &quot;Армении надо определиться - или ЕС, или ЕАС&quot;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044" y="1419622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04748" y="4659982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РОССИЯ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769044" y="4299942"/>
            <a:ext cx="1184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cap="all" dirty="0" smtClean="0"/>
              <a:t>Беларусь</a:t>
            </a:r>
            <a:endParaRPr lang="ru-RU" cap="all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816716" y="2533759"/>
            <a:ext cx="15017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/>
              <a:t>Қазақстан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481012" y="2283718"/>
            <a:ext cx="16913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/>
              <a:t>Հայաստան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152420" y="4121909"/>
            <a:ext cx="18086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err="1"/>
              <a:t>Тоҷикистон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47020" y="2249701"/>
            <a:ext cx="16446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/>
              <a:t>Q</a:t>
            </a:r>
            <a:r>
              <a:rPr lang="en-US" sz="2400" dirty="0" err="1" smtClean="0"/>
              <a:t>yrgyz'stan</a:t>
            </a:r>
            <a:endParaRPr lang="ru-RU" sz="2400" dirty="0"/>
          </a:p>
        </p:txBody>
      </p:sp>
      <p:pic>
        <p:nvPicPr>
          <p:cNvPr id="16" name="Picture 3" descr="logo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648" y="6019800"/>
            <a:ext cx="675952" cy="692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6873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008" y="-20538"/>
            <a:ext cx="8964488" cy="612998"/>
          </a:xfrm>
        </p:spPr>
        <p:txBody>
          <a:bodyPr/>
          <a:lstStyle/>
          <a:p>
            <a:pPr algn="l" eaLnBrk="1" hangingPunct="1"/>
            <a:r>
              <a:rPr lang="ru-RU" sz="3200" dirty="0" smtClean="0">
                <a:solidFill>
                  <a:schemeClr val="bg1"/>
                </a:solidFill>
              </a:rPr>
              <a:t>Особенности моделей вступительных экзаменов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49801"/>
              </p:ext>
            </p:extLst>
          </p:nvPr>
        </p:nvGraphicFramePr>
        <p:xfrm>
          <a:off x="-1060" y="858026"/>
          <a:ext cx="9145059" cy="42340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933"/>
                <a:gridCol w="7859126"/>
              </a:tblGrid>
              <a:tr h="216024"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Во всех странах – высокая централизация,</a:t>
                      </a:r>
                      <a:r>
                        <a:rPr lang="ru-RU" baseline="0" dirty="0" smtClean="0"/>
                        <a:t> стандартизированные измерители (тесты) 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</a:tr>
              <a:tr h="270196">
                <a:tc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1" i="1" dirty="0" smtClean="0"/>
                        <a:t>Совмещение итоговой аттестации и поступления в вуз</a:t>
                      </a:r>
                      <a:endParaRPr lang="ru-RU" sz="1600" b="1" i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77705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Армения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aseline="0" dirty="0" smtClean="0"/>
                        <a:t>Участвуют только выпускники, поступающие в вузы, задания теста –</a:t>
                      </a:r>
                      <a:r>
                        <a:rPr lang="ru-RU" sz="1600" dirty="0" smtClean="0"/>
                        <a:t> с выбором ответа</a:t>
                      </a:r>
                      <a:r>
                        <a:rPr lang="ru-RU" sz="1600" baseline="0" dirty="0" smtClean="0"/>
                        <a:t> и</a:t>
                      </a:r>
                      <a:r>
                        <a:rPr lang="ru-RU" sz="1600" dirty="0" smtClean="0"/>
                        <a:t> кратким свободным ответом</a:t>
                      </a:r>
                      <a:endParaRPr lang="ru-RU" sz="1600" dirty="0"/>
                    </a:p>
                  </a:txBody>
                  <a:tcPr/>
                </a:tc>
              </a:tr>
              <a:tr h="389708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Казахстан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aseline="0" dirty="0" smtClean="0"/>
                        <a:t>Участники ЕНТ – выпускники текущего года, задания теста –</a:t>
                      </a:r>
                      <a:r>
                        <a:rPr lang="ru-RU" sz="1600" dirty="0" smtClean="0"/>
                        <a:t> с выбором ответа</a:t>
                      </a:r>
                      <a:endParaRPr lang="ru-RU" sz="1600" dirty="0"/>
                    </a:p>
                  </a:txBody>
                  <a:tcPr/>
                </a:tc>
              </a:tr>
              <a:tr h="466363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Россия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/>
                        <a:t>Задания теста –</a:t>
                      </a:r>
                      <a:r>
                        <a:rPr lang="ru-RU" sz="1600" dirty="0" smtClean="0"/>
                        <a:t> с выбором ответа, с кратким свободным ответом, 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развёрнутый</a:t>
                      </a:r>
                      <a:r>
                        <a:rPr lang="ru-RU" sz="1600" baseline="0" dirty="0" smtClean="0">
                          <a:solidFill>
                            <a:srgbClr val="FF0000"/>
                          </a:solidFill>
                        </a:rPr>
                        <a:t> ответ</a:t>
                      </a:r>
                      <a:r>
                        <a:rPr lang="ru-RU" sz="1600" dirty="0" smtClean="0"/>
                        <a:t>, проверка с участием экспертов</a:t>
                      </a:r>
                    </a:p>
                  </a:txBody>
                  <a:tcPr/>
                </a:tc>
              </a:tr>
              <a:tr h="289628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dirty="0" smtClean="0"/>
                        <a:t>Только</a:t>
                      </a:r>
                      <a:r>
                        <a:rPr lang="ru-RU" sz="1600" b="1" i="1" baseline="0" dirty="0" smtClean="0"/>
                        <a:t> для п</a:t>
                      </a:r>
                      <a:r>
                        <a:rPr lang="ru-RU" sz="1600" b="1" i="1" dirty="0" smtClean="0"/>
                        <a:t>оступления в вузы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91496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Кыргызстан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Используются тесты способностей и тесты достижений, имеются квоты</a:t>
                      </a:r>
                      <a:r>
                        <a:rPr lang="ru-RU" sz="1600" baseline="0" dirty="0" smtClean="0"/>
                        <a:t> для разных групп школьников, </a:t>
                      </a:r>
                      <a:r>
                        <a:rPr lang="ru-RU" sz="1600" dirty="0" smtClean="0"/>
                        <a:t> задания теста - с выбором</a:t>
                      </a:r>
                      <a:r>
                        <a:rPr lang="ru-RU" sz="1600" baseline="0" dirty="0" smtClean="0"/>
                        <a:t> ответа</a:t>
                      </a:r>
                      <a:endParaRPr lang="ru-RU" sz="1600" dirty="0" smtClean="0"/>
                    </a:p>
                  </a:txBody>
                  <a:tcPr/>
                </a:tc>
              </a:tr>
              <a:tr h="491496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Белоруссия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aseline="0" dirty="0" smtClean="0"/>
                        <a:t>Задания теста –</a:t>
                      </a:r>
                      <a:r>
                        <a:rPr lang="ru-RU" sz="1600" dirty="0" smtClean="0"/>
                        <a:t> с выбором ответа</a:t>
                      </a:r>
                      <a:r>
                        <a:rPr lang="ru-RU" sz="1600" baseline="0" dirty="0" smtClean="0"/>
                        <a:t> и</a:t>
                      </a:r>
                      <a:r>
                        <a:rPr lang="ru-RU" sz="1600" dirty="0" smtClean="0"/>
                        <a:t> кратким свободным ответом</a:t>
                      </a:r>
                      <a:endParaRPr lang="ru-RU" sz="1600" dirty="0"/>
                    </a:p>
                  </a:txBody>
                  <a:tcPr/>
                </a:tc>
              </a:tr>
              <a:tr h="477705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Таджикистан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Два этапа проведения (общий и специализация), </a:t>
                      </a:r>
                      <a:r>
                        <a:rPr lang="ru-RU" sz="1600" baseline="0" dirty="0" smtClean="0"/>
                        <a:t>задания теста –</a:t>
                      </a:r>
                      <a:r>
                        <a:rPr lang="ru-RU" sz="1600" dirty="0" smtClean="0"/>
                        <a:t> с выбором ответа</a:t>
                      </a:r>
                      <a:r>
                        <a:rPr lang="ru-RU" sz="1600" baseline="0" dirty="0" smtClean="0"/>
                        <a:t> и</a:t>
                      </a:r>
                      <a:r>
                        <a:rPr lang="ru-RU" sz="1600" dirty="0" smtClean="0"/>
                        <a:t> кратким свободным ответом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2298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008" y="123825"/>
            <a:ext cx="8964488" cy="828675"/>
          </a:xfrm>
        </p:spPr>
        <p:txBody>
          <a:bodyPr/>
          <a:lstStyle/>
          <a:p>
            <a:pPr algn="l" eaLnBrk="1" hangingPunct="1"/>
            <a:r>
              <a:rPr lang="ru-RU" sz="3200" dirty="0" smtClean="0">
                <a:solidFill>
                  <a:schemeClr val="bg1"/>
                </a:solidFill>
              </a:rPr>
              <a:t>Перспективные вопросы развития содержания экзаменов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504" y="1347614"/>
            <a:ext cx="8568952" cy="35394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  <a:defRPr/>
            </a:pPr>
            <a:r>
              <a:rPr lang="ru-RU" sz="2800" dirty="0" smtClean="0"/>
              <a:t>Использование заданий на </a:t>
            </a:r>
            <a:r>
              <a:rPr lang="ru-RU" sz="2800" dirty="0" err="1" smtClean="0"/>
              <a:t>компетентностной</a:t>
            </a:r>
            <a:r>
              <a:rPr lang="ru-RU" sz="2800" dirty="0" smtClean="0"/>
              <a:t> основе.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ru-RU" sz="2800" dirty="0" smtClean="0"/>
              <a:t>Включение заданий, содержащих «неопределённость» (задания с неполным или лишним условием).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ru-RU" sz="2800" dirty="0" smtClean="0"/>
              <a:t>Включение заданий с развёрнутым ответом (эссе).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ru-RU" sz="2800" dirty="0" smtClean="0"/>
              <a:t>…?</a:t>
            </a:r>
            <a:endParaRPr lang="ru-RU" sz="2800" dirty="0"/>
          </a:p>
          <a:p>
            <a:pPr marL="342900" indent="-342900" algn="just">
              <a:buFont typeface="+mj-lt"/>
              <a:buAutoNum type="arabicPeriod"/>
              <a:defRPr/>
            </a:pP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3328827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8312" y="158750"/>
            <a:ext cx="8208143" cy="82867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СПАСИБО ЗА ВНИМАНИЕ!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23728" y="4443958"/>
            <a:ext cx="4464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hlinkClick r:id="rId4"/>
              </a:rPr>
              <a:t>rtc.i</a:t>
            </a:r>
            <a:r>
              <a:rPr lang="en-US" dirty="0">
                <a:solidFill>
                  <a:srgbClr val="0000FF"/>
                </a:solidFill>
                <a:hlinkClick r:id="rId4"/>
              </a:rPr>
              <a:t>o</a:t>
            </a:r>
            <a:r>
              <a:rPr lang="en-US" dirty="0" smtClean="0">
                <a:solidFill>
                  <a:srgbClr val="0000FF"/>
                </a:solidFill>
                <a:hlinkClick r:id="rId4"/>
              </a:rPr>
              <a:t>e@gmail.com</a:t>
            </a:r>
            <a:r>
              <a:rPr lang="ru-RU" dirty="0" smtClean="0">
                <a:solidFill>
                  <a:srgbClr val="0000FF"/>
                </a:solidFill>
              </a:rPr>
              <a:t>     </a:t>
            </a:r>
            <a:r>
              <a:rPr lang="en-US" dirty="0" err="1" smtClean="0">
                <a:solidFill>
                  <a:srgbClr val="0000FF"/>
                </a:solidFill>
              </a:rPr>
              <a:t>www.rtc</a:t>
            </a:r>
            <a:r>
              <a:rPr lang="en-US" dirty="0" err="1">
                <a:solidFill>
                  <a:srgbClr val="0000FF"/>
                </a:solidFill>
              </a:rPr>
              <a:t>-edu.ru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11" name="Picture 2" descr="C:\Users\agkasprzhak\AppData\Local\Microsoft\Windows\Temporary Internet Files\Content.Outlook\30S7L0R9\logo_insitut-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63638"/>
            <a:ext cx="1034172" cy="103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/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23528" y="4155926"/>
            <a:ext cx="1224136" cy="58622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Прямоугольник 13"/>
          <p:cNvSpPr/>
          <p:nvPr/>
        </p:nvSpPr>
        <p:spPr>
          <a:xfrm>
            <a:off x="2123728" y="1779662"/>
            <a:ext cx="3348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Институт образования НИУ ВШЭ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123728" y="4083918"/>
            <a:ext cx="6624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Российский </a:t>
            </a:r>
            <a:r>
              <a:rPr lang="ru-RU" dirty="0" err="1"/>
              <a:t>тренинговый</a:t>
            </a:r>
            <a:r>
              <a:rPr lang="ru-RU" dirty="0"/>
              <a:t> центр Института образования </a:t>
            </a:r>
            <a:r>
              <a:rPr lang="ru-RU" dirty="0" smtClean="0"/>
              <a:t>НИУ ВШЭ 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123728" y="2130410"/>
            <a:ext cx="12670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ioe@hse.ru</a:t>
            </a:r>
            <a:endParaRPr lang="ru-RU" dirty="0">
              <a:solidFill>
                <a:srgbClr val="0000FF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23528" y="2859782"/>
            <a:ext cx="7776864" cy="864096"/>
            <a:chOff x="323528" y="2859782"/>
            <a:chExt cx="7776864" cy="864096"/>
          </a:xfrm>
        </p:grpSpPr>
        <p:pic>
          <p:nvPicPr>
            <p:cNvPr id="12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2859782"/>
              <a:ext cx="1574766" cy="8640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Прямоугольник 12"/>
            <p:cNvSpPr/>
            <p:nvPr/>
          </p:nvSpPr>
          <p:spPr>
            <a:xfrm>
              <a:off x="2051720" y="2922498"/>
              <a:ext cx="604867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/>
                <a:t>Евразийская Ассоциация оценки качества образования 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123728" y="3291830"/>
              <a:ext cx="170040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info@eaoko.org</a:t>
              </a:r>
              <a:endParaRPr lang="ru-RU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65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23825"/>
            <a:ext cx="8496300" cy="828675"/>
          </a:xfrm>
        </p:spPr>
        <p:txBody>
          <a:bodyPr/>
          <a:lstStyle/>
          <a:p>
            <a:pPr algn="l" eaLnBrk="1" hangingPunct="1"/>
            <a:r>
              <a:rPr lang="ru-RU" sz="3200" dirty="0" smtClean="0">
                <a:solidFill>
                  <a:schemeClr val="bg1"/>
                </a:solidFill>
              </a:rPr>
              <a:t>ИСТОЧНИКИ ИНФОРМАЦИИ ДЛЯ АНАЛИЗА</a:t>
            </a:r>
            <a:br>
              <a:rPr lang="ru-RU" sz="3200" dirty="0" smtClean="0">
                <a:solidFill>
                  <a:schemeClr val="bg1"/>
                </a:solidFill>
              </a:rPr>
            </a:br>
            <a:endParaRPr lang="ru-RU" sz="2400" i="1" dirty="0" smtClean="0">
              <a:solidFill>
                <a:srgbClr val="FFFF0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1092101"/>
            <a:ext cx="9144000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just">
              <a:spcBef>
                <a:spcPct val="20000"/>
              </a:spcBef>
              <a:buAutoNum type="arabicParenR"/>
            </a:pPr>
            <a:r>
              <a:rPr lang="ru-RU" sz="2800" dirty="0" smtClean="0"/>
              <a:t>Сайты профильных национальных организаций (Центры тестирования, Министерства образования, Службы по контролю и надзору и т.п.).</a:t>
            </a:r>
          </a:p>
          <a:p>
            <a:pPr marL="609600" indent="-609600" algn="just">
              <a:spcBef>
                <a:spcPct val="20000"/>
              </a:spcBef>
              <a:buAutoNum type="arabicParenR"/>
            </a:pPr>
            <a:r>
              <a:rPr lang="ru-RU" sz="2800" dirty="0" smtClean="0"/>
              <a:t>Материалы выступлений (презентации и тексты) специалистов стран СНГ на учебных мероприятиях Российского тренингового центра (РТЦ).</a:t>
            </a:r>
            <a:endParaRPr lang="ru-RU" sz="2800" dirty="0"/>
          </a:p>
          <a:p>
            <a:pPr marL="609600" indent="-609600" algn="just">
              <a:spcBef>
                <a:spcPct val="20000"/>
              </a:spcBef>
              <a:buAutoNum type="arabicParenR"/>
            </a:pPr>
            <a:r>
              <a:rPr lang="ru-RU" sz="2800" dirty="0" smtClean="0"/>
              <a:t>Интервью, проведённые сотрудниками РТЦ в ходе визитов в страны СНГ.</a:t>
            </a:r>
          </a:p>
        </p:txBody>
      </p:sp>
    </p:spTree>
    <p:extLst>
      <p:ext uri="{BB962C8B-B14F-4D97-AF65-F5344CB8AC3E}">
        <p14:creationId xmlns:p14="http://schemas.microsoft.com/office/powerpoint/2010/main" val="4054557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008" y="123825"/>
            <a:ext cx="8964488" cy="828675"/>
          </a:xfrm>
        </p:spPr>
        <p:txBody>
          <a:bodyPr/>
          <a:lstStyle/>
          <a:p>
            <a:pPr algn="l" eaLnBrk="1" hangingPunct="1"/>
            <a:r>
              <a:rPr lang="ru-RU" sz="3200" dirty="0" smtClean="0">
                <a:solidFill>
                  <a:schemeClr val="bg1"/>
                </a:solidFill>
              </a:rPr>
              <a:t>Оценочные процедуры в системах ОКО стран СНГ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6515449"/>
              </p:ext>
            </p:extLst>
          </p:nvPr>
        </p:nvGraphicFramePr>
        <p:xfrm>
          <a:off x="107506" y="1131590"/>
          <a:ext cx="8928990" cy="39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2364"/>
                <a:gridCol w="2089232"/>
                <a:gridCol w="1934334"/>
                <a:gridCol w="1838884"/>
                <a:gridCol w="1584176"/>
              </a:tblGrid>
              <a:tr h="606255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Экзамен</a:t>
                      </a:r>
                    </a:p>
                    <a:p>
                      <a:r>
                        <a:rPr lang="ru-RU" sz="1600" dirty="0" smtClean="0"/>
                        <a:t>выпускной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Экзамен</a:t>
                      </a:r>
                    </a:p>
                    <a:p>
                      <a:r>
                        <a:rPr lang="ru-RU" sz="1600" dirty="0" smtClean="0"/>
                        <a:t>вступительный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Национальные</a:t>
                      </a:r>
                    </a:p>
                    <a:p>
                      <a:r>
                        <a:rPr lang="ru-RU" sz="1600" dirty="0" smtClean="0"/>
                        <a:t>мониторинги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Международ</a:t>
                      </a:r>
                      <a:r>
                        <a:rPr lang="ru-RU" sz="1600" dirty="0" smtClean="0"/>
                        <a:t>.</a:t>
                      </a:r>
                    </a:p>
                    <a:p>
                      <a:r>
                        <a:rPr lang="ru-RU" sz="1600" dirty="0" err="1" smtClean="0"/>
                        <a:t>срав</a:t>
                      </a:r>
                      <a:r>
                        <a:rPr lang="ru-RU" sz="1600" dirty="0" smtClean="0"/>
                        <a:t>. </a:t>
                      </a:r>
                      <a:r>
                        <a:rPr lang="ru-RU" sz="1600" dirty="0" err="1" smtClean="0"/>
                        <a:t>исследов</a:t>
                      </a:r>
                      <a:r>
                        <a:rPr lang="ru-RU" sz="1600" dirty="0" smtClean="0"/>
                        <a:t>.</a:t>
                      </a:r>
                      <a:endParaRPr lang="ru-RU" sz="1600" dirty="0"/>
                    </a:p>
                  </a:txBody>
                  <a:tcPr/>
                </a:tc>
              </a:tr>
              <a:tr h="442318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Армения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ЕГЭ,</a:t>
                      </a:r>
                    </a:p>
                    <a:p>
                      <a:pPr algn="ctr"/>
                      <a:r>
                        <a:rPr lang="ru-RU" sz="1200" dirty="0" smtClean="0"/>
                        <a:t>Итоговое оценивание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ЕГЭ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HAAS,</a:t>
                      </a:r>
                      <a:r>
                        <a:rPr lang="en-US" sz="1200" baseline="0" dirty="0" smtClean="0"/>
                        <a:t> BAAS, OLAS, ICT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TIMSS,</a:t>
                      </a:r>
                    </a:p>
                    <a:p>
                      <a:pPr algn="ctr"/>
                      <a:r>
                        <a:rPr lang="en-US" sz="1200" dirty="0" smtClean="0"/>
                        <a:t>PISA</a:t>
                      </a:r>
                      <a:r>
                        <a:rPr lang="en-US" sz="1200" baseline="0" dirty="0" smtClean="0"/>
                        <a:t> 2015</a:t>
                      </a:r>
                      <a:endParaRPr lang="ru-RU" sz="1200" dirty="0"/>
                    </a:p>
                  </a:txBody>
                  <a:tcPr/>
                </a:tc>
              </a:tr>
              <a:tr h="520721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Белоруссия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 и 11 класс</a:t>
                      </a:r>
                    </a:p>
                    <a:p>
                      <a:pPr algn="ctr"/>
                      <a:r>
                        <a:rPr lang="ru-RU" sz="1200" dirty="0" smtClean="0"/>
                        <a:t>письменный и устный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Центр. тестирование, для 5 и 10 кл. (продв. школы)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Ежегодный компл. мониторинг 4, 9, 11 </a:t>
                      </a:r>
                      <a:r>
                        <a:rPr lang="ru-RU" sz="1200" dirty="0" err="1" smtClean="0"/>
                        <a:t>кл</a:t>
                      </a:r>
                      <a:r>
                        <a:rPr lang="ru-RU" sz="1200" dirty="0" smtClean="0"/>
                        <a:t>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_</a:t>
                      </a:r>
                      <a:endParaRPr lang="ru-RU" sz="1200" dirty="0"/>
                    </a:p>
                  </a:txBody>
                  <a:tcPr/>
                </a:tc>
              </a:tr>
              <a:tr h="619245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Казахстан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ПГК, ЕНТ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Единое национальное тестирование (ЕНТ)</a:t>
                      </a:r>
                      <a:r>
                        <a:rPr lang="ru-RU" sz="1200" baseline="0" dirty="0" smtClean="0"/>
                        <a:t> и КТА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ВОУД, 9</a:t>
                      </a:r>
                      <a:endParaRPr lang="en-US" sz="1200" dirty="0" smtClean="0"/>
                    </a:p>
                    <a:p>
                      <a:pPr algn="ctr"/>
                      <a:r>
                        <a:rPr lang="ru-RU" sz="1200" dirty="0" smtClean="0"/>
                        <a:t>ВОУД</a:t>
                      </a:r>
                      <a:r>
                        <a:rPr lang="ru-RU" sz="1200" baseline="0" dirty="0" smtClean="0"/>
                        <a:t> для выпускников вузов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PISA</a:t>
                      </a:r>
                      <a:r>
                        <a:rPr lang="en-US" sz="1200" dirty="0" smtClean="0"/>
                        <a:t>,</a:t>
                      </a:r>
                      <a:r>
                        <a:rPr lang="en-US" sz="1200" baseline="0" dirty="0" smtClean="0"/>
                        <a:t> TIMSS</a:t>
                      </a:r>
                      <a:endParaRPr lang="ru-RU" sz="1200" dirty="0"/>
                    </a:p>
                  </a:txBody>
                  <a:tcPr/>
                </a:tc>
              </a:tr>
              <a:tr h="455088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Кыргызстан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традиционный экзамен</a:t>
                      </a:r>
                      <a:r>
                        <a:rPr lang="ru-RU" sz="1200" baseline="0" dirty="0"/>
                        <a:t> </a:t>
                      </a:r>
                      <a:r>
                        <a:rPr lang="ru-RU" sz="1200" baseline="0" dirty="0" smtClean="0"/>
                        <a:t>(разрабатывается новый </a:t>
                      </a:r>
                      <a:r>
                        <a:rPr lang="ru-RU" sz="1200" baseline="0" dirty="0" err="1" smtClean="0"/>
                        <a:t>стандартизир</a:t>
                      </a:r>
                      <a:r>
                        <a:rPr lang="ru-RU" sz="1200" baseline="0" dirty="0" smtClean="0"/>
                        <a:t>. экзамен)</a:t>
                      </a:r>
                      <a:endParaRPr lang="ru-R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Общереспубликанское тестирование (ОРТ)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НООДУ,</a:t>
                      </a:r>
                      <a:r>
                        <a:rPr lang="ru-RU" sz="1200" baseline="0" dirty="0" smtClean="0"/>
                        <a:t> 4 и 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PISA</a:t>
                      </a:r>
                      <a:endParaRPr lang="ru-RU" sz="1200" dirty="0"/>
                    </a:p>
                  </a:txBody>
                  <a:tcPr/>
                </a:tc>
              </a:tr>
              <a:tr h="442318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Таджикистан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ИГА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Централизованные вступительные испытания</a:t>
                      </a:r>
                    </a:p>
                    <a:p>
                      <a:pPr algn="ctr"/>
                      <a:r>
                        <a:rPr lang="ru-RU" sz="1200" dirty="0" smtClean="0"/>
                        <a:t>ЦВЭ с 2014 г.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проект по нач. школа, 2008, 2013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_</a:t>
                      </a:r>
                      <a:endParaRPr lang="ru-RU" sz="1200" dirty="0"/>
                    </a:p>
                  </a:txBody>
                  <a:tcPr/>
                </a:tc>
              </a:tr>
              <a:tr h="461744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Россия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ОГЭ,</a:t>
                      </a:r>
                      <a:r>
                        <a:rPr lang="ru-RU" sz="1200" baseline="0" dirty="0" smtClean="0"/>
                        <a:t> ЕГЭ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ЕГЭ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/>
                        <a:t>нач</a:t>
                      </a:r>
                      <a:r>
                        <a:rPr lang="ru-RU" sz="1200" dirty="0" smtClean="0"/>
                        <a:t>. школа (апробация)</a:t>
                      </a:r>
                      <a:r>
                        <a:rPr lang="en-US" sz="1200" dirty="0" smtClean="0"/>
                        <a:t>,</a:t>
                      </a:r>
                    </a:p>
                    <a:p>
                      <a:pPr algn="ctr"/>
                      <a:r>
                        <a:rPr lang="ru-RU" sz="1200" dirty="0" smtClean="0"/>
                        <a:t>НИКО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PISA,</a:t>
                      </a:r>
                      <a:r>
                        <a:rPr lang="en-US" sz="1200" baseline="0" dirty="0" smtClean="0"/>
                        <a:t> TIMSS, PIRLS, ICCS, TALIS, TEDS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7445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79643025"/>
              </p:ext>
            </p:extLst>
          </p:nvPr>
        </p:nvGraphicFramePr>
        <p:xfrm>
          <a:off x="0" y="956022"/>
          <a:ext cx="9144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191" y="158750"/>
            <a:ext cx="8997305" cy="828675"/>
          </a:xfrm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ru-RU" sz="3200" dirty="0">
                <a:solidFill>
                  <a:schemeClr val="bg1"/>
                </a:solidFill>
              </a:rPr>
              <a:t>В</a:t>
            </a:r>
            <a:r>
              <a:rPr lang="ru-RU" sz="3200" dirty="0" smtClean="0">
                <a:solidFill>
                  <a:schemeClr val="bg1"/>
                </a:solidFill>
              </a:rPr>
              <a:t>ведение национальных стандартизированных экзаменов для поступления в Вузы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24328" y="282191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2014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5" name="Picture 2" descr="Тaджикистaн перекроет себе доступ к 131 сaйту, включaя ВКонтaкте и Twitter Ripcordgames.com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652" y="1908492"/>
            <a:ext cx="809022" cy="539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Эксперт: &quot;Армении надо определиться - или ЕС, или ЕАС&quot;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324" y="1745772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Казахстан переправит в Россию 1,2 млн. тонн нефти в качестве возмещения потерь - SverhNews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018" y="1885814"/>
            <a:ext cx="853782" cy="56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Postgraf.ru Л.Шенец. Белоруссия планирует увеличить импорт российского газа до 20,4 млрд м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536" y="1831088"/>
            <a:ext cx="839809" cy="63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Кыргызстан: Число кандидатов в президенты сократилось до 19 человек Новости.Gazeta.kz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5814"/>
            <a:ext cx="872357" cy="58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National emblem of russia / Wallpapers as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787" y="1885815"/>
            <a:ext cx="915945" cy="57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7524328" y="3561285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ЦВЭ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144836" y="2810579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2009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144836" y="357262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ЕГЭ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765344" y="2819991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2007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765344" y="358203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ЕГЭ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370544" y="282191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2007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370544" y="3583963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ЦТ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991052" y="282191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2004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991052" y="3583963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ЕНТ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11560" y="2808525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2002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11560" y="357057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ОРТ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985512" y="3894546"/>
            <a:ext cx="1032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00FF"/>
                </a:solidFill>
              </a:rPr>
              <a:t>эксперимент</a:t>
            </a:r>
          </a:p>
          <a:p>
            <a:pPr algn="ctr"/>
            <a:r>
              <a:rPr lang="ru-RU" sz="1200" dirty="0" smtClean="0">
                <a:solidFill>
                  <a:srgbClr val="0000FF"/>
                </a:solidFill>
              </a:rPr>
              <a:t>с </a:t>
            </a:r>
            <a:r>
              <a:rPr lang="ru-RU" sz="1200" dirty="0">
                <a:solidFill>
                  <a:srgbClr val="0000FF"/>
                </a:solidFill>
              </a:rPr>
              <a:t>2001 </a:t>
            </a:r>
            <a:r>
              <a:rPr lang="ru-RU" sz="1200" dirty="0" smtClean="0">
                <a:solidFill>
                  <a:srgbClr val="0000FF"/>
                </a:solidFill>
              </a:rPr>
              <a:t>года</a:t>
            </a:r>
            <a:endParaRPr lang="ru-RU" sz="1200" dirty="0">
              <a:solidFill>
                <a:srgbClr val="0000FF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355945" y="3890572"/>
            <a:ext cx="1032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00FF"/>
                </a:solidFill>
              </a:rPr>
              <a:t>эксперимент</a:t>
            </a:r>
          </a:p>
          <a:p>
            <a:pPr algn="ctr"/>
            <a:r>
              <a:rPr lang="ru-RU" sz="1200" dirty="0" smtClean="0">
                <a:solidFill>
                  <a:srgbClr val="0000FF"/>
                </a:solidFill>
              </a:rPr>
              <a:t>с 2013 года</a:t>
            </a:r>
            <a:endParaRPr lang="ru-RU" sz="1200" dirty="0">
              <a:solidFill>
                <a:srgbClr val="0000FF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691649" y="3879233"/>
            <a:ext cx="1100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0000FF"/>
                </a:solidFill>
              </a:rPr>
              <a:t>в</a:t>
            </a:r>
            <a:r>
              <a:rPr lang="ru-RU" sz="1200" dirty="0" smtClean="0">
                <a:solidFill>
                  <a:srgbClr val="0000FF"/>
                </a:solidFill>
              </a:rPr>
              <a:t>се предметы</a:t>
            </a:r>
          </a:p>
          <a:p>
            <a:pPr algn="ctr"/>
            <a:r>
              <a:rPr lang="ru-RU" sz="1200" dirty="0" smtClean="0">
                <a:solidFill>
                  <a:srgbClr val="0000FF"/>
                </a:solidFill>
              </a:rPr>
              <a:t>с 2009 года</a:t>
            </a:r>
            <a:endParaRPr lang="ru-RU" sz="1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898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496" y="100800"/>
            <a:ext cx="8496176" cy="828675"/>
          </a:xfrm>
        </p:spPr>
        <p:txBody>
          <a:bodyPr/>
          <a:lstStyle/>
          <a:p>
            <a:pPr algn="l"/>
            <a:r>
              <a:rPr lang="ru-RU" sz="2800" dirty="0" smtClean="0">
                <a:solidFill>
                  <a:schemeClr val="bg1"/>
                </a:solidFill>
              </a:rPr>
              <a:t>ЕДИНЫЕ ГОСУДАРСТВЕННЫЕ ЭКЗАМЕНЫ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РЕСПУБЛИКА АРМЕНИЯ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496" y="1131590"/>
            <a:ext cx="91085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dirty="0">
                <a:solidFill>
                  <a:srgbClr val="000000"/>
                </a:solidFill>
                <a:latin typeface="+mn-lt"/>
                <a:ea typeface="Lucida Sans Unicode" charset="0"/>
              </a:rPr>
              <a:t>Единые государственные экзамены </a:t>
            </a:r>
            <a:r>
              <a:rPr lang="ru-RU" sz="2000" dirty="0" smtClean="0">
                <a:solidFill>
                  <a:srgbClr val="000000"/>
                </a:solidFill>
                <a:latin typeface="+mn-lt"/>
              </a:rPr>
              <a:t>(ЕГЭ, 2007 </a:t>
            </a:r>
            <a:r>
              <a:rPr lang="ru-RU" sz="2000" dirty="0">
                <a:solidFill>
                  <a:srgbClr val="000000"/>
                </a:solidFill>
                <a:latin typeface="+mn-lt"/>
              </a:rPr>
              <a:t>г. – армянский язык и литература, 2008 г. – математика, с 2009 г. - по всем предметам</a:t>
            </a:r>
            <a:r>
              <a:rPr lang="ru-RU" sz="2000" dirty="0" smtClean="0">
                <a:solidFill>
                  <a:srgbClr val="000000"/>
                </a:solidFill>
                <a:latin typeface="+mn-lt"/>
              </a:rPr>
              <a:t>)</a:t>
            </a:r>
          </a:p>
          <a:p>
            <a:pPr algn="just"/>
            <a:r>
              <a:rPr lang="ru-RU" sz="2000" dirty="0" smtClean="0">
                <a:solidFill>
                  <a:srgbClr val="000000"/>
                </a:solidFill>
                <a:latin typeface="+mn-lt"/>
              </a:rPr>
              <a:t>Проводит - Центр оценки и тестирования </a:t>
            </a:r>
            <a:r>
              <a:rPr lang="ru-RU" sz="2000" dirty="0" smtClean="0">
                <a:latin typeface="+mn-lt"/>
              </a:rPr>
              <a:t>при Правительстве</a:t>
            </a:r>
          </a:p>
          <a:p>
            <a:pPr algn="just"/>
            <a:r>
              <a:rPr lang="ru-RU" sz="2000" dirty="0" smtClean="0">
                <a:latin typeface="+mn-lt"/>
              </a:rPr>
              <a:t>Республики Армения </a:t>
            </a:r>
            <a:r>
              <a:rPr lang="ru-RU" sz="2000" dirty="0" smtClean="0">
                <a:solidFill>
                  <a:srgbClr val="000000"/>
                </a:solidFill>
                <a:latin typeface="+mn-lt"/>
              </a:rPr>
              <a:t>(ЦОТ, создан в 2005 году, </a:t>
            </a:r>
            <a:r>
              <a:rPr lang="en-US" sz="2000" dirty="0">
                <a:solidFill>
                  <a:srgbClr val="000000"/>
                </a:solidFill>
                <a:latin typeface="+mn-lt"/>
                <a:hlinkClick r:id="rId4"/>
              </a:rPr>
              <a:t>http://</a:t>
            </a:r>
            <a:r>
              <a:rPr lang="en-US" sz="2000" dirty="0" smtClean="0">
                <a:solidFill>
                  <a:srgbClr val="000000"/>
                </a:solidFill>
                <a:latin typeface="+mn-lt"/>
                <a:hlinkClick r:id="rId4"/>
              </a:rPr>
              <a:t>www.atc.am</a:t>
            </a:r>
            <a:r>
              <a:rPr lang="ru-RU" sz="2000" dirty="0" smtClean="0">
                <a:solidFill>
                  <a:srgbClr val="000000"/>
                </a:solidFill>
                <a:latin typeface="+mn-lt"/>
              </a:rPr>
              <a:t>)</a:t>
            </a:r>
          </a:p>
          <a:p>
            <a:r>
              <a:rPr lang="ru-RU" sz="2000" b="1" dirty="0">
                <a:solidFill>
                  <a:srgbClr val="000000"/>
                </a:solidFill>
                <a:latin typeface="+mn-lt"/>
              </a:rPr>
              <a:t>Характеристики</a:t>
            </a:r>
          </a:p>
          <a:p>
            <a:pPr marL="342900" indent="-342900">
              <a:buFont typeface="Arial"/>
              <a:buChar char="•"/>
            </a:pPr>
            <a:r>
              <a:rPr lang="ru-RU" sz="2000" dirty="0" smtClean="0">
                <a:latin typeface="+mn-lt"/>
                <a:cs typeface="Times New Roman" charset="0"/>
              </a:rPr>
              <a:t>Совмещение итоговой аттестации и поступления в вуз (для выпускников 12 класса, поступающих в вуз).</a:t>
            </a:r>
            <a:endParaRPr lang="ru-RU" sz="2000" dirty="0">
              <a:latin typeface="+mn-lt"/>
              <a:cs typeface="Times New Roman" charset="0"/>
            </a:endParaRPr>
          </a:p>
          <a:p>
            <a:pPr marL="342900" indent="-342900">
              <a:buFont typeface="Arial"/>
              <a:buChar char="•"/>
            </a:pPr>
            <a:r>
              <a:rPr lang="ru-RU" sz="2000" dirty="0">
                <a:latin typeface="+mn-lt"/>
                <a:cs typeface="Times New Roman" charset="0"/>
              </a:rPr>
              <a:t>Тест основан на </a:t>
            </a:r>
            <a:r>
              <a:rPr lang="ru-RU" sz="2000" dirty="0" smtClean="0">
                <a:latin typeface="+mn-lt"/>
                <a:cs typeface="Times New Roman" charset="0"/>
              </a:rPr>
              <a:t>учебной программе средней школы РА.</a:t>
            </a:r>
            <a:endParaRPr lang="ru-RU" sz="2000" dirty="0">
              <a:latin typeface="+mn-lt"/>
              <a:cs typeface="Times New Roman" charset="0"/>
            </a:endParaRPr>
          </a:p>
          <a:p>
            <a:pPr marL="342900" indent="-342900">
              <a:buFont typeface="Arial"/>
              <a:buChar char="•"/>
            </a:pPr>
            <a:r>
              <a:rPr lang="ru-RU" sz="2000" dirty="0" smtClean="0">
                <a:latin typeface="+mn-lt"/>
                <a:cs typeface="Times New Roman" charset="0"/>
              </a:rPr>
              <a:t>Экзамен проводится по каждому предмету отдельно в определённые дни.</a:t>
            </a:r>
          </a:p>
          <a:p>
            <a:pPr marL="342900" indent="-342900">
              <a:buFont typeface="Arial"/>
              <a:buChar char="•"/>
            </a:pPr>
            <a:r>
              <a:rPr lang="ru-RU" sz="2000" dirty="0"/>
              <a:t>Проверка – официально через 5 дней (фактически результаты известны в день экзамена</a:t>
            </a:r>
            <a:r>
              <a:rPr lang="ru-RU" sz="2000" dirty="0" smtClean="0"/>
              <a:t>).</a:t>
            </a:r>
            <a:endParaRPr lang="ru-RU" sz="2000" dirty="0">
              <a:latin typeface="+mn-lt"/>
              <a:cs typeface="Times New Roman" charset="0"/>
            </a:endParaRPr>
          </a:p>
          <a:p>
            <a:pPr marL="342900" indent="-342900">
              <a:buFont typeface="Arial"/>
              <a:buChar char="•"/>
            </a:pPr>
            <a:r>
              <a:rPr lang="ru-RU" sz="2000" dirty="0">
                <a:latin typeface="+mn-lt"/>
                <a:cs typeface="Times New Roman" charset="0"/>
              </a:rPr>
              <a:t>Взимается плата за </a:t>
            </a:r>
            <a:r>
              <a:rPr lang="ru-RU" sz="2000" dirty="0" smtClean="0">
                <a:latin typeface="+mn-lt"/>
                <a:cs typeface="Times New Roman" charset="0"/>
              </a:rPr>
              <a:t>участие.</a:t>
            </a:r>
            <a:endParaRPr lang="ru-RU" sz="2000" dirty="0">
              <a:latin typeface="+mn-lt"/>
            </a:endParaRPr>
          </a:p>
        </p:txBody>
      </p:sp>
      <p:pic>
        <p:nvPicPr>
          <p:cNvPr id="1026" name="Picture 2" descr="Эксперт: &quot;Армении надо определиться - или ЕС, или ЕАС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23478"/>
            <a:ext cx="889620" cy="88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8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635646"/>
            <a:ext cx="576064" cy="576064"/>
          </a:xfrm>
          <a:prstGeom prst="rect">
            <a:avLst/>
          </a:prstGeom>
          <a:noFill/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344" y="4287208"/>
            <a:ext cx="2332112" cy="810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7959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496" y="100800"/>
            <a:ext cx="8496176" cy="828675"/>
          </a:xfrm>
        </p:spPr>
        <p:txBody>
          <a:bodyPr/>
          <a:lstStyle/>
          <a:p>
            <a:pPr algn="l"/>
            <a:r>
              <a:rPr lang="ru-RU" sz="2800" dirty="0" smtClean="0">
                <a:solidFill>
                  <a:schemeClr val="bg1"/>
                </a:solidFill>
              </a:rPr>
              <a:t>ЕДИНЫЕ ГОСУДАРСТВЕННЫЕ ЭКЗАМЕНЫ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РЕСПУБЛИКА АРМЕНИЯ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496" y="1131590"/>
            <a:ext cx="91085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latin typeface="+mn-lt"/>
              </a:rPr>
              <a:t>Характеристики</a:t>
            </a:r>
            <a:endParaRPr lang="ru-RU" sz="2000" b="1" dirty="0">
              <a:solidFill>
                <a:srgbClr val="000000"/>
              </a:solidFill>
              <a:latin typeface="+mn-lt"/>
            </a:endParaRPr>
          </a:p>
          <a:p>
            <a:pPr marL="342900" indent="-342900" algn="just">
              <a:buFont typeface="Arial"/>
              <a:buChar char="•"/>
            </a:pPr>
            <a:r>
              <a:rPr lang="ru-RU" sz="2000" dirty="0" smtClean="0"/>
              <a:t>Структура теста. </a:t>
            </a:r>
            <a:r>
              <a:rPr lang="ru-RU" sz="2000" dirty="0"/>
              <a:t>Ч</a:t>
            </a:r>
            <a:r>
              <a:rPr lang="ru-RU" sz="2000" dirty="0" smtClean="0"/>
              <a:t>асть </a:t>
            </a:r>
            <a:r>
              <a:rPr lang="ru-RU" sz="2000" dirty="0"/>
              <a:t>А (уровень итогового оценивания) с заданиями с выбором ответа или с кратким ответом по каждому общеобразовательному предмету </a:t>
            </a:r>
            <a:r>
              <a:rPr lang="ru-RU" sz="2000" dirty="0" smtClean="0"/>
              <a:t>и </a:t>
            </a:r>
            <a:r>
              <a:rPr lang="ru-RU" sz="2000" dirty="0"/>
              <a:t>часть </a:t>
            </a:r>
            <a:r>
              <a:rPr lang="ru-RU" sz="2000" dirty="0" smtClean="0"/>
              <a:t>В (уровень поступления в вуз) </a:t>
            </a:r>
            <a:r>
              <a:rPr lang="ru-RU" sz="2000" dirty="0"/>
              <a:t>с заданиями такой же формы повышенного уровня </a:t>
            </a:r>
            <a:r>
              <a:rPr lang="ru-RU" sz="2000" dirty="0" smtClean="0"/>
              <a:t>сложности.</a:t>
            </a:r>
          </a:p>
          <a:p>
            <a:pPr marL="342900" indent="-342900" algn="just">
              <a:buFont typeface="Arial"/>
              <a:buChar char="•"/>
            </a:pPr>
            <a:r>
              <a:rPr lang="ru-RU" sz="2000" dirty="0" smtClean="0"/>
              <a:t>Информационная безопасность - </a:t>
            </a:r>
            <a:r>
              <a:rPr lang="ru-RU" sz="2000" dirty="0"/>
              <a:t>тиражирование тестов за </a:t>
            </a:r>
            <a:r>
              <a:rPr lang="ru-RU" sz="2000" dirty="0" smtClean="0"/>
              <a:t>рубежом (Великобритания), </a:t>
            </a:r>
            <a:r>
              <a:rPr lang="ru-RU" sz="2000" dirty="0"/>
              <a:t>хранение - в банках страны, глушение связи и видеонаблюдение, видеотрансляция на экраны в общественных </a:t>
            </a:r>
            <a:r>
              <a:rPr lang="ru-RU" sz="2000" dirty="0" smtClean="0"/>
              <a:t>местах.</a:t>
            </a:r>
          </a:p>
          <a:p>
            <a:pPr marL="342900" indent="-342900" algn="just">
              <a:buFont typeface="Arial"/>
              <a:buChar char="•"/>
            </a:pPr>
            <a:r>
              <a:rPr lang="ru-RU" sz="2000" dirty="0" smtClean="0"/>
              <a:t>Экзаменационные </a:t>
            </a:r>
            <a:r>
              <a:rPr lang="ru-RU" sz="2000" dirty="0"/>
              <a:t>ц</a:t>
            </a:r>
            <a:r>
              <a:rPr lang="ru-RU" sz="2000" dirty="0" smtClean="0"/>
              <a:t>ентры </a:t>
            </a:r>
            <a:r>
              <a:rPr lang="ru-RU" sz="2000" dirty="0"/>
              <a:t>(ЭЦ) на базе </a:t>
            </a:r>
            <a:r>
              <a:rPr lang="ru-RU" sz="2000" dirty="0" smtClean="0"/>
              <a:t>высших </a:t>
            </a:r>
            <a:r>
              <a:rPr lang="ru-RU" sz="2000" dirty="0"/>
              <a:t>учебных заведений или крупных общеобразовательных </a:t>
            </a:r>
            <a:r>
              <a:rPr lang="ru-RU" sz="2000" dirty="0" smtClean="0"/>
              <a:t>учреждений</a:t>
            </a:r>
            <a:r>
              <a:rPr lang="ru-RU" sz="2000" dirty="0" smtClean="0">
                <a:latin typeface="+mn-lt"/>
                <a:cs typeface="Times New Roman" charset="0"/>
              </a:rPr>
              <a:t>.</a:t>
            </a:r>
            <a:endParaRPr lang="ru-RU" sz="2000" dirty="0">
              <a:latin typeface="+mn-lt"/>
            </a:endParaRPr>
          </a:p>
          <a:p>
            <a:pPr marL="342900" indent="-342900">
              <a:buFont typeface="Arial"/>
              <a:buChar char="•"/>
            </a:pPr>
            <a:r>
              <a:rPr lang="ru-RU" sz="2000" dirty="0" smtClean="0"/>
              <a:t>Проводят представители </a:t>
            </a:r>
            <a:r>
              <a:rPr lang="ru-RU" sz="2000" dirty="0"/>
              <a:t>Центра оценки и тестирования  администрации правительства РА,  </a:t>
            </a:r>
            <a:r>
              <a:rPr lang="ru-RU" sz="2000" dirty="0" smtClean="0"/>
              <a:t>обученные специалисты </a:t>
            </a:r>
            <a:r>
              <a:rPr lang="ru-RU" sz="2000" dirty="0"/>
              <a:t>по контракту </a:t>
            </a:r>
            <a:r>
              <a:rPr lang="ru-RU" sz="2000" dirty="0" smtClean="0"/>
              <a:t>с ЦОТ. </a:t>
            </a:r>
            <a:endParaRPr lang="ru-RU" sz="2000" dirty="0">
              <a:latin typeface="+mn-lt"/>
              <a:cs typeface="Times New Roman" charset="0"/>
            </a:endParaRPr>
          </a:p>
        </p:txBody>
      </p:sp>
      <p:pic>
        <p:nvPicPr>
          <p:cNvPr id="1026" name="Picture 2" descr="Эксперт: &quot;Армении надо определиться - или ЕС, или ЕАС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23478"/>
            <a:ext cx="889620" cy="88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234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496" y="100800"/>
            <a:ext cx="8496176" cy="828675"/>
          </a:xfrm>
        </p:spPr>
        <p:txBody>
          <a:bodyPr/>
          <a:lstStyle/>
          <a:p>
            <a:pPr algn="l"/>
            <a:r>
              <a:rPr lang="ru-RU" sz="2800" dirty="0" smtClean="0">
                <a:solidFill>
                  <a:schemeClr val="bg1"/>
                </a:solidFill>
              </a:rPr>
              <a:t>ОСОБЕННОСТИ ЕГЭ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496" y="1131590"/>
            <a:ext cx="9108504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ru-RU" sz="2800" dirty="0"/>
              <a:t>Проведение экзамена независимым Центром тестирования.</a:t>
            </a:r>
          </a:p>
          <a:p>
            <a:pPr marL="285750" indent="-285750" algn="just">
              <a:buFont typeface="Arial"/>
              <a:buChar char="•"/>
            </a:pPr>
            <a:r>
              <a:rPr lang="ru-RU" sz="2800" dirty="0" smtClean="0"/>
              <a:t>Информационная безопасность – печать тестов в другой стране.</a:t>
            </a:r>
          </a:p>
          <a:p>
            <a:pPr marL="285750" indent="-285750" algn="just">
              <a:buFont typeface="Arial"/>
              <a:buChar char="•"/>
            </a:pPr>
            <a:r>
              <a:rPr lang="ru-RU" sz="2800" dirty="0" smtClean="0"/>
              <a:t>Широкое информирование общества (трансляция ЕГЭ в общественно доступных местах).</a:t>
            </a:r>
            <a:endParaRPr lang="ru-RU" sz="2800" dirty="0"/>
          </a:p>
          <a:p>
            <a:endParaRPr lang="ru-RU" sz="2800" dirty="0">
              <a:latin typeface="+mn-lt"/>
              <a:cs typeface="Times New Roman" charset="0"/>
            </a:endParaRPr>
          </a:p>
        </p:txBody>
      </p:sp>
      <p:pic>
        <p:nvPicPr>
          <p:cNvPr id="1026" name="Picture 2" descr="Эксперт: &quot;Армении надо определиться - или ЕС, или ЕАС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23478"/>
            <a:ext cx="889620" cy="88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921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11218</TotalTime>
  <Words>2725</Words>
  <Application>Microsoft Macintosh PowerPoint</Application>
  <PresentationFormat>Экран (16:9)</PresentationFormat>
  <Paragraphs>372</Paragraphs>
  <Slides>32</Slides>
  <Notes>32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Модели организации вступительных экзаменов в высшие учебные заведения: анализ опыта стран СНГ</vt:lpstr>
      <vt:lpstr>Вопросы для рассмотрения </vt:lpstr>
      <vt:lpstr>Характеристика систем ОКО в 6-и странах СНГ</vt:lpstr>
      <vt:lpstr>ИСТОЧНИКИ ИНФОРМАЦИИ ДЛЯ АНАЛИЗА </vt:lpstr>
      <vt:lpstr>Оценочные процедуры в системах ОКО стран СНГ</vt:lpstr>
      <vt:lpstr>Введение национальных стандартизированных экзаменов для поступления в Вузы</vt:lpstr>
      <vt:lpstr>ЕДИНЫЕ ГОСУДАРСТВЕННЫЕ ЭКЗАМЕНЫ РЕСПУБЛИКА АРМЕНИЯ</vt:lpstr>
      <vt:lpstr>ЕДИНЫЕ ГОСУДАРСТВЕННЫЕ ЭКЗАМЕНЫ РЕСПУБЛИКА АРМЕНИЯ</vt:lpstr>
      <vt:lpstr>ОСОБЕННОСТИ ЕГЭ</vt:lpstr>
      <vt:lpstr>ЦЕНТРАЛИЗОВАННОЕ ТЕСТИРОВАНИЕ РЕСПУБЛИКА БЕЛОРУССИЯ</vt:lpstr>
      <vt:lpstr>ЦЕНТРАЛИЗОВАННОЕ ТЕСТИРОВАНИЕ РЕСПУБЛИКА БЕЛОРУССИЯ</vt:lpstr>
      <vt:lpstr>ОСОБЕННОСТИ ЦТ</vt:lpstr>
      <vt:lpstr>ЕДИНОЕ НАЦИОНАЛЬНОЕ ТЕСТИРОВАНИЕ РЕСПУБЛИКА КАЗАХСТАН</vt:lpstr>
      <vt:lpstr>ЕДИНОЕ НАЦИОНАЛЬНОЕ ТЕСТИРОВАНИЕ РЕСПУБЛИКА КАЗАХСТАН</vt:lpstr>
      <vt:lpstr>ОСОБЕННОСТИ ЕНТ</vt:lpstr>
      <vt:lpstr>ОБЩЕРЕСПУБЛИКАНСКОЕ ТЕСТИРОВАНИЕ КЫРГЫЗСКАЯ РЕСПУБЛИКА</vt:lpstr>
      <vt:lpstr>ОБЩЕРЕСПУБЛИКАНСКОЕ ТЕСТИРОВАНИЕ КЫРГЫЗСКАЯ РЕСПУБЛИКА</vt:lpstr>
      <vt:lpstr>ОБЩЕРЕСПУБЛИКАНСКОЕ ТЕСТИРОВАНИЕ КЫРГЫЗСКАЯ РЕСПУБЛИКА</vt:lpstr>
      <vt:lpstr>ОСОБЕННОСТИ ОРТ</vt:lpstr>
      <vt:lpstr>ЦЕНТРАЛИЗОВАННЫЕ ВСТУПИТЕЛЬНЫЕ ЭКЗАМЕНЫ РЕСПУБЛИКА ТАДЖИКИСТАН</vt:lpstr>
      <vt:lpstr>ЦЕНТРАЛИЗОВАННЫЕ ВСТУПИТЕЛЬНЫЕ ЭКЗАМЕНЫ РЕСПУБЛИКА ТАДЖИКИСТАН</vt:lpstr>
      <vt:lpstr>ОСОБЕННОСТИ ЦВЭ</vt:lpstr>
      <vt:lpstr>ЕДИНЫЙ ГОСУДАРСТВЕННЫЙ ЭКЗАМЕН РОССИЙСКАЯ ФЕДЕРАЦИЯ</vt:lpstr>
      <vt:lpstr>ЕДИНЫЙ ГОСУДАРСТВЕННЫЙ ЭКЗАМЕН РОССИЙСКАЯ ФЕДЕРАЦИЯ</vt:lpstr>
      <vt:lpstr>Единый государственный экзамен Российская Федерация</vt:lpstr>
      <vt:lpstr>ОСОБЕННОСТИ ЕГЭ</vt:lpstr>
      <vt:lpstr>ПЛАНИРУЕМЫЕ ИЗМЕНЕНИЯ В ЕГЭ  </vt:lpstr>
      <vt:lpstr>Сравнение содержания и процедуры вступительных экзаменов</vt:lpstr>
      <vt:lpstr>Сравнение содержания и процедуры вступительных экзаменов</vt:lpstr>
      <vt:lpstr>Особенности моделей вступительных экзаменов</vt:lpstr>
      <vt:lpstr>Перспективные вопросы развития содержания экзаменов</vt:lpstr>
      <vt:lpstr>СПАСИБО ЗА ВНИМАНИЕ!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</dc:creator>
  <cp:lastModifiedBy>Igor Valdman</cp:lastModifiedBy>
  <cp:revision>530</cp:revision>
  <cp:lastPrinted>2014-11-17T10:47:21Z</cp:lastPrinted>
  <dcterms:created xsi:type="dcterms:W3CDTF">2011-08-25T06:09:31Z</dcterms:created>
  <dcterms:modified xsi:type="dcterms:W3CDTF">2014-11-18T20:31:43Z</dcterms:modified>
</cp:coreProperties>
</file>