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92" r:id="rId2"/>
    <p:sldMasterId id="2147483804" r:id="rId3"/>
    <p:sldMasterId id="2147483816" r:id="rId4"/>
  </p:sldMasterIdLst>
  <p:notesMasterIdLst>
    <p:notesMasterId r:id="rId14"/>
  </p:notesMasterIdLst>
  <p:sldIdLst>
    <p:sldId id="256" r:id="rId5"/>
    <p:sldId id="259" r:id="rId6"/>
    <p:sldId id="272" r:id="rId7"/>
    <p:sldId id="260" r:id="rId8"/>
    <p:sldId id="261" r:id="rId9"/>
    <p:sldId id="273" r:id="rId10"/>
    <p:sldId id="274" r:id="rId11"/>
    <p:sldId id="275" r:id="rId12"/>
    <p:sldId id="271" r:id="rId13"/>
  </p:sldIdLst>
  <p:sldSz cx="9144000" cy="5143500" type="screen16x9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B7FC7"/>
    <a:srgbClr val="422C16"/>
    <a:srgbClr val="3366CC"/>
    <a:srgbClr val="0C788E"/>
    <a:srgbClr val="006666"/>
    <a:srgbClr val="0099CC"/>
    <a:srgbClr val="E0C0A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52" autoAdjust="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D2438-0C6C-4A84-93D6-2D32106FEBFC}" type="doc">
      <dgm:prSet loTypeId="urn:microsoft.com/office/officeart/2005/8/layout/hList7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E84BFC1-81D1-4105-9D68-3EC9F1055396}">
      <dgm:prSet phldrT="[Текст]" custT="1"/>
      <dgm:spPr/>
      <dgm:t>
        <a:bodyPr/>
        <a:lstStyle/>
        <a:p>
          <a:r>
            <a:rPr lang="ru-RU" sz="950" b="1" dirty="0" smtClean="0">
              <a:solidFill>
                <a:srgbClr val="C00000"/>
              </a:solidFill>
              <a:latin typeface="Calibri Light" panose="020F0302020204030204" pitchFamily="34" charset="0"/>
            </a:rPr>
            <a:t>Тестирование на бланках</a:t>
          </a:r>
          <a:r>
            <a:rPr lang="ru-RU" sz="950" dirty="0" smtClean="0">
              <a:latin typeface="Calibri Light" panose="020F0302020204030204" pitchFamily="34" charset="0"/>
            </a:rPr>
            <a:t>, аналогичных бланкам ЕГЭ и ГИА с проверкой результатов по технологии ЕГЭ и ГИА: </a:t>
          </a:r>
          <a:r>
            <a:rPr lang="ru-RU" sz="950" b="1" dirty="0" smtClean="0">
              <a:solidFill>
                <a:srgbClr val="C00000"/>
              </a:solidFill>
              <a:latin typeface="Calibri Light" panose="020F0302020204030204" pitchFamily="34" charset="0"/>
            </a:rPr>
            <a:t>автоматизированная проверка </a:t>
          </a:r>
          <a:r>
            <a:rPr lang="ru-RU" sz="950" dirty="0" smtClean="0">
              <a:latin typeface="Calibri Light" panose="020F0302020204030204" pitchFamily="34" charset="0"/>
            </a:rPr>
            <a:t>тестовой части и </a:t>
          </a:r>
          <a:r>
            <a:rPr lang="ru-RU" sz="950" b="1" dirty="0" smtClean="0">
              <a:solidFill>
                <a:srgbClr val="C00000"/>
              </a:solidFill>
              <a:latin typeface="Calibri Light" panose="020F0302020204030204" pitchFamily="34" charset="0"/>
            </a:rPr>
            <a:t>критериальная проверка</a:t>
          </a:r>
          <a:r>
            <a:rPr lang="ru-RU" sz="950" dirty="0" smtClean="0">
              <a:latin typeface="Calibri Light" panose="020F0302020204030204" pitchFamily="34" charset="0"/>
            </a:rPr>
            <a:t> развёрнутых ответов </a:t>
          </a:r>
          <a:r>
            <a:rPr lang="ru-RU" sz="950" b="1" dirty="0" smtClean="0">
              <a:solidFill>
                <a:srgbClr val="C00000"/>
              </a:solidFill>
              <a:latin typeface="Calibri Light" panose="020F0302020204030204" pitchFamily="34" charset="0"/>
            </a:rPr>
            <a:t>экспертами</a:t>
          </a:r>
          <a:r>
            <a:rPr lang="ru-RU" sz="950" dirty="0" smtClean="0">
              <a:latin typeface="Calibri Light" panose="020F0302020204030204" pitchFamily="34" charset="0"/>
            </a:rPr>
            <a:t>.</a:t>
          </a:r>
          <a:endParaRPr lang="ru-RU" sz="950" dirty="0">
            <a:latin typeface="Calibri Light" panose="020F0302020204030204" pitchFamily="34" charset="0"/>
          </a:endParaRPr>
        </a:p>
      </dgm:t>
    </dgm:pt>
    <dgm:pt modelId="{BCD4BB07-5FBA-4470-8284-6EED593F6814}" type="parTrans" cxnId="{32B2EF2C-4EEC-484F-896A-F112B2C8C5E4}">
      <dgm:prSet/>
      <dgm:spPr/>
      <dgm:t>
        <a:bodyPr/>
        <a:lstStyle/>
        <a:p>
          <a:endParaRPr lang="ru-RU" sz="950">
            <a:latin typeface="Calibri Light" panose="020F0302020204030204" pitchFamily="34" charset="0"/>
          </a:endParaRPr>
        </a:p>
      </dgm:t>
    </dgm:pt>
    <dgm:pt modelId="{21F5EA9C-1B21-4BA8-A823-1F89F297C979}" type="sibTrans" cxnId="{32B2EF2C-4EEC-484F-896A-F112B2C8C5E4}">
      <dgm:prSet/>
      <dgm:spPr/>
      <dgm:t>
        <a:bodyPr/>
        <a:lstStyle/>
        <a:p>
          <a:endParaRPr lang="ru-RU" sz="950">
            <a:latin typeface="Calibri Light" panose="020F0302020204030204" pitchFamily="34" charset="0"/>
          </a:endParaRPr>
        </a:p>
      </dgm:t>
    </dgm:pt>
    <dgm:pt modelId="{74F338F2-0A8E-4B9C-A80F-BEC00BC2FC55}">
      <dgm:prSet phldrT="[Текст]" custT="1"/>
      <dgm:spPr/>
      <dgm:t>
        <a:bodyPr/>
        <a:lstStyle/>
        <a:p>
          <a:r>
            <a:rPr lang="ru-RU" sz="950" dirty="0" smtClean="0">
              <a:latin typeface="Calibri Light" panose="020F0302020204030204" pitchFamily="34" charset="0"/>
            </a:rPr>
            <a:t>Оценка осуществляется </a:t>
          </a:r>
          <a:r>
            <a:rPr lang="ru-RU" sz="950" b="1" dirty="0" smtClean="0">
              <a:solidFill>
                <a:srgbClr val="C00000"/>
              </a:solidFill>
              <a:latin typeface="Calibri Light" panose="020F0302020204030204" pitchFamily="34" charset="0"/>
            </a:rPr>
            <a:t>в сроки, удобные заказчику </a:t>
          </a:r>
          <a:r>
            <a:rPr lang="ru-RU" sz="950" dirty="0" smtClean="0">
              <a:latin typeface="Calibri Light" panose="020F0302020204030204" pitchFamily="34" charset="0"/>
            </a:rPr>
            <a:t>по мере готовности учащихся к ЕГЭ или ГИА. Проведение самой процедуры оценки образовательных достижений в школе организуется силами заказчика.</a:t>
          </a:r>
          <a:endParaRPr lang="ru-RU" sz="950" dirty="0">
            <a:latin typeface="Calibri Light" panose="020F0302020204030204" pitchFamily="34" charset="0"/>
          </a:endParaRPr>
        </a:p>
      </dgm:t>
    </dgm:pt>
    <dgm:pt modelId="{14FC147E-22FC-46FA-9E21-2751DE95B74E}" type="parTrans" cxnId="{226B5782-1398-45DF-96ED-D1695CDD74FF}">
      <dgm:prSet/>
      <dgm:spPr/>
      <dgm:t>
        <a:bodyPr/>
        <a:lstStyle/>
        <a:p>
          <a:endParaRPr lang="ru-RU" sz="950">
            <a:latin typeface="Calibri Light" panose="020F0302020204030204" pitchFamily="34" charset="0"/>
          </a:endParaRPr>
        </a:p>
      </dgm:t>
    </dgm:pt>
    <dgm:pt modelId="{BB04855F-ECDC-47F9-9B05-98A636CD2924}" type="sibTrans" cxnId="{226B5782-1398-45DF-96ED-D1695CDD74FF}">
      <dgm:prSet/>
      <dgm:spPr/>
      <dgm:t>
        <a:bodyPr/>
        <a:lstStyle/>
        <a:p>
          <a:endParaRPr lang="ru-RU" sz="950">
            <a:latin typeface="Calibri Light" panose="020F0302020204030204" pitchFamily="34" charset="0"/>
          </a:endParaRPr>
        </a:p>
      </dgm:t>
    </dgm:pt>
    <dgm:pt modelId="{47D14313-42A6-4BA7-8B74-3B80755A7D7A}">
      <dgm:prSet custT="1"/>
      <dgm:spPr/>
      <dgm:t>
        <a:bodyPr/>
        <a:lstStyle/>
        <a:p>
          <a:r>
            <a:rPr lang="ru-RU" sz="950" dirty="0" smtClean="0">
              <a:latin typeface="Calibri Light" panose="020F0302020204030204" pitchFamily="34" charset="0"/>
            </a:rPr>
            <a:t>Результаты оценки по каждому участнику в виде </a:t>
          </a:r>
          <a:r>
            <a:rPr lang="ru-RU" sz="950" b="1" dirty="0" smtClean="0">
              <a:solidFill>
                <a:srgbClr val="C00000"/>
              </a:solidFill>
              <a:latin typeface="Calibri Light" panose="020F0302020204030204" pitchFamily="34" charset="0"/>
            </a:rPr>
            <a:t>Листа оценки индивидуальных образовательных достижений</a:t>
          </a:r>
          <a:r>
            <a:rPr lang="ru-RU" sz="950" dirty="0" smtClean="0">
              <a:latin typeface="Calibri Light" panose="020F0302020204030204" pitchFamily="34" charset="0"/>
            </a:rPr>
            <a:t>, для учителя - </a:t>
          </a:r>
          <a:r>
            <a:rPr lang="ru-RU" sz="950" b="1" dirty="0" smtClean="0">
              <a:solidFill>
                <a:srgbClr val="C00000"/>
              </a:solidFill>
              <a:latin typeface="Calibri Light" panose="020F0302020204030204" pitchFamily="34" charset="0"/>
            </a:rPr>
            <a:t>Аналитический материал </a:t>
          </a:r>
          <a:r>
            <a:rPr lang="ru-RU" sz="950" dirty="0" smtClean="0">
              <a:latin typeface="Calibri Light" panose="020F0302020204030204" pitchFamily="34" charset="0"/>
            </a:rPr>
            <a:t>по результатам оценки группы учащихся</a:t>
          </a:r>
          <a:endParaRPr lang="ru-RU" sz="950" dirty="0">
            <a:latin typeface="Calibri Light" panose="020F0302020204030204" pitchFamily="34" charset="0"/>
          </a:endParaRPr>
        </a:p>
      </dgm:t>
    </dgm:pt>
    <dgm:pt modelId="{E32D072D-13FE-4536-A608-17612B978057}" type="parTrans" cxnId="{59B8257F-E3B2-4224-A095-E757FB5990F6}">
      <dgm:prSet/>
      <dgm:spPr/>
      <dgm:t>
        <a:bodyPr/>
        <a:lstStyle/>
        <a:p>
          <a:endParaRPr lang="ru-RU" sz="950"/>
        </a:p>
      </dgm:t>
    </dgm:pt>
    <dgm:pt modelId="{E4001430-C332-478C-BB49-3B86C7186F4F}" type="sibTrans" cxnId="{59B8257F-E3B2-4224-A095-E757FB5990F6}">
      <dgm:prSet/>
      <dgm:spPr/>
      <dgm:t>
        <a:bodyPr/>
        <a:lstStyle/>
        <a:p>
          <a:endParaRPr lang="ru-RU" sz="950"/>
        </a:p>
      </dgm:t>
    </dgm:pt>
    <dgm:pt modelId="{3A09B058-6389-4A23-8B8A-2025501895CB}">
      <dgm:prSet custT="1"/>
      <dgm:spPr/>
      <dgm:t>
        <a:bodyPr/>
        <a:lstStyle/>
        <a:p>
          <a:r>
            <a:rPr lang="ru-RU" sz="950" b="1" dirty="0" smtClean="0">
              <a:solidFill>
                <a:srgbClr val="C00000"/>
              </a:solidFill>
              <a:latin typeface="Calibri Light" panose="020F0302020204030204" pitchFamily="34" charset="0"/>
            </a:rPr>
            <a:t>Минимизированы негативные </a:t>
          </a:r>
          <a:r>
            <a:rPr lang="ru-RU" sz="950" dirty="0" smtClean="0">
              <a:latin typeface="Calibri Light" panose="020F0302020204030204" pitchFamily="34" charset="0"/>
            </a:rPr>
            <a:t>административные </a:t>
          </a:r>
          <a:r>
            <a:rPr lang="ru-RU" sz="950" b="1" dirty="0" smtClean="0">
              <a:solidFill>
                <a:srgbClr val="C00000"/>
              </a:solidFill>
              <a:latin typeface="Calibri Light" panose="020F0302020204030204" pitchFamily="34" charset="0"/>
            </a:rPr>
            <a:t>последствия</a:t>
          </a:r>
          <a:r>
            <a:rPr lang="ru-RU" sz="950" dirty="0" smtClean="0">
              <a:latin typeface="Calibri Light" panose="020F0302020204030204" pitchFamily="34" charset="0"/>
            </a:rPr>
            <a:t> по результатам оценки – </a:t>
          </a:r>
          <a:r>
            <a:rPr lang="ru-RU" sz="950" b="1" dirty="0" smtClean="0">
              <a:solidFill>
                <a:srgbClr val="C00000"/>
              </a:solidFill>
              <a:latin typeface="Calibri Light" panose="020F0302020204030204" pitchFamily="34" charset="0"/>
            </a:rPr>
            <a:t>результаты</a:t>
          </a:r>
          <a:r>
            <a:rPr lang="ru-RU" sz="950" dirty="0" smtClean="0">
              <a:latin typeface="Calibri Light" panose="020F0302020204030204" pitchFamily="34" charset="0"/>
            </a:rPr>
            <a:t> предоставляются </a:t>
          </a:r>
          <a:r>
            <a:rPr lang="ru-RU" sz="950" b="1" dirty="0" smtClean="0">
              <a:solidFill>
                <a:srgbClr val="C00000"/>
              </a:solidFill>
              <a:latin typeface="Calibri Light" panose="020F0302020204030204" pitchFamily="34" charset="0"/>
            </a:rPr>
            <a:t>только заказчику</a:t>
          </a:r>
          <a:endParaRPr lang="ru-RU" sz="950" b="1" dirty="0">
            <a:solidFill>
              <a:srgbClr val="C00000"/>
            </a:solidFill>
            <a:latin typeface="Calibri Light" panose="020F0302020204030204" pitchFamily="34" charset="0"/>
          </a:endParaRPr>
        </a:p>
      </dgm:t>
    </dgm:pt>
    <dgm:pt modelId="{9B05E47E-4218-4BDA-A871-0E25CE17AE14}" type="parTrans" cxnId="{90F16D1E-3EBB-4FAC-AF64-F94B101677CE}">
      <dgm:prSet/>
      <dgm:spPr/>
      <dgm:t>
        <a:bodyPr/>
        <a:lstStyle/>
        <a:p>
          <a:endParaRPr lang="ru-RU" sz="950"/>
        </a:p>
      </dgm:t>
    </dgm:pt>
    <dgm:pt modelId="{7DDAB59C-1E59-4FA1-BE80-C84F1C4FD63E}" type="sibTrans" cxnId="{90F16D1E-3EBB-4FAC-AF64-F94B101677CE}">
      <dgm:prSet/>
      <dgm:spPr/>
      <dgm:t>
        <a:bodyPr/>
        <a:lstStyle/>
        <a:p>
          <a:endParaRPr lang="ru-RU" sz="950"/>
        </a:p>
      </dgm:t>
    </dgm:pt>
    <dgm:pt modelId="{C44BF5EE-B75B-44E9-9BF2-677FDE1C2805}">
      <dgm:prSet phldrT="[Текст]" custT="1"/>
      <dgm:spPr/>
      <dgm:t>
        <a:bodyPr/>
        <a:lstStyle/>
        <a:p>
          <a:r>
            <a:rPr lang="ru-RU" sz="950" b="1" dirty="0" smtClean="0">
              <a:solidFill>
                <a:srgbClr val="C00000"/>
              </a:solidFill>
              <a:latin typeface="Calibri Light" panose="020F0302020204030204" pitchFamily="34" charset="0"/>
            </a:rPr>
            <a:t>Цель</a:t>
          </a:r>
          <a:r>
            <a:rPr lang="ru-RU" sz="950" dirty="0" smtClean="0">
              <a:latin typeface="Calibri Light" panose="020F0302020204030204" pitchFamily="34" charset="0"/>
            </a:rPr>
            <a:t> – входной, промежуточный или итоговый контроль, соответствие требованиям образовательного стандарта и </a:t>
          </a:r>
          <a:r>
            <a:rPr lang="ru-RU" sz="950" b="1" dirty="0" smtClean="0">
              <a:solidFill>
                <a:srgbClr val="C00000"/>
              </a:solidFill>
              <a:latin typeface="Calibri Light" panose="020F0302020204030204" pitchFamily="34" charset="0"/>
            </a:rPr>
            <a:t>оценка уровня готовности к итоговой аттестации</a:t>
          </a:r>
          <a:endParaRPr lang="ru-RU" sz="950" b="1" dirty="0">
            <a:solidFill>
              <a:srgbClr val="C00000"/>
            </a:solidFill>
            <a:latin typeface="Calibri Light" panose="020F0302020204030204" pitchFamily="34" charset="0"/>
          </a:endParaRPr>
        </a:p>
      </dgm:t>
    </dgm:pt>
    <dgm:pt modelId="{CE3028DE-D038-4548-AC52-CFF11CE75E82}" type="parTrans" cxnId="{6235B2C8-8564-426F-AD24-3576368A647F}">
      <dgm:prSet/>
      <dgm:spPr/>
      <dgm:t>
        <a:bodyPr/>
        <a:lstStyle/>
        <a:p>
          <a:endParaRPr lang="ru-RU" sz="950"/>
        </a:p>
      </dgm:t>
    </dgm:pt>
    <dgm:pt modelId="{A02D682A-07E1-40DC-81BA-D7FB02B0E6DE}" type="sibTrans" cxnId="{6235B2C8-8564-426F-AD24-3576368A647F}">
      <dgm:prSet/>
      <dgm:spPr/>
      <dgm:t>
        <a:bodyPr/>
        <a:lstStyle/>
        <a:p>
          <a:endParaRPr lang="ru-RU" sz="950"/>
        </a:p>
      </dgm:t>
    </dgm:pt>
    <dgm:pt modelId="{70A1A457-321C-41B9-9EDE-A325E11CBA76}">
      <dgm:prSet phldrT="[Текст]" custT="1"/>
      <dgm:spPr/>
      <dgm:t>
        <a:bodyPr/>
        <a:lstStyle/>
        <a:p>
          <a:r>
            <a:rPr lang="ru-RU" sz="950" dirty="0" smtClean="0">
              <a:latin typeface="Calibri Light" panose="020F0302020204030204" pitchFamily="34" charset="0"/>
            </a:rPr>
            <a:t>Использование контрольно-измерительных материалов, составленных </a:t>
          </a:r>
          <a:r>
            <a:rPr lang="ru-RU" sz="950" b="1" dirty="0" smtClean="0">
              <a:solidFill>
                <a:srgbClr val="C00000"/>
              </a:solidFill>
              <a:latin typeface="Calibri Light" panose="020F0302020204030204" pitchFamily="34" charset="0"/>
            </a:rPr>
            <a:t>в соответствии со спецификациями </a:t>
          </a:r>
          <a:r>
            <a:rPr lang="ru-RU" sz="950" dirty="0" smtClean="0">
              <a:latin typeface="Calibri Light" panose="020F0302020204030204" pitchFamily="34" charset="0"/>
            </a:rPr>
            <a:t>ЕГЭ, ГИА  или других оценочных процедур</a:t>
          </a:r>
          <a:endParaRPr lang="ru-RU" sz="950" dirty="0">
            <a:latin typeface="Calibri Light" panose="020F0302020204030204" pitchFamily="34" charset="0"/>
          </a:endParaRPr>
        </a:p>
      </dgm:t>
    </dgm:pt>
    <dgm:pt modelId="{08844C90-F4FF-4867-B2C8-8A149C2E8CE9}" type="sibTrans" cxnId="{FA30A078-4219-4B91-9C4C-DD583AA88B45}">
      <dgm:prSet/>
      <dgm:spPr/>
      <dgm:t>
        <a:bodyPr/>
        <a:lstStyle/>
        <a:p>
          <a:endParaRPr lang="ru-RU" sz="950">
            <a:latin typeface="Calibri Light" panose="020F0302020204030204" pitchFamily="34" charset="0"/>
          </a:endParaRPr>
        </a:p>
      </dgm:t>
    </dgm:pt>
    <dgm:pt modelId="{1E35E208-8C11-4A8F-8222-A014DE1A8AF5}" type="parTrans" cxnId="{FA30A078-4219-4B91-9C4C-DD583AA88B45}">
      <dgm:prSet/>
      <dgm:spPr/>
      <dgm:t>
        <a:bodyPr/>
        <a:lstStyle/>
        <a:p>
          <a:endParaRPr lang="ru-RU" sz="950">
            <a:latin typeface="Calibri Light" panose="020F0302020204030204" pitchFamily="34" charset="0"/>
          </a:endParaRPr>
        </a:p>
      </dgm:t>
    </dgm:pt>
    <dgm:pt modelId="{CC7CC5DF-5702-423D-8B04-DD40DB9BDC59}" type="pres">
      <dgm:prSet presAssocID="{4E9D2438-0C6C-4A84-93D6-2D32106FEB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85374-A9A5-4028-AB5A-BE935FDC1AAB}" type="pres">
      <dgm:prSet presAssocID="{4E9D2438-0C6C-4A84-93D6-2D32106FEBFC}" presName="fgShape" presStyleLbl="fgShp" presStyleIdx="0" presStyleCnt="1" custLinFactNeighborX="462" custLinFactNeighborY="31046"/>
      <dgm:spPr/>
      <dgm:t>
        <a:bodyPr/>
        <a:lstStyle/>
        <a:p>
          <a:endParaRPr lang="ru-RU"/>
        </a:p>
      </dgm:t>
    </dgm:pt>
    <dgm:pt modelId="{E19A3A98-DAE6-4F4C-AF63-EE411241D822}" type="pres">
      <dgm:prSet presAssocID="{4E9D2438-0C6C-4A84-93D6-2D32106FEBFC}" presName="linComp" presStyleCnt="0"/>
      <dgm:spPr/>
      <dgm:t>
        <a:bodyPr/>
        <a:lstStyle/>
        <a:p>
          <a:endParaRPr lang="ru-RU"/>
        </a:p>
      </dgm:t>
    </dgm:pt>
    <dgm:pt modelId="{F30FC710-419F-4F29-B2E9-84CF60AA9956}" type="pres">
      <dgm:prSet presAssocID="{C44BF5EE-B75B-44E9-9BF2-677FDE1C2805}" presName="compNode" presStyleCnt="0"/>
      <dgm:spPr/>
    </dgm:pt>
    <dgm:pt modelId="{4743EC7C-54B9-4EC8-9B70-20DE1ABDF525}" type="pres">
      <dgm:prSet presAssocID="{C44BF5EE-B75B-44E9-9BF2-677FDE1C2805}" presName="bkgdShape" presStyleLbl="node1" presStyleIdx="0" presStyleCnt="6"/>
      <dgm:spPr/>
      <dgm:t>
        <a:bodyPr/>
        <a:lstStyle/>
        <a:p>
          <a:endParaRPr lang="ru-RU"/>
        </a:p>
      </dgm:t>
    </dgm:pt>
    <dgm:pt modelId="{42F83458-0EEC-44DD-BEB3-366FC577DCDA}" type="pres">
      <dgm:prSet presAssocID="{C44BF5EE-B75B-44E9-9BF2-677FDE1C2805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BB26A-88C5-4153-84F0-92CF32AAB2A8}" type="pres">
      <dgm:prSet presAssocID="{C44BF5EE-B75B-44E9-9BF2-677FDE1C2805}" presName="invisiNode" presStyleLbl="node1" presStyleIdx="0" presStyleCnt="6"/>
      <dgm:spPr/>
    </dgm:pt>
    <dgm:pt modelId="{C67E39FA-44EC-405B-A1F5-85DA4769B1E2}" type="pres">
      <dgm:prSet presAssocID="{C44BF5EE-B75B-44E9-9BF2-677FDE1C2805}" presName="imagNode" presStyleLbl="fgImgPlace1" presStyleIdx="0" presStyleCnt="6"/>
      <dgm:spPr>
        <a:blipFill rotWithShape="1">
          <a:blip xmlns:r="http://schemas.openxmlformats.org/officeDocument/2006/relationships" r:embed="rId1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78A64D-3667-44E3-8880-81B3C9D58DD4}" type="pres">
      <dgm:prSet presAssocID="{A02D682A-07E1-40DC-81BA-D7FB02B0E6D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FEF99F8-52B9-4E6E-88E3-E32C94A2D6F9}" type="pres">
      <dgm:prSet presAssocID="{70A1A457-321C-41B9-9EDE-A325E11CBA76}" presName="compNode" presStyleCnt="0"/>
      <dgm:spPr/>
      <dgm:t>
        <a:bodyPr/>
        <a:lstStyle/>
        <a:p>
          <a:endParaRPr lang="ru-RU"/>
        </a:p>
      </dgm:t>
    </dgm:pt>
    <dgm:pt modelId="{788748D8-FEB5-42CF-82D3-844F13663802}" type="pres">
      <dgm:prSet presAssocID="{70A1A457-321C-41B9-9EDE-A325E11CBA76}" presName="bkgdShape" presStyleLbl="node1" presStyleIdx="1" presStyleCnt="6"/>
      <dgm:spPr/>
      <dgm:t>
        <a:bodyPr/>
        <a:lstStyle/>
        <a:p>
          <a:endParaRPr lang="ru-RU"/>
        </a:p>
      </dgm:t>
    </dgm:pt>
    <dgm:pt modelId="{AEB90D3A-176C-492D-A6C1-C2D4A37FDD7E}" type="pres">
      <dgm:prSet presAssocID="{70A1A457-321C-41B9-9EDE-A325E11CBA76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871DE-465C-428D-9580-7B1039392937}" type="pres">
      <dgm:prSet presAssocID="{70A1A457-321C-41B9-9EDE-A325E11CBA76}" presName="invisiNode" presStyleLbl="node1" presStyleIdx="1" presStyleCnt="6"/>
      <dgm:spPr/>
      <dgm:t>
        <a:bodyPr/>
        <a:lstStyle/>
        <a:p>
          <a:endParaRPr lang="ru-RU"/>
        </a:p>
      </dgm:t>
    </dgm:pt>
    <dgm:pt modelId="{8D022C96-730F-4E27-8BA5-7EB132F5920E}" type="pres">
      <dgm:prSet presAssocID="{70A1A457-321C-41B9-9EDE-A325E11CBA76}" presName="imagNode" presStyleLbl="fgImgPlace1" presStyleIdx="1" presStyleCnt="6"/>
      <dgm:spPr>
        <a:blipFill rotWithShape="1"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14DD734-72E0-47BA-9009-D7BF0B9257AD}" type="pres">
      <dgm:prSet presAssocID="{08844C90-F4FF-4867-B2C8-8A149C2E8CE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DABC4D6-74B0-4735-BF36-7E32055769A9}" type="pres">
      <dgm:prSet presAssocID="{FE84BFC1-81D1-4105-9D68-3EC9F1055396}" presName="compNode" presStyleCnt="0"/>
      <dgm:spPr/>
      <dgm:t>
        <a:bodyPr/>
        <a:lstStyle/>
        <a:p>
          <a:endParaRPr lang="ru-RU"/>
        </a:p>
      </dgm:t>
    </dgm:pt>
    <dgm:pt modelId="{802C4D84-2D57-4A91-BF11-511F161E5A3C}" type="pres">
      <dgm:prSet presAssocID="{FE84BFC1-81D1-4105-9D68-3EC9F1055396}" presName="bkgdShape" presStyleLbl="node1" presStyleIdx="2" presStyleCnt="6"/>
      <dgm:spPr/>
      <dgm:t>
        <a:bodyPr/>
        <a:lstStyle/>
        <a:p>
          <a:endParaRPr lang="ru-RU"/>
        </a:p>
      </dgm:t>
    </dgm:pt>
    <dgm:pt modelId="{4DC6E686-3B40-4D63-B973-B38A3718407A}" type="pres">
      <dgm:prSet presAssocID="{FE84BFC1-81D1-4105-9D68-3EC9F1055396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DD143-B235-4E75-905F-DC34DF42215E}" type="pres">
      <dgm:prSet presAssocID="{FE84BFC1-81D1-4105-9D68-3EC9F1055396}" presName="invisiNode" presStyleLbl="node1" presStyleIdx="2" presStyleCnt="6"/>
      <dgm:spPr/>
      <dgm:t>
        <a:bodyPr/>
        <a:lstStyle/>
        <a:p>
          <a:endParaRPr lang="ru-RU"/>
        </a:p>
      </dgm:t>
    </dgm:pt>
    <dgm:pt modelId="{B52D3E22-F6B7-4FDE-B1C6-63C0A82CB877}" type="pres">
      <dgm:prSet presAssocID="{FE84BFC1-81D1-4105-9D68-3EC9F1055396}" presName="imagNode" presStyleLbl="fgImgPlace1" presStyleIdx="2" presStyleCnt="6"/>
      <dgm:spPr>
        <a:blipFill rotWithShape="1">
          <a:blip xmlns:r="http://schemas.openxmlformats.org/officeDocument/2006/relationships" r:embed="rId3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0227C3-B182-4345-B43F-4842182636F0}" type="pres">
      <dgm:prSet presAssocID="{21F5EA9C-1B21-4BA8-A823-1F89F297C97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D08FA6E-B489-442D-BB22-21D4433572A4}" type="pres">
      <dgm:prSet presAssocID="{47D14313-42A6-4BA7-8B74-3B80755A7D7A}" presName="compNode" presStyleCnt="0"/>
      <dgm:spPr/>
      <dgm:t>
        <a:bodyPr/>
        <a:lstStyle/>
        <a:p>
          <a:endParaRPr lang="ru-RU"/>
        </a:p>
      </dgm:t>
    </dgm:pt>
    <dgm:pt modelId="{15BD8E51-9502-43B1-93E6-87A5C8F6A66E}" type="pres">
      <dgm:prSet presAssocID="{47D14313-42A6-4BA7-8B74-3B80755A7D7A}" presName="bkgdShape" presStyleLbl="node1" presStyleIdx="3" presStyleCnt="6"/>
      <dgm:spPr/>
      <dgm:t>
        <a:bodyPr/>
        <a:lstStyle/>
        <a:p>
          <a:endParaRPr lang="ru-RU"/>
        </a:p>
      </dgm:t>
    </dgm:pt>
    <dgm:pt modelId="{30606AFA-2194-4706-9A75-D34A1B9A1F67}" type="pres">
      <dgm:prSet presAssocID="{47D14313-42A6-4BA7-8B74-3B80755A7D7A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50BE9-FC27-4ABA-9374-C329A50A8A38}" type="pres">
      <dgm:prSet presAssocID="{47D14313-42A6-4BA7-8B74-3B80755A7D7A}" presName="invisiNode" presStyleLbl="node1" presStyleIdx="3" presStyleCnt="6"/>
      <dgm:spPr/>
      <dgm:t>
        <a:bodyPr/>
        <a:lstStyle/>
        <a:p>
          <a:endParaRPr lang="ru-RU"/>
        </a:p>
      </dgm:t>
    </dgm:pt>
    <dgm:pt modelId="{B80CEF29-7EC5-47EF-A95E-3DC729B1F201}" type="pres">
      <dgm:prSet presAssocID="{47D14313-42A6-4BA7-8B74-3B80755A7D7A}" presName="imagNode" presStyleLbl="fgImgPlace1" presStyleIdx="3" presStyleCnt="6" custScaleY="100089"/>
      <dgm:spPr>
        <a:blipFill rotWithShape="1">
          <a:blip xmlns:r="http://schemas.openxmlformats.org/officeDocument/2006/relationships" r:embed="rId4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2825-76F2-4713-AB59-92E1AF9A6A92}" type="pres">
      <dgm:prSet presAssocID="{E4001430-C332-478C-BB49-3B86C7186F4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C4FB1C2-704E-420E-B441-7AC978CD1745}" type="pres">
      <dgm:prSet presAssocID="{74F338F2-0A8E-4B9C-A80F-BEC00BC2FC55}" presName="compNode" presStyleCnt="0"/>
      <dgm:spPr/>
      <dgm:t>
        <a:bodyPr/>
        <a:lstStyle/>
        <a:p>
          <a:endParaRPr lang="ru-RU"/>
        </a:p>
      </dgm:t>
    </dgm:pt>
    <dgm:pt modelId="{9BF95629-47A2-46A2-A5C1-1274F83AB946}" type="pres">
      <dgm:prSet presAssocID="{74F338F2-0A8E-4B9C-A80F-BEC00BC2FC55}" presName="bkgdShape" presStyleLbl="node1" presStyleIdx="4" presStyleCnt="6"/>
      <dgm:spPr/>
      <dgm:t>
        <a:bodyPr/>
        <a:lstStyle/>
        <a:p>
          <a:endParaRPr lang="ru-RU"/>
        </a:p>
      </dgm:t>
    </dgm:pt>
    <dgm:pt modelId="{955C4A1C-FDBD-48AB-A9A3-D8C7AF9B0D5D}" type="pres">
      <dgm:prSet presAssocID="{74F338F2-0A8E-4B9C-A80F-BEC00BC2FC55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7D79D-477E-4735-83EF-86FCFC1C0F6A}" type="pres">
      <dgm:prSet presAssocID="{74F338F2-0A8E-4B9C-A80F-BEC00BC2FC55}" presName="invisiNode" presStyleLbl="node1" presStyleIdx="4" presStyleCnt="6"/>
      <dgm:spPr/>
      <dgm:t>
        <a:bodyPr/>
        <a:lstStyle/>
        <a:p>
          <a:endParaRPr lang="ru-RU"/>
        </a:p>
      </dgm:t>
    </dgm:pt>
    <dgm:pt modelId="{C9EC9F98-7C1A-4905-BBFD-7540921976AF}" type="pres">
      <dgm:prSet presAssocID="{74F338F2-0A8E-4B9C-A80F-BEC00BC2FC55}" presName="imagNode" presStyleLbl="fgImgPlace1" presStyleIdx="4" presStyleCnt="6"/>
      <dgm:spPr>
        <a:blipFill rotWithShape="1">
          <a:blip xmlns:r="http://schemas.openxmlformats.org/officeDocument/2006/relationships" r:embed="rId5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7AC2E6-A056-47E9-89A8-6AD641CA2865}" type="pres">
      <dgm:prSet presAssocID="{BB04855F-ECDC-47F9-9B05-98A636CD292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6CC3C7-3C18-4735-879D-724C0AA244E5}" type="pres">
      <dgm:prSet presAssocID="{3A09B058-6389-4A23-8B8A-2025501895CB}" presName="compNode" presStyleCnt="0"/>
      <dgm:spPr/>
      <dgm:t>
        <a:bodyPr/>
        <a:lstStyle/>
        <a:p>
          <a:endParaRPr lang="ru-RU"/>
        </a:p>
      </dgm:t>
    </dgm:pt>
    <dgm:pt modelId="{3CF772CB-3867-4EE0-A341-9B3A2548A901}" type="pres">
      <dgm:prSet presAssocID="{3A09B058-6389-4A23-8B8A-2025501895CB}" presName="bkgdShape" presStyleLbl="node1" presStyleIdx="5" presStyleCnt="6"/>
      <dgm:spPr/>
      <dgm:t>
        <a:bodyPr/>
        <a:lstStyle/>
        <a:p>
          <a:endParaRPr lang="ru-RU"/>
        </a:p>
      </dgm:t>
    </dgm:pt>
    <dgm:pt modelId="{71EDDEBA-1AE6-4C75-8E51-F6D4FECCE6EC}" type="pres">
      <dgm:prSet presAssocID="{3A09B058-6389-4A23-8B8A-2025501895CB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B52EC-CED1-46C4-B4B8-2DFDA16D5B05}" type="pres">
      <dgm:prSet presAssocID="{3A09B058-6389-4A23-8B8A-2025501895CB}" presName="invisiNode" presStyleLbl="node1" presStyleIdx="5" presStyleCnt="6"/>
      <dgm:spPr/>
      <dgm:t>
        <a:bodyPr/>
        <a:lstStyle/>
        <a:p>
          <a:endParaRPr lang="ru-RU"/>
        </a:p>
      </dgm:t>
    </dgm:pt>
    <dgm:pt modelId="{25E5DC67-AA28-4054-A025-9D2184BC77EF}" type="pres">
      <dgm:prSet presAssocID="{3A09B058-6389-4A23-8B8A-2025501895CB}" presName="imagNode" presStyleLbl="fgImgPlace1" presStyleIdx="5" presStyleCnt="6"/>
      <dgm:spPr>
        <a:blipFill rotWithShape="1">
          <a:blip xmlns:r="http://schemas.openxmlformats.org/officeDocument/2006/relationships" r:embed="rId6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548C7FE-B64B-4DD0-954F-8220F94ED72C}" type="presOf" srcId="{E4001430-C332-478C-BB49-3B86C7186F4F}" destId="{4CE62825-76F2-4713-AB59-92E1AF9A6A92}" srcOrd="0" destOrd="0" presId="urn:microsoft.com/office/officeart/2005/8/layout/hList7"/>
    <dgm:cxn modelId="{FA30A078-4219-4B91-9C4C-DD583AA88B45}" srcId="{4E9D2438-0C6C-4A84-93D6-2D32106FEBFC}" destId="{70A1A457-321C-41B9-9EDE-A325E11CBA76}" srcOrd="1" destOrd="0" parTransId="{1E35E208-8C11-4A8F-8222-A014DE1A8AF5}" sibTransId="{08844C90-F4FF-4867-B2C8-8A149C2E8CE9}"/>
    <dgm:cxn modelId="{2B4E965D-FF52-499B-98DA-172EB9B063A8}" type="presOf" srcId="{74F338F2-0A8E-4B9C-A80F-BEC00BC2FC55}" destId="{955C4A1C-FDBD-48AB-A9A3-D8C7AF9B0D5D}" srcOrd="1" destOrd="0" presId="urn:microsoft.com/office/officeart/2005/8/layout/hList7"/>
    <dgm:cxn modelId="{EAB111D0-3FA9-4D39-A1FF-E54EE86EAF55}" type="presOf" srcId="{74F338F2-0A8E-4B9C-A80F-BEC00BC2FC55}" destId="{9BF95629-47A2-46A2-A5C1-1274F83AB946}" srcOrd="0" destOrd="0" presId="urn:microsoft.com/office/officeart/2005/8/layout/hList7"/>
    <dgm:cxn modelId="{00E1CF0E-C378-4AB2-ACE5-419CB1CCC607}" type="presOf" srcId="{BB04855F-ECDC-47F9-9B05-98A636CD2924}" destId="{587AC2E6-A056-47E9-89A8-6AD641CA2865}" srcOrd="0" destOrd="0" presId="urn:microsoft.com/office/officeart/2005/8/layout/hList7"/>
    <dgm:cxn modelId="{6235B2C8-8564-426F-AD24-3576368A647F}" srcId="{4E9D2438-0C6C-4A84-93D6-2D32106FEBFC}" destId="{C44BF5EE-B75B-44E9-9BF2-677FDE1C2805}" srcOrd="0" destOrd="0" parTransId="{CE3028DE-D038-4548-AC52-CFF11CE75E82}" sibTransId="{A02D682A-07E1-40DC-81BA-D7FB02B0E6DE}"/>
    <dgm:cxn modelId="{3DB88DB3-508D-4616-AD4C-F398909CEFC0}" type="presOf" srcId="{70A1A457-321C-41B9-9EDE-A325E11CBA76}" destId="{AEB90D3A-176C-492D-A6C1-C2D4A37FDD7E}" srcOrd="1" destOrd="0" presId="urn:microsoft.com/office/officeart/2005/8/layout/hList7"/>
    <dgm:cxn modelId="{1BBF47F6-420E-47F9-AFE5-5DA7AACC25F8}" type="presOf" srcId="{21F5EA9C-1B21-4BA8-A823-1F89F297C979}" destId="{010227C3-B182-4345-B43F-4842182636F0}" srcOrd="0" destOrd="0" presId="urn:microsoft.com/office/officeart/2005/8/layout/hList7"/>
    <dgm:cxn modelId="{BD6FBC14-8F51-42B6-9179-2DFA74DA2ABE}" type="presOf" srcId="{70A1A457-321C-41B9-9EDE-A325E11CBA76}" destId="{788748D8-FEB5-42CF-82D3-844F13663802}" srcOrd="0" destOrd="0" presId="urn:microsoft.com/office/officeart/2005/8/layout/hList7"/>
    <dgm:cxn modelId="{3AF94D5C-4D8A-4001-B7C0-58537EDCC7E1}" type="presOf" srcId="{47D14313-42A6-4BA7-8B74-3B80755A7D7A}" destId="{15BD8E51-9502-43B1-93E6-87A5C8F6A66E}" srcOrd="0" destOrd="0" presId="urn:microsoft.com/office/officeart/2005/8/layout/hList7"/>
    <dgm:cxn modelId="{711CC9A0-91F7-4D9E-A4CC-07AD615B77EC}" type="presOf" srcId="{A02D682A-07E1-40DC-81BA-D7FB02B0E6DE}" destId="{2578A64D-3667-44E3-8880-81B3C9D58DD4}" srcOrd="0" destOrd="0" presId="urn:microsoft.com/office/officeart/2005/8/layout/hList7"/>
    <dgm:cxn modelId="{90F16D1E-3EBB-4FAC-AF64-F94B101677CE}" srcId="{4E9D2438-0C6C-4A84-93D6-2D32106FEBFC}" destId="{3A09B058-6389-4A23-8B8A-2025501895CB}" srcOrd="5" destOrd="0" parTransId="{9B05E47E-4218-4BDA-A871-0E25CE17AE14}" sibTransId="{7DDAB59C-1E59-4FA1-BE80-C84F1C4FD63E}"/>
    <dgm:cxn modelId="{E75CE27E-929C-4F32-8B0A-9C1325C5C8C8}" type="presOf" srcId="{C44BF5EE-B75B-44E9-9BF2-677FDE1C2805}" destId="{4743EC7C-54B9-4EC8-9B70-20DE1ABDF525}" srcOrd="0" destOrd="0" presId="urn:microsoft.com/office/officeart/2005/8/layout/hList7"/>
    <dgm:cxn modelId="{DBD75D22-CC63-4D62-AB95-9F66AEDBCFD1}" type="presOf" srcId="{4E9D2438-0C6C-4A84-93D6-2D32106FEBFC}" destId="{CC7CC5DF-5702-423D-8B04-DD40DB9BDC59}" srcOrd="0" destOrd="0" presId="urn:microsoft.com/office/officeart/2005/8/layout/hList7"/>
    <dgm:cxn modelId="{840D523A-5F0E-4F4A-92CB-18D272EFAB41}" type="presOf" srcId="{3A09B058-6389-4A23-8B8A-2025501895CB}" destId="{71EDDEBA-1AE6-4C75-8E51-F6D4FECCE6EC}" srcOrd="1" destOrd="0" presId="urn:microsoft.com/office/officeart/2005/8/layout/hList7"/>
    <dgm:cxn modelId="{226B5782-1398-45DF-96ED-D1695CDD74FF}" srcId="{4E9D2438-0C6C-4A84-93D6-2D32106FEBFC}" destId="{74F338F2-0A8E-4B9C-A80F-BEC00BC2FC55}" srcOrd="4" destOrd="0" parTransId="{14FC147E-22FC-46FA-9E21-2751DE95B74E}" sibTransId="{BB04855F-ECDC-47F9-9B05-98A636CD2924}"/>
    <dgm:cxn modelId="{59B8257F-E3B2-4224-A095-E757FB5990F6}" srcId="{4E9D2438-0C6C-4A84-93D6-2D32106FEBFC}" destId="{47D14313-42A6-4BA7-8B74-3B80755A7D7A}" srcOrd="3" destOrd="0" parTransId="{E32D072D-13FE-4536-A608-17612B978057}" sibTransId="{E4001430-C332-478C-BB49-3B86C7186F4F}"/>
    <dgm:cxn modelId="{32B2EF2C-4EEC-484F-896A-F112B2C8C5E4}" srcId="{4E9D2438-0C6C-4A84-93D6-2D32106FEBFC}" destId="{FE84BFC1-81D1-4105-9D68-3EC9F1055396}" srcOrd="2" destOrd="0" parTransId="{BCD4BB07-5FBA-4470-8284-6EED593F6814}" sibTransId="{21F5EA9C-1B21-4BA8-A823-1F89F297C979}"/>
    <dgm:cxn modelId="{302CCD8C-DF4A-45AB-B07D-5EC2C97230FA}" type="presOf" srcId="{FE84BFC1-81D1-4105-9D68-3EC9F1055396}" destId="{802C4D84-2D57-4A91-BF11-511F161E5A3C}" srcOrd="0" destOrd="0" presId="urn:microsoft.com/office/officeart/2005/8/layout/hList7"/>
    <dgm:cxn modelId="{E179E043-6794-494A-B89C-F00DCD7DF841}" type="presOf" srcId="{3A09B058-6389-4A23-8B8A-2025501895CB}" destId="{3CF772CB-3867-4EE0-A341-9B3A2548A901}" srcOrd="0" destOrd="0" presId="urn:microsoft.com/office/officeart/2005/8/layout/hList7"/>
    <dgm:cxn modelId="{3A970407-716C-4B02-8C03-BBFAC7910B2E}" type="presOf" srcId="{08844C90-F4FF-4867-B2C8-8A149C2E8CE9}" destId="{914DD734-72E0-47BA-9009-D7BF0B9257AD}" srcOrd="0" destOrd="0" presId="urn:microsoft.com/office/officeart/2005/8/layout/hList7"/>
    <dgm:cxn modelId="{98FEA748-CC06-4D8D-8205-CA4DC8C1B0FA}" type="presOf" srcId="{C44BF5EE-B75B-44E9-9BF2-677FDE1C2805}" destId="{42F83458-0EEC-44DD-BEB3-366FC577DCDA}" srcOrd="1" destOrd="0" presId="urn:microsoft.com/office/officeart/2005/8/layout/hList7"/>
    <dgm:cxn modelId="{A75EDA2F-1175-44BB-91AF-9B7FAF048A79}" type="presOf" srcId="{FE84BFC1-81D1-4105-9D68-3EC9F1055396}" destId="{4DC6E686-3B40-4D63-B973-B38A3718407A}" srcOrd="1" destOrd="0" presId="urn:microsoft.com/office/officeart/2005/8/layout/hList7"/>
    <dgm:cxn modelId="{B1DF0CC1-0448-46F7-8959-45E6C2B913D2}" type="presOf" srcId="{47D14313-42A6-4BA7-8B74-3B80755A7D7A}" destId="{30606AFA-2194-4706-9A75-D34A1B9A1F67}" srcOrd="1" destOrd="0" presId="urn:microsoft.com/office/officeart/2005/8/layout/hList7"/>
    <dgm:cxn modelId="{BA1F6D83-FDE8-47BF-BA38-91D63F9F5727}" type="presParOf" srcId="{CC7CC5DF-5702-423D-8B04-DD40DB9BDC59}" destId="{8FA85374-A9A5-4028-AB5A-BE935FDC1AAB}" srcOrd="0" destOrd="0" presId="urn:microsoft.com/office/officeart/2005/8/layout/hList7"/>
    <dgm:cxn modelId="{1E58C000-0828-49FF-A6DD-C8583F442417}" type="presParOf" srcId="{CC7CC5DF-5702-423D-8B04-DD40DB9BDC59}" destId="{E19A3A98-DAE6-4F4C-AF63-EE411241D822}" srcOrd="1" destOrd="0" presId="urn:microsoft.com/office/officeart/2005/8/layout/hList7"/>
    <dgm:cxn modelId="{77B46620-941D-481A-A289-1B27085B8BB0}" type="presParOf" srcId="{E19A3A98-DAE6-4F4C-AF63-EE411241D822}" destId="{F30FC710-419F-4F29-B2E9-84CF60AA9956}" srcOrd="0" destOrd="0" presId="urn:microsoft.com/office/officeart/2005/8/layout/hList7"/>
    <dgm:cxn modelId="{1D97862B-1D43-41A4-93FD-7F42F52ED474}" type="presParOf" srcId="{F30FC710-419F-4F29-B2E9-84CF60AA9956}" destId="{4743EC7C-54B9-4EC8-9B70-20DE1ABDF525}" srcOrd="0" destOrd="0" presId="urn:microsoft.com/office/officeart/2005/8/layout/hList7"/>
    <dgm:cxn modelId="{F75163C5-837E-4E52-B5CC-56FD3AC7E8DC}" type="presParOf" srcId="{F30FC710-419F-4F29-B2E9-84CF60AA9956}" destId="{42F83458-0EEC-44DD-BEB3-366FC577DCDA}" srcOrd="1" destOrd="0" presId="urn:microsoft.com/office/officeart/2005/8/layout/hList7"/>
    <dgm:cxn modelId="{3C05028F-4613-4408-A64F-390D4FD2138B}" type="presParOf" srcId="{F30FC710-419F-4F29-B2E9-84CF60AA9956}" destId="{55CBB26A-88C5-4153-84F0-92CF32AAB2A8}" srcOrd="2" destOrd="0" presId="urn:microsoft.com/office/officeart/2005/8/layout/hList7"/>
    <dgm:cxn modelId="{B920B6CD-2237-4D4D-BBEB-8FCD54B12001}" type="presParOf" srcId="{F30FC710-419F-4F29-B2E9-84CF60AA9956}" destId="{C67E39FA-44EC-405B-A1F5-85DA4769B1E2}" srcOrd="3" destOrd="0" presId="urn:microsoft.com/office/officeart/2005/8/layout/hList7"/>
    <dgm:cxn modelId="{665F7F5D-4608-4266-B661-BD2006D17E20}" type="presParOf" srcId="{E19A3A98-DAE6-4F4C-AF63-EE411241D822}" destId="{2578A64D-3667-44E3-8880-81B3C9D58DD4}" srcOrd="1" destOrd="0" presId="urn:microsoft.com/office/officeart/2005/8/layout/hList7"/>
    <dgm:cxn modelId="{B3A52E15-003A-4E1C-A6BF-DD27771C14BE}" type="presParOf" srcId="{E19A3A98-DAE6-4F4C-AF63-EE411241D822}" destId="{AFEF99F8-52B9-4E6E-88E3-E32C94A2D6F9}" srcOrd="2" destOrd="0" presId="urn:microsoft.com/office/officeart/2005/8/layout/hList7"/>
    <dgm:cxn modelId="{5D916B97-B400-4570-90B2-34DEC5AD2707}" type="presParOf" srcId="{AFEF99F8-52B9-4E6E-88E3-E32C94A2D6F9}" destId="{788748D8-FEB5-42CF-82D3-844F13663802}" srcOrd="0" destOrd="0" presId="urn:microsoft.com/office/officeart/2005/8/layout/hList7"/>
    <dgm:cxn modelId="{F693AE34-2432-44C1-99E9-5EAD33AD47FB}" type="presParOf" srcId="{AFEF99F8-52B9-4E6E-88E3-E32C94A2D6F9}" destId="{AEB90D3A-176C-492D-A6C1-C2D4A37FDD7E}" srcOrd="1" destOrd="0" presId="urn:microsoft.com/office/officeart/2005/8/layout/hList7"/>
    <dgm:cxn modelId="{C7A87D42-ECCC-4DA5-A33D-A55A46BCDABC}" type="presParOf" srcId="{AFEF99F8-52B9-4E6E-88E3-E32C94A2D6F9}" destId="{5A3871DE-465C-428D-9580-7B1039392937}" srcOrd="2" destOrd="0" presId="urn:microsoft.com/office/officeart/2005/8/layout/hList7"/>
    <dgm:cxn modelId="{7E8BC3AE-10FF-46A1-8119-2301D7AFE291}" type="presParOf" srcId="{AFEF99F8-52B9-4E6E-88E3-E32C94A2D6F9}" destId="{8D022C96-730F-4E27-8BA5-7EB132F5920E}" srcOrd="3" destOrd="0" presId="urn:microsoft.com/office/officeart/2005/8/layout/hList7"/>
    <dgm:cxn modelId="{6C78F633-B273-459D-B2F2-3A3B6547FA48}" type="presParOf" srcId="{E19A3A98-DAE6-4F4C-AF63-EE411241D822}" destId="{914DD734-72E0-47BA-9009-D7BF0B9257AD}" srcOrd="3" destOrd="0" presId="urn:microsoft.com/office/officeart/2005/8/layout/hList7"/>
    <dgm:cxn modelId="{016BD9BF-9251-4EA0-B0F2-E1A1C4E8426B}" type="presParOf" srcId="{E19A3A98-DAE6-4F4C-AF63-EE411241D822}" destId="{5DABC4D6-74B0-4735-BF36-7E32055769A9}" srcOrd="4" destOrd="0" presId="urn:microsoft.com/office/officeart/2005/8/layout/hList7"/>
    <dgm:cxn modelId="{83C7E1A2-F94C-4ECD-8304-F307212DAAD2}" type="presParOf" srcId="{5DABC4D6-74B0-4735-BF36-7E32055769A9}" destId="{802C4D84-2D57-4A91-BF11-511F161E5A3C}" srcOrd="0" destOrd="0" presId="urn:microsoft.com/office/officeart/2005/8/layout/hList7"/>
    <dgm:cxn modelId="{EAD84C32-02AA-4EB7-A35F-EA79677D1880}" type="presParOf" srcId="{5DABC4D6-74B0-4735-BF36-7E32055769A9}" destId="{4DC6E686-3B40-4D63-B973-B38A3718407A}" srcOrd="1" destOrd="0" presId="urn:microsoft.com/office/officeart/2005/8/layout/hList7"/>
    <dgm:cxn modelId="{10A58551-EB9E-41C6-BEA2-C74EBEEEFB6A}" type="presParOf" srcId="{5DABC4D6-74B0-4735-BF36-7E32055769A9}" destId="{44EDD143-B235-4E75-905F-DC34DF42215E}" srcOrd="2" destOrd="0" presId="urn:microsoft.com/office/officeart/2005/8/layout/hList7"/>
    <dgm:cxn modelId="{3F59BF82-1F7C-4050-909A-EB62995B0D5E}" type="presParOf" srcId="{5DABC4D6-74B0-4735-BF36-7E32055769A9}" destId="{B52D3E22-F6B7-4FDE-B1C6-63C0A82CB877}" srcOrd="3" destOrd="0" presId="urn:microsoft.com/office/officeart/2005/8/layout/hList7"/>
    <dgm:cxn modelId="{61FC8360-A717-4F31-A50A-AF70FCEFF208}" type="presParOf" srcId="{E19A3A98-DAE6-4F4C-AF63-EE411241D822}" destId="{010227C3-B182-4345-B43F-4842182636F0}" srcOrd="5" destOrd="0" presId="urn:microsoft.com/office/officeart/2005/8/layout/hList7"/>
    <dgm:cxn modelId="{38DF573A-CE14-4CBC-B1DC-FA4737A68FDF}" type="presParOf" srcId="{E19A3A98-DAE6-4F4C-AF63-EE411241D822}" destId="{9D08FA6E-B489-442D-BB22-21D4433572A4}" srcOrd="6" destOrd="0" presId="urn:microsoft.com/office/officeart/2005/8/layout/hList7"/>
    <dgm:cxn modelId="{543F8BD8-7639-4999-8A4A-D6CE1B3D509D}" type="presParOf" srcId="{9D08FA6E-B489-442D-BB22-21D4433572A4}" destId="{15BD8E51-9502-43B1-93E6-87A5C8F6A66E}" srcOrd="0" destOrd="0" presId="urn:microsoft.com/office/officeart/2005/8/layout/hList7"/>
    <dgm:cxn modelId="{F5B8FB6F-0ED0-4643-9FF1-7F9667F3485E}" type="presParOf" srcId="{9D08FA6E-B489-442D-BB22-21D4433572A4}" destId="{30606AFA-2194-4706-9A75-D34A1B9A1F67}" srcOrd="1" destOrd="0" presId="urn:microsoft.com/office/officeart/2005/8/layout/hList7"/>
    <dgm:cxn modelId="{F05CECB7-79C3-4515-8069-96710DB8CB5D}" type="presParOf" srcId="{9D08FA6E-B489-442D-BB22-21D4433572A4}" destId="{C2450BE9-FC27-4ABA-9374-C329A50A8A38}" srcOrd="2" destOrd="0" presId="urn:microsoft.com/office/officeart/2005/8/layout/hList7"/>
    <dgm:cxn modelId="{54835B58-5E15-4462-925B-8232B165C5DC}" type="presParOf" srcId="{9D08FA6E-B489-442D-BB22-21D4433572A4}" destId="{B80CEF29-7EC5-47EF-A95E-3DC729B1F201}" srcOrd="3" destOrd="0" presId="urn:microsoft.com/office/officeart/2005/8/layout/hList7"/>
    <dgm:cxn modelId="{EB043B2A-B3AC-4C8C-BAFC-A9790D1D5500}" type="presParOf" srcId="{E19A3A98-DAE6-4F4C-AF63-EE411241D822}" destId="{4CE62825-76F2-4713-AB59-92E1AF9A6A92}" srcOrd="7" destOrd="0" presId="urn:microsoft.com/office/officeart/2005/8/layout/hList7"/>
    <dgm:cxn modelId="{829D7CCC-ADFD-43AD-A4F8-DED581D3EDCB}" type="presParOf" srcId="{E19A3A98-DAE6-4F4C-AF63-EE411241D822}" destId="{AC4FB1C2-704E-420E-B441-7AC978CD1745}" srcOrd="8" destOrd="0" presId="urn:microsoft.com/office/officeart/2005/8/layout/hList7"/>
    <dgm:cxn modelId="{00A32F12-9A41-4D00-80C6-3C6B5F8AF370}" type="presParOf" srcId="{AC4FB1C2-704E-420E-B441-7AC978CD1745}" destId="{9BF95629-47A2-46A2-A5C1-1274F83AB946}" srcOrd="0" destOrd="0" presId="urn:microsoft.com/office/officeart/2005/8/layout/hList7"/>
    <dgm:cxn modelId="{BF3B55F5-7207-4ED8-AF33-96C2418DC356}" type="presParOf" srcId="{AC4FB1C2-704E-420E-B441-7AC978CD1745}" destId="{955C4A1C-FDBD-48AB-A9A3-D8C7AF9B0D5D}" srcOrd="1" destOrd="0" presId="urn:microsoft.com/office/officeart/2005/8/layout/hList7"/>
    <dgm:cxn modelId="{C2829DD3-B6A5-4030-A281-AD1D847033C5}" type="presParOf" srcId="{AC4FB1C2-704E-420E-B441-7AC978CD1745}" destId="{D577D79D-477E-4735-83EF-86FCFC1C0F6A}" srcOrd="2" destOrd="0" presId="urn:microsoft.com/office/officeart/2005/8/layout/hList7"/>
    <dgm:cxn modelId="{EE989653-5E1C-4E09-91A6-F20CC01064DC}" type="presParOf" srcId="{AC4FB1C2-704E-420E-B441-7AC978CD1745}" destId="{C9EC9F98-7C1A-4905-BBFD-7540921976AF}" srcOrd="3" destOrd="0" presId="urn:microsoft.com/office/officeart/2005/8/layout/hList7"/>
    <dgm:cxn modelId="{DBF273A1-61E2-4A84-95FE-9FCE7596273F}" type="presParOf" srcId="{E19A3A98-DAE6-4F4C-AF63-EE411241D822}" destId="{587AC2E6-A056-47E9-89A8-6AD641CA2865}" srcOrd="9" destOrd="0" presId="urn:microsoft.com/office/officeart/2005/8/layout/hList7"/>
    <dgm:cxn modelId="{BEC0566B-5769-4C2D-84BA-F684E81C2E99}" type="presParOf" srcId="{E19A3A98-DAE6-4F4C-AF63-EE411241D822}" destId="{FC6CC3C7-3C18-4735-879D-724C0AA244E5}" srcOrd="10" destOrd="0" presId="urn:microsoft.com/office/officeart/2005/8/layout/hList7"/>
    <dgm:cxn modelId="{4789976B-C3C7-4D05-B3B8-BDF98ED9DBB0}" type="presParOf" srcId="{FC6CC3C7-3C18-4735-879D-724C0AA244E5}" destId="{3CF772CB-3867-4EE0-A341-9B3A2548A901}" srcOrd="0" destOrd="0" presId="urn:microsoft.com/office/officeart/2005/8/layout/hList7"/>
    <dgm:cxn modelId="{469D98EC-6C37-4079-9CC5-D1F403A9BE68}" type="presParOf" srcId="{FC6CC3C7-3C18-4735-879D-724C0AA244E5}" destId="{71EDDEBA-1AE6-4C75-8E51-F6D4FECCE6EC}" srcOrd="1" destOrd="0" presId="urn:microsoft.com/office/officeart/2005/8/layout/hList7"/>
    <dgm:cxn modelId="{CF54F87D-6ECE-4500-9D7F-1B636499E439}" type="presParOf" srcId="{FC6CC3C7-3C18-4735-879D-724C0AA244E5}" destId="{405B52EC-CED1-46C4-B4B8-2DFDA16D5B05}" srcOrd="2" destOrd="0" presId="urn:microsoft.com/office/officeart/2005/8/layout/hList7"/>
    <dgm:cxn modelId="{8067D703-3B5A-4675-B7F2-40B888F7F9F0}" type="presParOf" srcId="{FC6CC3C7-3C18-4735-879D-724C0AA244E5}" destId="{25E5DC67-AA28-4054-A025-9D2184BC77E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0782BE-5480-426F-9D2C-A9725BDCB5E3}" type="doc">
      <dgm:prSet loTypeId="urn:microsoft.com/office/officeart/2005/8/layout/vProcess5" loCatId="process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8390D3E-0312-4F30-9575-9F9454C3904A}">
      <dgm:prSet phldrT="[Текст]"/>
      <dgm:spPr/>
      <dgm:t>
        <a:bodyPr lIns="72000" rIns="72000"/>
        <a:lstStyle/>
        <a:p>
          <a:r>
            <a:rPr lang="ru-RU" dirty="0" smtClean="0">
              <a:effectLst/>
              <a:latin typeface="Calibri Light" panose="020F0302020204030204" pitchFamily="34" charset="0"/>
            </a:rPr>
            <a:t>Подать заявку на подготовку индивидуальных пакетов, указав </a:t>
          </a:r>
          <a:r>
            <a:rPr lang="ru-RU" b="1" dirty="0" smtClean="0">
              <a:solidFill>
                <a:srgbClr val="C00000"/>
              </a:solidFill>
              <a:effectLst/>
              <a:latin typeface="Calibri Light" panose="020F0302020204030204" pitchFamily="34" charset="0"/>
            </a:rPr>
            <a:t>класс</a:t>
          </a:r>
          <a:r>
            <a:rPr lang="ru-RU" dirty="0" smtClean="0">
              <a:effectLst/>
              <a:latin typeface="Calibri Light" panose="020F0302020204030204" pitchFamily="34" charset="0"/>
            </a:rPr>
            <a:t>, </a:t>
          </a:r>
          <a:r>
            <a:rPr lang="ru-RU" b="1" dirty="0" smtClean="0">
              <a:solidFill>
                <a:srgbClr val="C00000"/>
              </a:solidFill>
              <a:effectLst/>
              <a:latin typeface="Calibri Light" panose="020F0302020204030204" pitchFamily="34" charset="0"/>
            </a:rPr>
            <a:t>предмет</a:t>
          </a:r>
          <a:r>
            <a:rPr lang="ru-RU" dirty="0" smtClean="0">
              <a:effectLst/>
              <a:latin typeface="Calibri Light" panose="020F0302020204030204" pitchFamily="34" charset="0"/>
            </a:rPr>
            <a:t>, </a:t>
          </a:r>
          <a:r>
            <a:rPr lang="ru-RU" b="1" dirty="0" smtClean="0">
              <a:solidFill>
                <a:srgbClr val="C00000"/>
              </a:solidFill>
              <a:effectLst/>
              <a:latin typeface="Calibri Light" panose="020F0302020204030204" pitchFamily="34" charset="0"/>
            </a:rPr>
            <a:t>число участников </a:t>
          </a:r>
          <a:r>
            <a:rPr lang="ru-RU" dirty="0" smtClean="0">
              <a:effectLst/>
              <a:latin typeface="Calibri Light" panose="020F0302020204030204" pitchFamily="34" charset="0"/>
            </a:rPr>
            <a:t>и </a:t>
          </a:r>
          <a:r>
            <a:rPr lang="ru-RU" b="1" dirty="0" smtClean="0">
              <a:solidFill>
                <a:srgbClr val="C00000"/>
              </a:solidFill>
              <a:effectLst/>
              <a:latin typeface="Calibri Light" panose="020F0302020204030204" pitchFamily="34" charset="0"/>
            </a:rPr>
            <a:t>дату получения материала </a:t>
          </a:r>
          <a:r>
            <a:rPr lang="ru-RU" dirty="0" smtClean="0">
              <a:effectLst/>
              <a:latin typeface="Calibri Light" panose="020F0302020204030204" pitchFamily="34" charset="0"/>
            </a:rPr>
            <a:t>по телефону 8(8352) </a:t>
          </a:r>
          <a:r>
            <a:rPr lang="ru-RU" b="1" dirty="0" smtClean="0">
              <a:effectLst/>
              <a:latin typeface="Calibri Light" panose="020F0302020204030204" pitchFamily="34" charset="0"/>
            </a:rPr>
            <a:t>22-81-81</a:t>
          </a:r>
          <a:r>
            <a:rPr lang="ru-RU" dirty="0" smtClean="0">
              <a:effectLst/>
              <a:latin typeface="Calibri Light" panose="020F0302020204030204" pitchFamily="34" charset="0"/>
            </a:rPr>
            <a:t> или  </a:t>
          </a:r>
          <a:r>
            <a:rPr lang="ru-RU" b="1" dirty="0" smtClean="0">
              <a:effectLst/>
              <a:latin typeface="Calibri Light" panose="020F0302020204030204" pitchFamily="34" charset="0"/>
            </a:rPr>
            <a:t>8(917) 078 81 81 .</a:t>
          </a:r>
          <a:endParaRPr lang="ru-RU" b="1" dirty="0">
            <a:effectLst/>
            <a:latin typeface="Calibri Light" panose="020F0302020204030204" pitchFamily="34" charset="0"/>
          </a:endParaRPr>
        </a:p>
      </dgm:t>
    </dgm:pt>
    <dgm:pt modelId="{64ABD601-A056-48CF-B373-B82E8BC5CB8F}" type="parTrans" cxnId="{E8377039-DF65-43FC-B413-DD8B49A4C32E}">
      <dgm:prSet/>
      <dgm:spPr/>
      <dgm:t>
        <a:bodyPr/>
        <a:lstStyle/>
        <a:p>
          <a:endParaRPr lang="ru-RU">
            <a:solidFill>
              <a:schemeClr val="bg1"/>
            </a:solidFill>
            <a:effectLst/>
            <a:latin typeface="Calibri Light" panose="020F0302020204030204" pitchFamily="34" charset="0"/>
          </a:endParaRPr>
        </a:p>
      </dgm:t>
    </dgm:pt>
    <dgm:pt modelId="{08CFDAE7-7F4E-49CB-B072-FB3021F6A07F}" type="sibTrans" cxnId="{E8377039-DF65-43FC-B413-DD8B49A4C32E}">
      <dgm:prSet/>
      <dgm:spPr/>
      <dgm:t>
        <a:bodyPr/>
        <a:lstStyle/>
        <a:p>
          <a:endParaRPr lang="ru-RU">
            <a:solidFill>
              <a:schemeClr val="bg1"/>
            </a:solidFill>
            <a:effectLst/>
            <a:latin typeface="Calibri Light" panose="020F0302020204030204" pitchFamily="34" charset="0"/>
          </a:endParaRPr>
        </a:p>
      </dgm:t>
    </dgm:pt>
    <dgm:pt modelId="{1560CC9B-D813-4932-9AF4-0AE37BCAE74F}">
      <dgm:prSet phldrT="[Текст]"/>
      <dgm:spPr/>
      <dgm:t>
        <a:bodyPr lIns="72000" rIns="72000"/>
        <a:lstStyle/>
        <a:p>
          <a:r>
            <a:rPr lang="ru-RU" dirty="0" smtClean="0">
              <a:effectLst/>
              <a:latin typeface="Calibri Light" panose="020F0302020204030204" pitchFamily="34" charset="0"/>
            </a:rPr>
            <a:t>Выкупить индивидуальные пакеты (бланки и </a:t>
          </a:r>
          <a:r>
            <a:rPr lang="ru-RU" dirty="0" err="1" smtClean="0">
              <a:effectLst/>
              <a:latin typeface="Calibri Light" panose="020F0302020204030204" pitchFamily="34" charset="0"/>
            </a:rPr>
            <a:t>КИМы</a:t>
          </a:r>
          <a:r>
            <a:rPr lang="ru-RU" dirty="0" smtClean="0">
              <a:effectLst/>
              <a:latin typeface="Calibri Light" panose="020F0302020204030204" pitchFamily="34" charset="0"/>
            </a:rPr>
            <a:t>) для оценки образовательных достижений учащихся в офисе НАОКО «Лидер» по адресу </a:t>
          </a:r>
          <a:r>
            <a:rPr lang="ru-RU" dirty="0" err="1" smtClean="0">
              <a:effectLst/>
              <a:latin typeface="Calibri Light" panose="020F0302020204030204" pitchFamily="34" charset="0"/>
            </a:rPr>
            <a:t>г.Чебоксары</a:t>
          </a:r>
          <a:r>
            <a:rPr lang="ru-RU" dirty="0" smtClean="0">
              <a:effectLst/>
              <a:latin typeface="Calibri Light" panose="020F0302020204030204" pitchFamily="34" charset="0"/>
            </a:rPr>
            <a:t>, </a:t>
          </a:r>
          <a:r>
            <a:rPr lang="ru-RU" dirty="0" err="1" smtClean="0">
              <a:effectLst/>
              <a:latin typeface="Calibri Light" panose="020F0302020204030204" pitchFamily="34" charset="0"/>
            </a:rPr>
            <a:t>ул.Энгельса</a:t>
          </a:r>
          <a:r>
            <a:rPr lang="ru-RU" dirty="0" smtClean="0">
              <a:effectLst/>
              <a:latin typeface="Calibri Light" panose="020F0302020204030204" pitchFamily="34" charset="0"/>
            </a:rPr>
            <a:t>, дом 13, офис 15. </a:t>
          </a:r>
          <a:endParaRPr lang="ru-RU" dirty="0">
            <a:effectLst/>
            <a:latin typeface="Calibri Light" panose="020F0302020204030204" pitchFamily="34" charset="0"/>
          </a:endParaRPr>
        </a:p>
      </dgm:t>
    </dgm:pt>
    <dgm:pt modelId="{6DC9632B-582B-4196-A49F-377AC419950A}" type="parTrans" cxnId="{E2C5D3DA-AF05-4BE0-B1C1-CF5EA07BE8C8}">
      <dgm:prSet/>
      <dgm:spPr/>
      <dgm:t>
        <a:bodyPr/>
        <a:lstStyle/>
        <a:p>
          <a:endParaRPr lang="ru-RU">
            <a:solidFill>
              <a:schemeClr val="bg1"/>
            </a:solidFill>
            <a:effectLst/>
            <a:latin typeface="Calibri Light" panose="020F0302020204030204" pitchFamily="34" charset="0"/>
          </a:endParaRPr>
        </a:p>
      </dgm:t>
    </dgm:pt>
    <dgm:pt modelId="{A3C0159A-4857-49D3-919B-043876434637}" type="sibTrans" cxnId="{E2C5D3DA-AF05-4BE0-B1C1-CF5EA07BE8C8}">
      <dgm:prSet/>
      <dgm:spPr/>
      <dgm:t>
        <a:bodyPr/>
        <a:lstStyle/>
        <a:p>
          <a:endParaRPr lang="ru-RU">
            <a:solidFill>
              <a:schemeClr val="bg1"/>
            </a:solidFill>
            <a:effectLst/>
            <a:latin typeface="Calibri Light" panose="020F0302020204030204" pitchFamily="34" charset="0"/>
          </a:endParaRPr>
        </a:p>
      </dgm:t>
    </dgm:pt>
    <dgm:pt modelId="{FD97C4D6-8DCC-4B1B-A549-12DDB837EF90}">
      <dgm:prSet phldrT="[Текст]"/>
      <dgm:spPr/>
      <dgm:t>
        <a:bodyPr lIns="72000"/>
        <a:lstStyle/>
        <a:p>
          <a:r>
            <a:rPr lang="ru-RU" smtClean="0">
              <a:effectLst/>
              <a:latin typeface="Calibri Light" panose="020F0302020204030204" pitchFamily="34" charset="0"/>
            </a:rPr>
            <a:t>Провести в школе процедуру оценки индивидуальных образовательных достижений учащихся соблюдая временные требования и правила оформления бланков.</a:t>
          </a:r>
          <a:endParaRPr lang="ru-RU" dirty="0">
            <a:effectLst/>
            <a:latin typeface="Calibri Light" panose="020F0302020204030204" pitchFamily="34" charset="0"/>
          </a:endParaRPr>
        </a:p>
      </dgm:t>
    </dgm:pt>
    <dgm:pt modelId="{D113F210-05DE-4026-8C00-4B3F263EE3C0}" type="parTrans" cxnId="{9E58AEE4-B51B-4A1C-9165-6430C3B3D733}">
      <dgm:prSet/>
      <dgm:spPr/>
      <dgm:t>
        <a:bodyPr/>
        <a:lstStyle/>
        <a:p>
          <a:endParaRPr lang="ru-RU">
            <a:solidFill>
              <a:schemeClr val="bg1"/>
            </a:solidFill>
            <a:effectLst/>
            <a:latin typeface="Calibri Light" panose="020F0302020204030204" pitchFamily="34" charset="0"/>
          </a:endParaRPr>
        </a:p>
      </dgm:t>
    </dgm:pt>
    <dgm:pt modelId="{39C54C6F-4BDE-46E6-9D88-BDBAFA018778}" type="sibTrans" cxnId="{9E58AEE4-B51B-4A1C-9165-6430C3B3D733}">
      <dgm:prSet/>
      <dgm:spPr/>
      <dgm:t>
        <a:bodyPr/>
        <a:lstStyle/>
        <a:p>
          <a:endParaRPr lang="ru-RU">
            <a:solidFill>
              <a:schemeClr val="bg1"/>
            </a:solidFill>
            <a:effectLst/>
            <a:latin typeface="Calibri Light" panose="020F0302020204030204" pitchFamily="34" charset="0"/>
          </a:endParaRPr>
        </a:p>
      </dgm:t>
    </dgm:pt>
    <dgm:pt modelId="{040B2AB0-8D3B-431D-959C-DADCFE54B374}">
      <dgm:prSet phldrT="[Текст]"/>
      <dgm:spPr/>
      <dgm:t>
        <a:bodyPr lIns="72000"/>
        <a:lstStyle/>
        <a:p>
          <a:r>
            <a:rPr lang="ru-RU" smtClean="0">
              <a:effectLst/>
              <a:latin typeface="Calibri Light" panose="020F0302020204030204" pitchFamily="34" charset="0"/>
            </a:rPr>
            <a:t>Доставить заполненные бланки для проверки в офис. Срок проверки составляет 7 рабочих дней. Информация о готовности по телефону 8(8352) 22-81-81 или  8(917) 078 81 81.</a:t>
          </a:r>
          <a:endParaRPr lang="ru-RU" dirty="0">
            <a:effectLst/>
            <a:latin typeface="Calibri Light" panose="020F0302020204030204" pitchFamily="34" charset="0"/>
          </a:endParaRPr>
        </a:p>
      </dgm:t>
    </dgm:pt>
    <dgm:pt modelId="{F7951BEB-BD37-4D94-9E4A-DA76641903D6}" type="parTrans" cxnId="{131D11C3-7C82-4C96-961C-4A96F573D78C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81C5A613-55A0-408D-8784-FAE7EC6C24B1}" type="sibTrans" cxnId="{131D11C3-7C82-4C96-961C-4A96F573D78C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E80286BB-14E1-428A-A4CA-82A8417EB59B}">
      <dgm:prSet phldrT="[Текст]"/>
      <dgm:spPr/>
      <dgm:t>
        <a:bodyPr lIns="72000"/>
        <a:lstStyle/>
        <a:p>
          <a:r>
            <a:rPr lang="ru-RU" smtClean="0">
              <a:effectLst/>
              <a:latin typeface="Calibri Light" panose="020F0302020204030204" pitchFamily="34" charset="0"/>
            </a:rPr>
            <a:t>Получить результаты проверки: индивидуальные листы оценки образовательных достижений каждого участника вместе с проверенной работой и аналитический материал по результатам оценки группы учащихся.</a:t>
          </a:r>
          <a:endParaRPr lang="ru-RU" dirty="0">
            <a:effectLst/>
            <a:latin typeface="Calibri Light" panose="020F0302020204030204" pitchFamily="34" charset="0"/>
          </a:endParaRPr>
        </a:p>
      </dgm:t>
    </dgm:pt>
    <dgm:pt modelId="{FD561583-4F72-4812-AF51-22A23A72E1C1}" type="parTrans" cxnId="{E8689DFA-FD16-4ABF-B858-5D84742B6EC6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B9383B00-DFEB-4039-BBBE-AC973D4790EF}" type="sibTrans" cxnId="{E8689DFA-FD16-4ABF-B858-5D84742B6EC6}">
      <dgm:prSet/>
      <dgm:spPr/>
      <dgm:t>
        <a:bodyPr/>
        <a:lstStyle/>
        <a:p>
          <a:endParaRPr lang="ru-RU">
            <a:solidFill>
              <a:schemeClr val="bg1"/>
            </a:solidFill>
            <a:effectLst/>
          </a:endParaRPr>
        </a:p>
      </dgm:t>
    </dgm:pt>
    <dgm:pt modelId="{79401E8E-E709-4B27-A76D-B9CE5B1ED383}" type="pres">
      <dgm:prSet presAssocID="{8E0782BE-5480-426F-9D2C-A9725BDCB5E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63DD57-0ADF-4C51-BB17-F05EEE37675B}" type="pres">
      <dgm:prSet presAssocID="{8E0782BE-5480-426F-9D2C-A9725BDCB5E3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04641C2F-2267-44BD-9675-2EAE2D65EFED}" type="pres">
      <dgm:prSet presAssocID="{8E0782BE-5480-426F-9D2C-A9725BDCB5E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C3624-FAED-4FD5-8626-F7FA1C5E51B8}" type="pres">
      <dgm:prSet presAssocID="{8E0782BE-5480-426F-9D2C-A9725BDCB5E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B20C7-0CAA-4265-BFDD-56E4A38E757B}" type="pres">
      <dgm:prSet presAssocID="{8E0782BE-5480-426F-9D2C-A9725BDCB5E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82448-5E4E-4A86-849C-562D56411202}" type="pres">
      <dgm:prSet presAssocID="{8E0782BE-5480-426F-9D2C-A9725BDCB5E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4BBC1-E7F8-4502-B823-68AE1D45576C}" type="pres">
      <dgm:prSet presAssocID="{8E0782BE-5480-426F-9D2C-A9725BDCB5E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8A117-ED5F-40FC-9023-B493A78AF443}" type="pres">
      <dgm:prSet presAssocID="{8E0782BE-5480-426F-9D2C-A9725BDCB5E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43B9F-F53A-40B6-A3FB-897C3E6CBED8}" type="pres">
      <dgm:prSet presAssocID="{8E0782BE-5480-426F-9D2C-A9725BDCB5E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1FC58-F3C3-43DB-B3B3-FCA0884B762C}" type="pres">
      <dgm:prSet presAssocID="{8E0782BE-5480-426F-9D2C-A9725BDCB5E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18DF2-EC76-4CE1-9FCE-4E7F5D559E58}" type="pres">
      <dgm:prSet presAssocID="{8E0782BE-5480-426F-9D2C-A9725BDCB5E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E0CF6-90BC-4058-9E06-9C0E3CDA918B}" type="pres">
      <dgm:prSet presAssocID="{8E0782BE-5480-426F-9D2C-A9725BDCB5E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099F9-2155-47BF-AC7F-D96F71DDDB9A}" type="pres">
      <dgm:prSet presAssocID="{8E0782BE-5480-426F-9D2C-A9725BDCB5E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1044C-41B1-4D01-92A6-31051E39406C}" type="pres">
      <dgm:prSet presAssocID="{8E0782BE-5480-426F-9D2C-A9725BDCB5E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068A6-5D35-4A9C-B50E-496B1252BACE}" type="pres">
      <dgm:prSet presAssocID="{8E0782BE-5480-426F-9D2C-A9725BDCB5E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44A48-62D4-46A1-9B48-C732ED1DE3F2}" type="pres">
      <dgm:prSet presAssocID="{8E0782BE-5480-426F-9D2C-A9725BDCB5E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58AEE4-B51B-4A1C-9165-6430C3B3D733}" srcId="{8E0782BE-5480-426F-9D2C-A9725BDCB5E3}" destId="{FD97C4D6-8DCC-4B1B-A549-12DDB837EF90}" srcOrd="2" destOrd="0" parTransId="{D113F210-05DE-4026-8C00-4B3F263EE3C0}" sibTransId="{39C54C6F-4BDE-46E6-9D88-BDBAFA018778}"/>
    <dgm:cxn modelId="{54E5EEBD-589F-4A36-8608-47BE77B2D94D}" type="presOf" srcId="{39C54C6F-4BDE-46E6-9D88-BDBAFA018778}" destId="{30D1FC58-F3C3-43DB-B3B3-FCA0884B762C}" srcOrd="0" destOrd="0" presId="urn:microsoft.com/office/officeart/2005/8/layout/vProcess5"/>
    <dgm:cxn modelId="{E8689DFA-FD16-4ABF-B858-5D84742B6EC6}" srcId="{8E0782BE-5480-426F-9D2C-A9725BDCB5E3}" destId="{E80286BB-14E1-428A-A4CA-82A8417EB59B}" srcOrd="4" destOrd="0" parTransId="{FD561583-4F72-4812-AF51-22A23A72E1C1}" sibTransId="{B9383B00-DFEB-4039-BBBE-AC973D4790EF}"/>
    <dgm:cxn modelId="{6EEC8BAC-B335-477D-975A-C4AAE1E3400E}" type="presOf" srcId="{FD97C4D6-8DCC-4B1B-A549-12DDB837EF90}" destId="{0B2B20C7-0CAA-4265-BFDD-56E4A38E757B}" srcOrd="0" destOrd="0" presId="urn:microsoft.com/office/officeart/2005/8/layout/vProcess5"/>
    <dgm:cxn modelId="{609CCED6-2AE8-4A7B-AFAC-E32B732A0CA3}" type="presOf" srcId="{1560CC9B-D813-4932-9AF4-0AE37BCAE74F}" destId="{E48099F9-2155-47BF-AC7F-D96F71DDDB9A}" srcOrd="1" destOrd="0" presId="urn:microsoft.com/office/officeart/2005/8/layout/vProcess5"/>
    <dgm:cxn modelId="{E8377039-DF65-43FC-B413-DD8B49A4C32E}" srcId="{8E0782BE-5480-426F-9D2C-A9725BDCB5E3}" destId="{58390D3E-0312-4F30-9575-9F9454C3904A}" srcOrd="0" destOrd="0" parTransId="{64ABD601-A056-48CF-B373-B82E8BC5CB8F}" sibTransId="{08CFDAE7-7F4E-49CB-B072-FB3021F6A07F}"/>
    <dgm:cxn modelId="{AE1838FA-9AF7-45CD-9790-902451E26022}" type="presOf" srcId="{E80286BB-14E1-428A-A4CA-82A8417EB59B}" destId="{BEB4BBC1-E7F8-4502-B823-68AE1D45576C}" srcOrd="0" destOrd="0" presId="urn:microsoft.com/office/officeart/2005/8/layout/vProcess5"/>
    <dgm:cxn modelId="{B08BDB05-C95B-439C-9546-FC27211B5223}" type="presOf" srcId="{1560CC9B-D813-4932-9AF4-0AE37BCAE74F}" destId="{E6AC3624-FAED-4FD5-8626-F7FA1C5E51B8}" srcOrd="0" destOrd="0" presId="urn:microsoft.com/office/officeart/2005/8/layout/vProcess5"/>
    <dgm:cxn modelId="{B85AF612-E470-4EA5-8963-D3CC018808FD}" type="presOf" srcId="{58390D3E-0312-4F30-9575-9F9454C3904A}" destId="{04641C2F-2267-44BD-9675-2EAE2D65EFED}" srcOrd="0" destOrd="0" presId="urn:microsoft.com/office/officeart/2005/8/layout/vProcess5"/>
    <dgm:cxn modelId="{7B787F7B-007E-4B63-A424-9219A65518DB}" type="presOf" srcId="{8E0782BE-5480-426F-9D2C-A9725BDCB5E3}" destId="{79401E8E-E709-4B27-A76D-B9CE5B1ED383}" srcOrd="0" destOrd="0" presId="urn:microsoft.com/office/officeart/2005/8/layout/vProcess5"/>
    <dgm:cxn modelId="{8E16F8E2-0EEB-4A21-9D75-AA6635B05B08}" type="presOf" srcId="{58390D3E-0312-4F30-9575-9F9454C3904A}" destId="{F1BE0CF6-90BC-4058-9E06-9C0E3CDA918B}" srcOrd="1" destOrd="0" presId="urn:microsoft.com/office/officeart/2005/8/layout/vProcess5"/>
    <dgm:cxn modelId="{E2C5D3DA-AF05-4BE0-B1C1-CF5EA07BE8C8}" srcId="{8E0782BE-5480-426F-9D2C-A9725BDCB5E3}" destId="{1560CC9B-D813-4932-9AF4-0AE37BCAE74F}" srcOrd="1" destOrd="0" parTransId="{6DC9632B-582B-4196-A49F-377AC419950A}" sibTransId="{A3C0159A-4857-49D3-919B-043876434637}"/>
    <dgm:cxn modelId="{3479CDF2-5B70-4004-AB47-48039CCA2E30}" type="presOf" srcId="{040B2AB0-8D3B-431D-959C-DADCFE54B374}" destId="{329068A6-5D35-4A9C-B50E-496B1252BACE}" srcOrd="1" destOrd="0" presId="urn:microsoft.com/office/officeart/2005/8/layout/vProcess5"/>
    <dgm:cxn modelId="{D4EA44C5-5012-4CEA-84F7-356F83FC2011}" type="presOf" srcId="{81C5A613-55A0-408D-8784-FAE7EC6C24B1}" destId="{1F018DF2-EC76-4CE1-9FCE-4E7F5D559E58}" srcOrd="0" destOrd="0" presId="urn:microsoft.com/office/officeart/2005/8/layout/vProcess5"/>
    <dgm:cxn modelId="{A1116146-4438-4A06-8540-399E4AC73C91}" type="presOf" srcId="{A3C0159A-4857-49D3-919B-043876434637}" destId="{FF443B9F-F53A-40B6-A3FB-897C3E6CBED8}" srcOrd="0" destOrd="0" presId="urn:microsoft.com/office/officeart/2005/8/layout/vProcess5"/>
    <dgm:cxn modelId="{F1DB000C-52D8-4261-AAD8-BF07CB2DD5BE}" type="presOf" srcId="{E80286BB-14E1-428A-A4CA-82A8417EB59B}" destId="{ED844A48-62D4-46A1-9B48-C732ED1DE3F2}" srcOrd="1" destOrd="0" presId="urn:microsoft.com/office/officeart/2005/8/layout/vProcess5"/>
    <dgm:cxn modelId="{C61ACF7C-AA58-4781-A075-CA5A502D5FCE}" type="presOf" srcId="{FD97C4D6-8DCC-4B1B-A549-12DDB837EF90}" destId="{9B41044C-41B1-4D01-92A6-31051E39406C}" srcOrd="1" destOrd="0" presId="urn:microsoft.com/office/officeart/2005/8/layout/vProcess5"/>
    <dgm:cxn modelId="{5DA0DA3E-68BF-4AE5-93B4-7503F6C7659F}" type="presOf" srcId="{040B2AB0-8D3B-431D-959C-DADCFE54B374}" destId="{20C82448-5E4E-4A86-849C-562D56411202}" srcOrd="0" destOrd="0" presId="urn:microsoft.com/office/officeart/2005/8/layout/vProcess5"/>
    <dgm:cxn modelId="{131D11C3-7C82-4C96-961C-4A96F573D78C}" srcId="{8E0782BE-5480-426F-9D2C-A9725BDCB5E3}" destId="{040B2AB0-8D3B-431D-959C-DADCFE54B374}" srcOrd="3" destOrd="0" parTransId="{F7951BEB-BD37-4D94-9E4A-DA76641903D6}" sibTransId="{81C5A613-55A0-408D-8784-FAE7EC6C24B1}"/>
    <dgm:cxn modelId="{E794D75D-10D5-42B4-8113-72AB9C957153}" type="presOf" srcId="{08CFDAE7-7F4E-49CB-B072-FB3021F6A07F}" destId="{4408A117-ED5F-40FC-9023-B493A78AF443}" srcOrd="0" destOrd="0" presId="urn:microsoft.com/office/officeart/2005/8/layout/vProcess5"/>
    <dgm:cxn modelId="{5B301927-80AE-4F57-BAEA-6B5CCF88026B}" type="presParOf" srcId="{79401E8E-E709-4B27-A76D-B9CE5B1ED383}" destId="{9D63DD57-0ADF-4C51-BB17-F05EEE37675B}" srcOrd="0" destOrd="0" presId="urn:microsoft.com/office/officeart/2005/8/layout/vProcess5"/>
    <dgm:cxn modelId="{255A3D01-4B5C-4374-9A97-8539C0CE80D8}" type="presParOf" srcId="{79401E8E-E709-4B27-A76D-B9CE5B1ED383}" destId="{04641C2F-2267-44BD-9675-2EAE2D65EFED}" srcOrd="1" destOrd="0" presId="urn:microsoft.com/office/officeart/2005/8/layout/vProcess5"/>
    <dgm:cxn modelId="{1B158151-85E5-4133-9150-92DCA9039498}" type="presParOf" srcId="{79401E8E-E709-4B27-A76D-B9CE5B1ED383}" destId="{E6AC3624-FAED-4FD5-8626-F7FA1C5E51B8}" srcOrd="2" destOrd="0" presId="urn:microsoft.com/office/officeart/2005/8/layout/vProcess5"/>
    <dgm:cxn modelId="{EC3BD6DE-F374-4789-A0EC-30F850A9D895}" type="presParOf" srcId="{79401E8E-E709-4B27-A76D-B9CE5B1ED383}" destId="{0B2B20C7-0CAA-4265-BFDD-56E4A38E757B}" srcOrd="3" destOrd="0" presId="urn:microsoft.com/office/officeart/2005/8/layout/vProcess5"/>
    <dgm:cxn modelId="{BA7D1158-B6D9-4559-B946-1515A958DD38}" type="presParOf" srcId="{79401E8E-E709-4B27-A76D-B9CE5B1ED383}" destId="{20C82448-5E4E-4A86-849C-562D56411202}" srcOrd="4" destOrd="0" presId="urn:microsoft.com/office/officeart/2005/8/layout/vProcess5"/>
    <dgm:cxn modelId="{C02BA98E-0E39-4386-868D-2EC04FDC3E21}" type="presParOf" srcId="{79401E8E-E709-4B27-A76D-B9CE5B1ED383}" destId="{BEB4BBC1-E7F8-4502-B823-68AE1D45576C}" srcOrd="5" destOrd="0" presId="urn:microsoft.com/office/officeart/2005/8/layout/vProcess5"/>
    <dgm:cxn modelId="{F130B643-C90F-4ACF-BEFE-2407B399FDD5}" type="presParOf" srcId="{79401E8E-E709-4B27-A76D-B9CE5B1ED383}" destId="{4408A117-ED5F-40FC-9023-B493A78AF443}" srcOrd="6" destOrd="0" presId="urn:microsoft.com/office/officeart/2005/8/layout/vProcess5"/>
    <dgm:cxn modelId="{A50F418B-1FEB-4A94-8F14-AE829396C658}" type="presParOf" srcId="{79401E8E-E709-4B27-A76D-B9CE5B1ED383}" destId="{FF443B9F-F53A-40B6-A3FB-897C3E6CBED8}" srcOrd="7" destOrd="0" presId="urn:microsoft.com/office/officeart/2005/8/layout/vProcess5"/>
    <dgm:cxn modelId="{72540F2F-255F-4259-BF13-A61BC56E2364}" type="presParOf" srcId="{79401E8E-E709-4B27-A76D-B9CE5B1ED383}" destId="{30D1FC58-F3C3-43DB-B3B3-FCA0884B762C}" srcOrd="8" destOrd="0" presId="urn:microsoft.com/office/officeart/2005/8/layout/vProcess5"/>
    <dgm:cxn modelId="{8DC62A87-D68F-49AB-A4F8-6B2BDDB56C7A}" type="presParOf" srcId="{79401E8E-E709-4B27-A76D-B9CE5B1ED383}" destId="{1F018DF2-EC76-4CE1-9FCE-4E7F5D559E58}" srcOrd="9" destOrd="0" presId="urn:microsoft.com/office/officeart/2005/8/layout/vProcess5"/>
    <dgm:cxn modelId="{7633461C-E16B-4357-94D3-0CF2FD2246DE}" type="presParOf" srcId="{79401E8E-E709-4B27-A76D-B9CE5B1ED383}" destId="{F1BE0CF6-90BC-4058-9E06-9C0E3CDA918B}" srcOrd="10" destOrd="0" presId="urn:microsoft.com/office/officeart/2005/8/layout/vProcess5"/>
    <dgm:cxn modelId="{E3F35DD2-9701-4DFE-B706-4202ED93E1E5}" type="presParOf" srcId="{79401E8E-E709-4B27-A76D-B9CE5B1ED383}" destId="{E48099F9-2155-47BF-AC7F-D96F71DDDB9A}" srcOrd="11" destOrd="0" presId="urn:microsoft.com/office/officeart/2005/8/layout/vProcess5"/>
    <dgm:cxn modelId="{B583119F-6C89-4CDC-A1FD-3FA1CDFD9845}" type="presParOf" srcId="{79401E8E-E709-4B27-A76D-B9CE5B1ED383}" destId="{9B41044C-41B1-4D01-92A6-31051E39406C}" srcOrd="12" destOrd="0" presId="urn:microsoft.com/office/officeart/2005/8/layout/vProcess5"/>
    <dgm:cxn modelId="{D6F55D0E-D3A2-4C90-80F2-05D067EEB7EC}" type="presParOf" srcId="{79401E8E-E709-4B27-A76D-B9CE5B1ED383}" destId="{329068A6-5D35-4A9C-B50E-496B1252BACE}" srcOrd="13" destOrd="0" presId="urn:microsoft.com/office/officeart/2005/8/layout/vProcess5"/>
    <dgm:cxn modelId="{5A9906C4-32F4-47E5-B1C9-B65FEACD99C1}" type="presParOf" srcId="{79401E8E-E709-4B27-A76D-B9CE5B1ED383}" destId="{ED844A48-62D4-46A1-9B48-C732ED1DE3F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2CB60C-E51E-46D6-AF45-D63BB666F71F}" type="doc">
      <dgm:prSet loTypeId="urn:microsoft.com/office/officeart/2005/8/layout/cycle4" loCatId="cycle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DF0F7C0-CB78-4B08-AFA5-D52767B9DDAD}">
      <dgm:prSet phldrT="[Текст]" custT="1"/>
      <dgm:spPr>
        <a:xfrm>
          <a:off x="2446615" y="250371"/>
          <a:ext cx="1901947" cy="1901947"/>
        </a:xfrm>
        <a:gradFill rotWithShape="0">
          <a:gsLst>
            <a:gs pos="0">
              <a:srgbClr val="4F81BD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3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Тесты </a:t>
          </a:r>
          <a:r>
            <a:rPr lang="ru-RU" sz="13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ЕГЭ-2015 </a:t>
          </a:r>
          <a:r>
            <a:rPr lang="ru-RU" sz="13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по предмету: что нового?</a:t>
          </a:r>
          <a:endParaRPr lang="ru-RU" sz="13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AF610864-CA09-486E-B665-BE7FECCEF0E0}" type="parTrans" cxnId="{4BABE777-D14D-4FCA-AC89-D726FBF457EA}">
      <dgm:prSet/>
      <dgm:spPr/>
      <dgm:t>
        <a:bodyPr/>
        <a:lstStyle/>
        <a:p>
          <a:endParaRPr lang="ru-RU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B52E4A-0F13-40E7-9775-E47C7B6F8881}" type="sibTrans" cxnId="{4BABE777-D14D-4FCA-AC89-D726FBF457EA}">
      <dgm:prSet/>
      <dgm:spPr/>
      <dgm:t>
        <a:bodyPr/>
        <a:lstStyle/>
        <a:p>
          <a:endParaRPr lang="ru-RU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B7DF50-7C22-43AE-AAC9-AE1484078952}">
      <dgm:prSet phldrT="[Текст]" custT="1"/>
      <dgm:spPr>
        <a:xfrm rot="5400000">
          <a:off x="4436412" y="250371"/>
          <a:ext cx="1901947" cy="1901947"/>
        </a:xfrm>
        <a:gradFill rotWithShape="0">
          <a:gsLst>
            <a:gs pos="0">
              <a:srgbClr val="4F81BD">
                <a:shade val="50000"/>
                <a:hueOff val="180719"/>
                <a:satOff val="-3780"/>
                <a:lumOff val="21031"/>
                <a:alphaOff val="0"/>
                <a:shade val="51000"/>
                <a:satMod val="130000"/>
              </a:srgbClr>
            </a:gs>
            <a:gs pos="80000">
              <a:srgbClr val="4F81BD">
                <a:shade val="50000"/>
                <a:hueOff val="180719"/>
                <a:satOff val="-3780"/>
                <a:lumOff val="21031"/>
                <a:alphaOff val="0"/>
                <a:shade val="93000"/>
                <a:satMod val="130000"/>
              </a:srgbClr>
            </a:gs>
            <a:gs pos="100000">
              <a:srgbClr val="4F81BD">
                <a:shade val="50000"/>
                <a:hueOff val="180719"/>
                <a:satOff val="-3780"/>
                <a:lumOff val="2103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3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О процедуре оценки уровня готовности к </a:t>
          </a:r>
          <a:r>
            <a:rPr lang="ru-RU" sz="13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ЕГЭ-2015 </a:t>
          </a:r>
          <a:r>
            <a:rPr lang="ru-RU" sz="13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по предмету</a:t>
          </a:r>
          <a:endParaRPr lang="ru-RU" sz="13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D02AB076-FD9A-486E-8A50-DBD8FC1D7018}" type="parTrans" cxnId="{DB0B3A47-A759-45DD-BB0D-3A2580865249}">
      <dgm:prSet/>
      <dgm:spPr/>
      <dgm:t>
        <a:bodyPr/>
        <a:lstStyle/>
        <a:p>
          <a:endParaRPr lang="ru-RU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77F98C-075E-4AD7-8FB5-BE0EB5514FD2}" type="sibTrans" cxnId="{DB0B3A47-A759-45DD-BB0D-3A2580865249}">
      <dgm:prSet/>
      <dgm:spPr/>
      <dgm:t>
        <a:bodyPr/>
        <a:lstStyle/>
        <a:p>
          <a:endParaRPr lang="ru-RU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FAAC90-6A48-4CFE-8A0C-D8F3A450F76D}">
      <dgm:prSet phldrT="[Текст]" custT="1"/>
      <dgm:spPr>
        <a:xfrm rot="10800000">
          <a:off x="4436412" y="2240168"/>
          <a:ext cx="1901947" cy="1901947"/>
        </a:xfrm>
        <a:gradFill rotWithShape="0">
          <a:gsLst>
            <a:gs pos="0">
              <a:srgbClr val="4F81BD">
                <a:shade val="50000"/>
                <a:hueOff val="361437"/>
                <a:satOff val="-7560"/>
                <a:lumOff val="42063"/>
                <a:alphaOff val="0"/>
                <a:shade val="51000"/>
                <a:satMod val="130000"/>
              </a:srgbClr>
            </a:gs>
            <a:gs pos="80000">
              <a:srgbClr val="4F81BD">
                <a:shade val="50000"/>
                <a:hueOff val="361437"/>
                <a:satOff val="-7560"/>
                <a:lumOff val="42063"/>
                <a:alphaOff val="0"/>
                <a:shade val="93000"/>
                <a:satMod val="130000"/>
              </a:srgbClr>
            </a:gs>
            <a:gs pos="100000">
              <a:srgbClr val="4F81BD">
                <a:shade val="50000"/>
                <a:hueOff val="361437"/>
                <a:satOff val="-7560"/>
                <a:lumOff val="4206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3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Общие результаты оценки уровня готовности</a:t>
          </a:r>
          <a:endParaRPr lang="ru-RU" sz="13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A11272B1-B7CD-4B22-B789-89D66CC98F58}" type="parTrans" cxnId="{A08C9994-51C3-4608-9EBE-F67830A7F874}">
      <dgm:prSet/>
      <dgm:spPr/>
      <dgm:t>
        <a:bodyPr/>
        <a:lstStyle/>
        <a:p>
          <a:endParaRPr lang="ru-RU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4E8FC0-A36A-4301-885D-D25761213335}" type="sibTrans" cxnId="{A08C9994-51C3-4608-9EBE-F67830A7F874}">
      <dgm:prSet/>
      <dgm:spPr/>
      <dgm:t>
        <a:bodyPr/>
        <a:lstStyle/>
        <a:p>
          <a:endParaRPr lang="ru-RU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BB89A1-F765-41E5-9EE9-5EE64D6138C3}">
      <dgm:prSet custT="1"/>
      <dgm:spPr>
        <a:xfrm rot="16200000">
          <a:off x="2446615" y="2240168"/>
          <a:ext cx="1901947" cy="1901947"/>
        </a:xfrm>
        <a:gradFill rotWithShape="0">
          <a:gsLst>
            <a:gs pos="0">
              <a:srgbClr val="4F81BD">
                <a:shade val="50000"/>
                <a:hueOff val="180719"/>
                <a:satOff val="-3780"/>
                <a:lumOff val="21031"/>
                <a:alphaOff val="0"/>
                <a:shade val="51000"/>
                <a:satMod val="130000"/>
              </a:srgbClr>
            </a:gs>
            <a:gs pos="80000">
              <a:srgbClr val="4F81BD">
                <a:shade val="50000"/>
                <a:hueOff val="180719"/>
                <a:satOff val="-3780"/>
                <a:lumOff val="21031"/>
                <a:alphaOff val="0"/>
                <a:shade val="93000"/>
                <a:satMod val="130000"/>
              </a:srgbClr>
            </a:gs>
            <a:gs pos="100000">
              <a:srgbClr val="4F81BD">
                <a:shade val="50000"/>
                <a:hueOff val="180719"/>
                <a:satOff val="-3780"/>
                <a:lumOff val="2103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3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Распределение участников по уровню готовности к </a:t>
          </a:r>
          <a:r>
            <a:rPr lang="ru-RU" sz="13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ЕГЭ-2015</a:t>
          </a:r>
          <a:endParaRPr lang="ru-RU" sz="13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4E670CAE-D509-465E-871B-93DF954BEB6E}" type="parTrans" cxnId="{28DC4009-56B5-4B42-B66B-548BD94BDA85}">
      <dgm:prSet/>
      <dgm:spPr/>
      <dgm:t>
        <a:bodyPr/>
        <a:lstStyle/>
        <a:p>
          <a:endParaRPr lang="ru-RU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DA5203-BFAF-4BCB-979D-63618B863E54}" type="sibTrans" cxnId="{28DC4009-56B5-4B42-B66B-548BD94BDA85}">
      <dgm:prSet/>
      <dgm:spPr/>
      <dgm:t>
        <a:bodyPr/>
        <a:lstStyle/>
        <a:p>
          <a:endParaRPr lang="ru-RU" sz="13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70A78B-A1B1-4A83-87F2-75FB513EB5B5}" type="pres">
      <dgm:prSet presAssocID="{702CB60C-E51E-46D6-AF45-D63BB666F71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CD88E8-4F57-4326-BBA5-CB33542B4BE8}" type="pres">
      <dgm:prSet presAssocID="{702CB60C-E51E-46D6-AF45-D63BB666F71F}" presName="children" presStyleCnt="0"/>
      <dgm:spPr/>
      <dgm:t>
        <a:bodyPr/>
        <a:lstStyle/>
        <a:p>
          <a:endParaRPr lang="ru-RU"/>
        </a:p>
      </dgm:t>
    </dgm:pt>
    <dgm:pt modelId="{427A4FB4-7577-4B95-80D0-3BD60C94B20D}" type="pres">
      <dgm:prSet presAssocID="{702CB60C-E51E-46D6-AF45-D63BB666F71F}" presName="childPlaceholder" presStyleCnt="0"/>
      <dgm:spPr/>
      <dgm:t>
        <a:bodyPr/>
        <a:lstStyle/>
        <a:p>
          <a:endParaRPr lang="ru-RU"/>
        </a:p>
      </dgm:t>
    </dgm:pt>
    <dgm:pt modelId="{F96C7429-7759-41DC-981C-920ED1E75701}" type="pres">
      <dgm:prSet presAssocID="{702CB60C-E51E-46D6-AF45-D63BB666F71F}" presName="circle" presStyleCnt="0"/>
      <dgm:spPr/>
      <dgm:t>
        <a:bodyPr/>
        <a:lstStyle/>
        <a:p>
          <a:endParaRPr lang="ru-RU"/>
        </a:p>
      </dgm:t>
    </dgm:pt>
    <dgm:pt modelId="{96ECC419-F1A3-4B5B-A85B-04010FFD4B5D}" type="pres">
      <dgm:prSet presAssocID="{702CB60C-E51E-46D6-AF45-D63BB666F71F}" presName="quadrant1" presStyleLbl="node1" presStyleIdx="0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5BC18643-FCBA-4B17-9329-36B550F2448D}" type="pres">
      <dgm:prSet presAssocID="{702CB60C-E51E-46D6-AF45-D63BB666F71F}" presName="quadrant2" presStyleLbl="node1" presStyleIdx="1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BEA421F8-A189-4BE7-B8A8-1CD454508B29}" type="pres">
      <dgm:prSet presAssocID="{702CB60C-E51E-46D6-AF45-D63BB666F71F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C126665E-6CEB-4DFB-BF61-1364FF8D50D8}" type="pres">
      <dgm:prSet presAssocID="{702CB60C-E51E-46D6-AF45-D63BB666F71F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FBFA90B1-4386-4F43-ADC4-8829CBD3830F}" type="pres">
      <dgm:prSet presAssocID="{702CB60C-E51E-46D6-AF45-D63BB666F71F}" presName="quadrantPlaceholder" presStyleCnt="0"/>
      <dgm:spPr/>
      <dgm:t>
        <a:bodyPr/>
        <a:lstStyle/>
        <a:p>
          <a:endParaRPr lang="ru-RU"/>
        </a:p>
      </dgm:t>
    </dgm:pt>
    <dgm:pt modelId="{3ED73CB1-9636-4F89-8F14-6DA25489D3C7}" type="pres">
      <dgm:prSet presAssocID="{702CB60C-E51E-46D6-AF45-D63BB666F71F}" presName="center1" presStyleLbl="fgShp" presStyleIdx="0" presStyleCnt="2" custLinFactNeighborX="-4827" custLinFactNeighborY="12484"/>
      <dgm:spPr>
        <a:xfrm>
          <a:off x="4032451" y="1872206"/>
          <a:ext cx="656676" cy="571023"/>
        </a:xfrm>
        <a:prstGeom prst="circularArrow">
          <a:avLst/>
        </a:prstGeom>
        <a:solidFill>
          <a:srgbClr val="4F81BD">
            <a:tint val="55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gm:spPr>
      <dgm:t>
        <a:bodyPr/>
        <a:lstStyle/>
        <a:p>
          <a:endParaRPr lang="ru-RU"/>
        </a:p>
      </dgm:t>
    </dgm:pt>
    <dgm:pt modelId="{1A0212C3-FF9C-4BE2-BAA3-925823FE847B}" type="pres">
      <dgm:prSet presAssocID="{702CB60C-E51E-46D6-AF45-D63BB666F71F}" presName="center2" presStyleLbl="fgShp" presStyleIdx="1" presStyleCnt="2" custLinFactNeighborX="-4827" custLinFactNeighborY="-13367"/>
      <dgm:spPr>
        <a:xfrm rot="10800000">
          <a:off x="4032451" y="1944215"/>
          <a:ext cx="656676" cy="571023"/>
        </a:xfrm>
        <a:prstGeom prst="circularArrow">
          <a:avLst/>
        </a:prstGeom>
        <a:solidFill>
          <a:srgbClr val="4F81BD">
            <a:tint val="55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gm:spPr>
      <dgm:t>
        <a:bodyPr/>
        <a:lstStyle/>
        <a:p>
          <a:endParaRPr lang="ru-RU"/>
        </a:p>
      </dgm:t>
    </dgm:pt>
  </dgm:ptLst>
  <dgm:cxnLst>
    <dgm:cxn modelId="{974614F6-60D4-4908-BC21-922272020DF7}" type="presOf" srcId="{B3BB89A1-F765-41E5-9EE9-5EE64D6138C3}" destId="{C126665E-6CEB-4DFB-BF61-1364FF8D50D8}" srcOrd="0" destOrd="0" presId="urn:microsoft.com/office/officeart/2005/8/layout/cycle4"/>
    <dgm:cxn modelId="{DB0B3A47-A759-45DD-BB0D-3A2580865249}" srcId="{702CB60C-E51E-46D6-AF45-D63BB666F71F}" destId="{5DB7DF50-7C22-43AE-AAC9-AE1484078952}" srcOrd="1" destOrd="0" parTransId="{D02AB076-FD9A-486E-8A50-DBD8FC1D7018}" sibTransId="{8B77F98C-075E-4AD7-8FB5-BE0EB5514FD2}"/>
    <dgm:cxn modelId="{28DC4009-56B5-4B42-B66B-548BD94BDA85}" srcId="{702CB60C-E51E-46D6-AF45-D63BB666F71F}" destId="{B3BB89A1-F765-41E5-9EE9-5EE64D6138C3}" srcOrd="3" destOrd="0" parTransId="{4E670CAE-D509-465E-871B-93DF954BEB6E}" sibTransId="{91DA5203-BFAF-4BCB-979D-63618B863E54}"/>
    <dgm:cxn modelId="{67CF74F0-BAFE-413C-B11A-121563AA2D87}" type="presOf" srcId="{DDF0F7C0-CB78-4B08-AFA5-D52767B9DDAD}" destId="{96ECC419-F1A3-4B5B-A85B-04010FFD4B5D}" srcOrd="0" destOrd="0" presId="urn:microsoft.com/office/officeart/2005/8/layout/cycle4"/>
    <dgm:cxn modelId="{6E42B056-F6D1-4290-B3BF-D6B37B7AAEF7}" type="presOf" srcId="{04FAAC90-6A48-4CFE-8A0C-D8F3A450F76D}" destId="{BEA421F8-A189-4BE7-B8A8-1CD454508B29}" srcOrd="0" destOrd="0" presId="urn:microsoft.com/office/officeart/2005/8/layout/cycle4"/>
    <dgm:cxn modelId="{A08C9994-51C3-4608-9EBE-F67830A7F874}" srcId="{702CB60C-E51E-46D6-AF45-D63BB666F71F}" destId="{04FAAC90-6A48-4CFE-8A0C-D8F3A450F76D}" srcOrd="2" destOrd="0" parTransId="{A11272B1-B7CD-4B22-B789-89D66CC98F58}" sibTransId="{D94E8FC0-A36A-4301-885D-D25761213335}"/>
    <dgm:cxn modelId="{D489309C-CB55-44F1-8F2D-F89E777AD8C7}" type="presOf" srcId="{5DB7DF50-7C22-43AE-AAC9-AE1484078952}" destId="{5BC18643-FCBA-4B17-9329-36B550F2448D}" srcOrd="0" destOrd="0" presId="urn:microsoft.com/office/officeart/2005/8/layout/cycle4"/>
    <dgm:cxn modelId="{5CB45966-6BB8-4E1D-B6CE-E6B51FB7367D}" type="presOf" srcId="{702CB60C-E51E-46D6-AF45-D63BB666F71F}" destId="{1E70A78B-A1B1-4A83-87F2-75FB513EB5B5}" srcOrd="0" destOrd="0" presId="urn:microsoft.com/office/officeart/2005/8/layout/cycle4"/>
    <dgm:cxn modelId="{4BABE777-D14D-4FCA-AC89-D726FBF457EA}" srcId="{702CB60C-E51E-46D6-AF45-D63BB666F71F}" destId="{DDF0F7C0-CB78-4B08-AFA5-D52767B9DDAD}" srcOrd="0" destOrd="0" parTransId="{AF610864-CA09-486E-B665-BE7FECCEF0E0}" sibTransId="{14B52E4A-0F13-40E7-9775-E47C7B6F8881}"/>
    <dgm:cxn modelId="{39387D8C-E276-45DF-B440-35173C742066}" type="presParOf" srcId="{1E70A78B-A1B1-4A83-87F2-75FB513EB5B5}" destId="{1DCD88E8-4F57-4326-BBA5-CB33542B4BE8}" srcOrd="0" destOrd="0" presId="urn:microsoft.com/office/officeart/2005/8/layout/cycle4"/>
    <dgm:cxn modelId="{EEAA4716-980C-4C93-9703-186F3D265385}" type="presParOf" srcId="{1DCD88E8-4F57-4326-BBA5-CB33542B4BE8}" destId="{427A4FB4-7577-4B95-80D0-3BD60C94B20D}" srcOrd="0" destOrd="0" presId="urn:microsoft.com/office/officeart/2005/8/layout/cycle4"/>
    <dgm:cxn modelId="{16AF4E24-576F-4CBE-9031-5BB5DAB82355}" type="presParOf" srcId="{1E70A78B-A1B1-4A83-87F2-75FB513EB5B5}" destId="{F96C7429-7759-41DC-981C-920ED1E75701}" srcOrd="1" destOrd="0" presId="urn:microsoft.com/office/officeart/2005/8/layout/cycle4"/>
    <dgm:cxn modelId="{A37C2C93-A07F-4AB7-8D80-2192BC375EEC}" type="presParOf" srcId="{F96C7429-7759-41DC-981C-920ED1E75701}" destId="{96ECC419-F1A3-4B5B-A85B-04010FFD4B5D}" srcOrd="0" destOrd="0" presId="urn:microsoft.com/office/officeart/2005/8/layout/cycle4"/>
    <dgm:cxn modelId="{04DB094F-6F53-456E-A831-3B564D8419A8}" type="presParOf" srcId="{F96C7429-7759-41DC-981C-920ED1E75701}" destId="{5BC18643-FCBA-4B17-9329-36B550F2448D}" srcOrd="1" destOrd="0" presId="urn:microsoft.com/office/officeart/2005/8/layout/cycle4"/>
    <dgm:cxn modelId="{DB4A6232-F87B-4FCE-B3A0-FB42E5EDA067}" type="presParOf" srcId="{F96C7429-7759-41DC-981C-920ED1E75701}" destId="{BEA421F8-A189-4BE7-B8A8-1CD454508B29}" srcOrd="2" destOrd="0" presId="urn:microsoft.com/office/officeart/2005/8/layout/cycle4"/>
    <dgm:cxn modelId="{AD43D630-4721-4698-946B-E2B4E74F0B7F}" type="presParOf" srcId="{F96C7429-7759-41DC-981C-920ED1E75701}" destId="{C126665E-6CEB-4DFB-BF61-1364FF8D50D8}" srcOrd="3" destOrd="0" presId="urn:microsoft.com/office/officeart/2005/8/layout/cycle4"/>
    <dgm:cxn modelId="{4687A061-5F7C-4AC6-A96B-71DFECA450ED}" type="presParOf" srcId="{F96C7429-7759-41DC-981C-920ED1E75701}" destId="{FBFA90B1-4386-4F43-ADC4-8829CBD3830F}" srcOrd="4" destOrd="0" presId="urn:microsoft.com/office/officeart/2005/8/layout/cycle4"/>
    <dgm:cxn modelId="{6FD8513F-A185-4350-9EDF-B9F2EA1AFCCB}" type="presParOf" srcId="{1E70A78B-A1B1-4A83-87F2-75FB513EB5B5}" destId="{3ED73CB1-9636-4F89-8F14-6DA25489D3C7}" srcOrd="2" destOrd="0" presId="urn:microsoft.com/office/officeart/2005/8/layout/cycle4"/>
    <dgm:cxn modelId="{A006EF39-0719-409E-BC58-7D9068EF068F}" type="presParOf" srcId="{1E70A78B-A1B1-4A83-87F2-75FB513EB5B5}" destId="{1A0212C3-FF9C-4BE2-BAA3-925823FE847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3EC7C-54B9-4EC8-9B70-20DE1ABDF525}">
      <dsp:nvSpPr>
        <dsp:cNvPr id="0" name=""/>
        <dsp:cNvSpPr/>
      </dsp:nvSpPr>
      <dsp:spPr>
        <a:xfrm>
          <a:off x="99" y="0"/>
          <a:ext cx="1323041" cy="3672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50" b="1" kern="1200" dirty="0" smtClean="0">
              <a:solidFill>
                <a:srgbClr val="C00000"/>
              </a:solidFill>
              <a:latin typeface="Calibri Light" panose="020F0302020204030204" pitchFamily="34" charset="0"/>
            </a:rPr>
            <a:t>Цель</a:t>
          </a:r>
          <a:r>
            <a:rPr lang="ru-RU" sz="950" kern="1200" dirty="0" smtClean="0">
              <a:latin typeface="Calibri Light" panose="020F0302020204030204" pitchFamily="34" charset="0"/>
            </a:rPr>
            <a:t> – входной, промежуточный или итоговый контроль, соответствие требованиям образовательного стандарта и </a:t>
          </a:r>
          <a:r>
            <a:rPr lang="ru-RU" sz="950" b="1" kern="1200" dirty="0" smtClean="0">
              <a:solidFill>
                <a:srgbClr val="C00000"/>
              </a:solidFill>
              <a:latin typeface="Calibri Light" panose="020F0302020204030204" pitchFamily="34" charset="0"/>
            </a:rPr>
            <a:t>оценка уровня готовности к итоговой аттестации</a:t>
          </a:r>
          <a:endParaRPr lang="ru-RU" sz="950" b="1" kern="1200" dirty="0">
            <a:solidFill>
              <a:srgbClr val="C00000"/>
            </a:solidFill>
            <a:latin typeface="Calibri Light" panose="020F0302020204030204" pitchFamily="34" charset="0"/>
          </a:endParaRPr>
        </a:p>
      </dsp:txBody>
      <dsp:txXfrm>
        <a:off x="99" y="1468963"/>
        <a:ext cx="1323041" cy="1468963"/>
      </dsp:txXfrm>
    </dsp:sp>
    <dsp:sp modelId="{C67E39FA-44EC-405B-A1F5-85DA4769B1E2}">
      <dsp:nvSpPr>
        <dsp:cNvPr id="0" name=""/>
        <dsp:cNvSpPr/>
      </dsp:nvSpPr>
      <dsp:spPr>
        <a:xfrm>
          <a:off x="50164" y="220344"/>
          <a:ext cx="1222911" cy="1222911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88748D8-FEB5-42CF-82D3-844F13663802}">
      <dsp:nvSpPr>
        <dsp:cNvPr id="0" name=""/>
        <dsp:cNvSpPr/>
      </dsp:nvSpPr>
      <dsp:spPr>
        <a:xfrm>
          <a:off x="1362832" y="0"/>
          <a:ext cx="1323041" cy="3672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50" kern="1200" dirty="0" smtClean="0">
              <a:latin typeface="Calibri Light" panose="020F0302020204030204" pitchFamily="34" charset="0"/>
            </a:rPr>
            <a:t>Использование контрольно-измерительных материалов, составленных </a:t>
          </a:r>
          <a:r>
            <a:rPr lang="ru-RU" sz="950" b="1" kern="1200" dirty="0" smtClean="0">
              <a:solidFill>
                <a:srgbClr val="C00000"/>
              </a:solidFill>
              <a:latin typeface="Calibri Light" panose="020F0302020204030204" pitchFamily="34" charset="0"/>
            </a:rPr>
            <a:t>в соответствии со спецификациями </a:t>
          </a:r>
          <a:r>
            <a:rPr lang="ru-RU" sz="950" kern="1200" dirty="0" smtClean="0">
              <a:latin typeface="Calibri Light" panose="020F0302020204030204" pitchFamily="34" charset="0"/>
            </a:rPr>
            <a:t>ЕГЭ, ГИА  или других оценочных процедур</a:t>
          </a:r>
          <a:endParaRPr lang="ru-RU" sz="950" kern="1200" dirty="0">
            <a:latin typeface="Calibri Light" panose="020F0302020204030204" pitchFamily="34" charset="0"/>
          </a:endParaRPr>
        </a:p>
      </dsp:txBody>
      <dsp:txXfrm>
        <a:off x="1362832" y="1468963"/>
        <a:ext cx="1323041" cy="1468963"/>
      </dsp:txXfrm>
    </dsp:sp>
    <dsp:sp modelId="{8D022C96-730F-4E27-8BA5-7EB132F5920E}">
      <dsp:nvSpPr>
        <dsp:cNvPr id="0" name=""/>
        <dsp:cNvSpPr/>
      </dsp:nvSpPr>
      <dsp:spPr>
        <a:xfrm>
          <a:off x="1412896" y="220344"/>
          <a:ext cx="1222911" cy="1222911"/>
        </a:xfrm>
        <a:prstGeom prst="ellipse">
          <a:avLst/>
        </a:prstGeom>
        <a:blipFill rotWithShape="1"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02C4D84-2D57-4A91-BF11-511F161E5A3C}">
      <dsp:nvSpPr>
        <dsp:cNvPr id="0" name=""/>
        <dsp:cNvSpPr/>
      </dsp:nvSpPr>
      <dsp:spPr>
        <a:xfrm>
          <a:off x="2725564" y="0"/>
          <a:ext cx="1323041" cy="3672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50" b="1" kern="1200" dirty="0" smtClean="0">
              <a:solidFill>
                <a:srgbClr val="C00000"/>
              </a:solidFill>
              <a:latin typeface="Calibri Light" panose="020F0302020204030204" pitchFamily="34" charset="0"/>
            </a:rPr>
            <a:t>Тестирование на бланках</a:t>
          </a:r>
          <a:r>
            <a:rPr lang="ru-RU" sz="950" kern="1200" dirty="0" smtClean="0">
              <a:latin typeface="Calibri Light" panose="020F0302020204030204" pitchFamily="34" charset="0"/>
            </a:rPr>
            <a:t>, аналогичных бланкам ЕГЭ и ГИА с проверкой результатов по технологии ЕГЭ и ГИА: </a:t>
          </a:r>
          <a:r>
            <a:rPr lang="ru-RU" sz="950" b="1" kern="1200" dirty="0" smtClean="0">
              <a:solidFill>
                <a:srgbClr val="C00000"/>
              </a:solidFill>
              <a:latin typeface="Calibri Light" panose="020F0302020204030204" pitchFamily="34" charset="0"/>
            </a:rPr>
            <a:t>автоматизированная проверка </a:t>
          </a:r>
          <a:r>
            <a:rPr lang="ru-RU" sz="950" kern="1200" dirty="0" smtClean="0">
              <a:latin typeface="Calibri Light" panose="020F0302020204030204" pitchFamily="34" charset="0"/>
            </a:rPr>
            <a:t>тестовой части и </a:t>
          </a:r>
          <a:r>
            <a:rPr lang="ru-RU" sz="950" b="1" kern="1200" dirty="0" smtClean="0">
              <a:solidFill>
                <a:srgbClr val="C00000"/>
              </a:solidFill>
              <a:latin typeface="Calibri Light" panose="020F0302020204030204" pitchFamily="34" charset="0"/>
            </a:rPr>
            <a:t>критериальная проверка</a:t>
          </a:r>
          <a:r>
            <a:rPr lang="ru-RU" sz="950" kern="1200" dirty="0" smtClean="0">
              <a:latin typeface="Calibri Light" panose="020F0302020204030204" pitchFamily="34" charset="0"/>
            </a:rPr>
            <a:t> развёрнутых ответов </a:t>
          </a:r>
          <a:r>
            <a:rPr lang="ru-RU" sz="950" b="1" kern="1200" dirty="0" smtClean="0">
              <a:solidFill>
                <a:srgbClr val="C00000"/>
              </a:solidFill>
              <a:latin typeface="Calibri Light" panose="020F0302020204030204" pitchFamily="34" charset="0"/>
            </a:rPr>
            <a:t>экспертами</a:t>
          </a:r>
          <a:r>
            <a:rPr lang="ru-RU" sz="950" kern="1200" dirty="0" smtClean="0">
              <a:latin typeface="Calibri Light" panose="020F0302020204030204" pitchFamily="34" charset="0"/>
            </a:rPr>
            <a:t>.</a:t>
          </a:r>
          <a:endParaRPr lang="ru-RU" sz="950" kern="1200" dirty="0">
            <a:latin typeface="Calibri Light" panose="020F0302020204030204" pitchFamily="34" charset="0"/>
          </a:endParaRPr>
        </a:p>
      </dsp:txBody>
      <dsp:txXfrm>
        <a:off x="2725564" y="1468963"/>
        <a:ext cx="1323041" cy="1468963"/>
      </dsp:txXfrm>
    </dsp:sp>
    <dsp:sp modelId="{B52D3E22-F6B7-4FDE-B1C6-63C0A82CB877}">
      <dsp:nvSpPr>
        <dsp:cNvPr id="0" name=""/>
        <dsp:cNvSpPr/>
      </dsp:nvSpPr>
      <dsp:spPr>
        <a:xfrm>
          <a:off x="2775629" y="220344"/>
          <a:ext cx="1222911" cy="1222911"/>
        </a:xfrm>
        <a:prstGeom prst="ellipse">
          <a:avLst/>
        </a:prstGeom>
        <a:blipFill rotWithShape="1">
          <a:blip xmlns:r="http://schemas.openxmlformats.org/officeDocument/2006/relationships" r:embed="rId3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5BD8E51-9502-43B1-93E6-87A5C8F6A66E}">
      <dsp:nvSpPr>
        <dsp:cNvPr id="0" name=""/>
        <dsp:cNvSpPr/>
      </dsp:nvSpPr>
      <dsp:spPr>
        <a:xfrm>
          <a:off x="4088297" y="0"/>
          <a:ext cx="1323041" cy="3672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50" kern="1200" dirty="0" smtClean="0">
              <a:latin typeface="Calibri Light" panose="020F0302020204030204" pitchFamily="34" charset="0"/>
            </a:rPr>
            <a:t>Результаты оценки по каждому участнику в виде </a:t>
          </a:r>
          <a:r>
            <a:rPr lang="ru-RU" sz="950" b="1" kern="1200" dirty="0" smtClean="0">
              <a:solidFill>
                <a:srgbClr val="C00000"/>
              </a:solidFill>
              <a:latin typeface="Calibri Light" panose="020F0302020204030204" pitchFamily="34" charset="0"/>
            </a:rPr>
            <a:t>Листа оценки индивидуальных образовательных достижений</a:t>
          </a:r>
          <a:r>
            <a:rPr lang="ru-RU" sz="950" kern="1200" dirty="0" smtClean="0">
              <a:latin typeface="Calibri Light" panose="020F0302020204030204" pitchFamily="34" charset="0"/>
            </a:rPr>
            <a:t>, для учителя - </a:t>
          </a:r>
          <a:r>
            <a:rPr lang="ru-RU" sz="950" b="1" kern="1200" dirty="0" smtClean="0">
              <a:solidFill>
                <a:srgbClr val="C00000"/>
              </a:solidFill>
              <a:latin typeface="Calibri Light" panose="020F0302020204030204" pitchFamily="34" charset="0"/>
            </a:rPr>
            <a:t>Аналитический материал </a:t>
          </a:r>
          <a:r>
            <a:rPr lang="ru-RU" sz="950" kern="1200" dirty="0" smtClean="0">
              <a:latin typeface="Calibri Light" panose="020F0302020204030204" pitchFamily="34" charset="0"/>
            </a:rPr>
            <a:t>по результатам оценки группы учащихся</a:t>
          </a:r>
          <a:endParaRPr lang="ru-RU" sz="950" kern="1200" dirty="0">
            <a:latin typeface="Calibri Light" panose="020F0302020204030204" pitchFamily="34" charset="0"/>
          </a:endParaRPr>
        </a:p>
      </dsp:txBody>
      <dsp:txXfrm>
        <a:off x="4088297" y="1468963"/>
        <a:ext cx="1323041" cy="1468963"/>
      </dsp:txXfrm>
    </dsp:sp>
    <dsp:sp modelId="{B80CEF29-7EC5-47EF-A95E-3DC729B1F201}">
      <dsp:nvSpPr>
        <dsp:cNvPr id="0" name=""/>
        <dsp:cNvSpPr/>
      </dsp:nvSpPr>
      <dsp:spPr>
        <a:xfrm>
          <a:off x="4138362" y="219800"/>
          <a:ext cx="1222911" cy="1224000"/>
        </a:xfrm>
        <a:prstGeom prst="ellipse">
          <a:avLst/>
        </a:prstGeom>
        <a:blipFill rotWithShape="1">
          <a:blip xmlns:r="http://schemas.openxmlformats.org/officeDocument/2006/relationships" r:embed="rId4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BF95629-47A2-46A2-A5C1-1274F83AB946}">
      <dsp:nvSpPr>
        <dsp:cNvPr id="0" name=""/>
        <dsp:cNvSpPr/>
      </dsp:nvSpPr>
      <dsp:spPr>
        <a:xfrm>
          <a:off x="5451030" y="0"/>
          <a:ext cx="1323041" cy="3672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50" kern="1200" dirty="0" smtClean="0">
              <a:latin typeface="Calibri Light" panose="020F0302020204030204" pitchFamily="34" charset="0"/>
            </a:rPr>
            <a:t>Оценка осуществляется </a:t>
          </a:r>
          <a:r>
            <a:rPr lang="ru-RU" sz="950" b="1" kern="1200" dirty="0" smtClean="0">
              <a:solidFill>
                <a:srgbClr val="C00000"/>
              </a:solidFill>
              <a:latin typeface="Calibri Light" panose="020F0302020204030204" pitchFamily="34" charset="0"/>
            </a:rPr>
            <a:t>в сроки, удобные заказчику </a:t>
          </a:r>
          <a:r>
            <a:rPr lang="ru-RU" sz="950" kern="1200" dirty="0" smtClean="0">
              <a:latin typeface="Calibri Light" panose="020F0302020204030204" pitchFamily="34" charset="0"/>
            </a:rPr>
            <a:t>по мере готовности учащихся к ЕГЭ или ГИА. Проведение самой процедуры оценки образовательных достижений в школе организуется силами заказчика.</a:t>
          </a:r>
          <a:endParaRPr lang="ru-RU" sz="950" kern="1200" dirty="0">
            <a:latin typeface="Calibri Light" panose="020F0302020204030204" pitchFamily="34" charset="0"/>
          </a:endParaRPr>
        </a:p>
      </dsp:txBody>
      <dsp:txXfrm>
        <a:off x="5451030" y="1468963"/>
        <a:ext cx="1323041" cy="1468963"/>
      </dsp:txXfrm>
    </dsp:sp>
    <dsp:sp modelId="{C9EC9F98-7C1A-4905-BBFD-7540921976AF}">
      <dsp:nvSpPr>
        <dsp:cNvPr id="0" name=""/>
        <dsp:cNvSpPr/>
      </dsp:nvSpPr>
      <dsp:spPr>
        <a:xfrm>
          <a:off x="5501095" y="220344"/>
          <a:ext cx="1222911" cy="1222911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CF772CB-3867-4EE0-A341-9B3A2548A901}">
      <dsp:nvSpPr>
        <dsp:cNvPr id="0" name=""/>
        <dsp:cNvSpPr/>
      </dsp:nvSpPr>
      <dsp:spPr>
        <a:xfrm>
          <a:off x="6813763" y="0"/>
          <a:ext cx="1323041" cy="3672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50" b="1" kern="1200" dirty="0" smtClean="0">
              <a:solidFill>
                <a:srgbClr val="C00000"/>
              </a:solidFill>
              <a:latin typeface="Calibri Light" panose="020F0302020204030204" pitchFamily="34" charset="0"/>
            </a:rPr>
            <a:t>Минимизированы негативные </a:t>
          </a:r>
          <a:r>
            <a:rPr lang="ru-RU" sz="950" kern="1200" dirty="0" smtClean="0">
              <a:latin typeface="Calibri Light" panose="020F0302020204030204" pitchFamily="34" charset="0"/>
            </a:rPr>
            <a:t>административные </a:t>
          </a:r>
          <a:r>
            <a:rPr lang="ru-RU" sz="950" b="1" kern="1200" dirty="0" smtClean="0">
              <a:solidFill>
                <a:srgbClr val="C00000"/>
              </a:solidFill>
              <a:latin typeface="Calibri Light" panose="020F0302020204030204" pitchFamily="34" charset="0"/>
            </a:rPr>
            <a:t>последствия</a:t>
          </a:r>
          <a:r>
            <a:rPr lang="ru-RU" sz="950" kern="1200" dirty="0" smtClean="0">
              <a:latin typeface="Calibri Light" panose="020F0302020204030204" pitchFamily="34" charset="0"/>
            </a:rPr>
            <a:t> по результатам оценки – </a:t>
          </a:r>
          <a:r>
            <a:rPr lang="ru-RU" sz="950" b="1" kern="1200" dirty="0" smtClean="0">
              <a:solidFill>
                <a:srgbClr val="C00000"/>
              </a:solidFill>
              <a:latin typeface="Calibri Light" panose="020F0302020204030204" pitchFamily="34" charset="0"/>
            </a:rPr>
            <a:t>результаты</a:t>
          </a:r>
          <a:r>
            <a:rPr lang="ru-RU" sz="950" kern="1200" dirty="0" smtClean="0">
              <a:latin typeface="Calibri Light" panose="020F0302020204030204" pitchFamily="34" charset="0"/>
            </a:rPr>
            <a:t> предоставляются </a:t>
          </a:r>
          <a:r>
            <a:rPr lang="ru-RU" sz="950" b="1" kern="1200" dirty="0" smtClean="0">
              <a:solidFill>
                <a:srgbClr val="C00000"/>
              </a:solidFill>
              <a:latin typeface="Calibri Light" panose="020F0302020204030204" pitchFamily="34" charset="0"/>
            </a:rPr>
            <a:t>только заказчику</a:t>
          </a:r>
          <a:endParaRPr lang="ru-RU" sz="950" b="1" kern="1200" dirty="0">
            <a:solidFill>
              <a:srgbClr val="C00000"/>
            </a:solidFill>
            <a:latin typeface="Calibri Light" panose="020F0302020204030204" pitchFamily="34" charset="0"/>
          </a:endParaRPr>
        </a:p>
      </dsp:txBody>
      <dsp:txXfrm>
        <a:off x="6813763" y="1468963"/>
        <a:ext cx="1323041" cy="1468963"/>
      </dsp:txXfrm>
    </dsp:sp>
    <dsp:sp modelId="{25E5DC67-AA28-4054-A025-9D2184BC77EF}">
      <dsp:nvSpPr>
        <dsp:cNvPr id="0" name=""/>
        <dsp:cNvSpPr/>
      </dsp:nvSpPr>
      <dsp:spPr>
        <a:xfrm>
          <a:off x="6863827" y="220344"/>
          <a:ext cx="1222911" cy="1222911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FA85374-A9A5-4028-AB5A-BE935FDC1AAB}">
      <dsp:nvSpPr>
        <dsp:cNvPr id="0" name=""/>
        <dsp:cNvSpPr/>
      </dsp:nvSpPr>
      <dsp:spPr>
        <a:xfrm>
          <a:off x="360061" y="3108946"/>
          <a:ext cx="7485951" cy="550861"/>
        </a:xfrm>
        <a:prstGeom prst="leftRightArrow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41C2F-2267-44BD-9675-2EAE2D65EFED}">
      <dsp:nvSpPr>
        <dsp:cNvPr id="0" name=""/>
        <dsp:cNvSpPr/>
      </dsp:nvSpPr>
      <dsp:spPr>
        <a:xfrm>
          <a:off x="0" y="0"/>
          <a:ext cx="6209969" cy="648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45720" rIns="7200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Calibri Light" panose="020F0302020204030204" pitchFamily="34" charset="0"/>
            </a:rPr>
            <a:t>Подать заявку на подготовку индивидуальных пакетов, указав </a:t>
          </a:r>
          <a:r>
            <a:rPr lang="ru-RU" sz="1200" b="1" kern="1200" dirty="0" smtClean="0">
              <a:solidFill>
                <a:srgbClr val="C00000"/>
              </a:solidFill>
              <a:effectLst/>
              <a:latin typeface="Calibri Light" panose="020F0302020204030204" pitchFamily="34" charset="0"/>
            </a:rPr>
            <a:t>класс</a:t>
          </a:r>
          <a:r>
            <a:rPr lang="ru-RU" sz="1200" kern="1200" dirty="0" smtClean="0">
              <a:effectLst/>
              <a:latin typeface="Calibri Light" panose="020F0302020204030204" pitchFamily="34" charset="0"/>
            </a:rPr>
            <a:t>, </a:t>
          </a:r>
          <a:r>
            <a:rPr lang="ru-RU" sz="1200" b="1" kern="1200" dirty="0" smtClean="0">
              <a:solidFill>
                <a:srgbClr val="C00000"/>
              </a:solidFill>
              <a:effectLst/>
              <a:latin typeface="Calibri Light" panose="020F0302020204030204" pitchFamily="34" charset="0"/>
            </a:rPr>
            <a:t>предмет</a:t>
          </a:r>
          <a:r>
            <a:rPr lang="ru-RU" sz="1200" kern="1200" dirty="0" smtClean="0">
              <a:effectLst/>
              <a:latin typeface="Calibri Light" panose="020F0302020204030204" pitchFamily="34" charset="0"/>
            </a:rPr>
            <a:t>, </a:t>
          </a:r>
          <a:r>
            <a:rPr lang="ru-RU" sz="1200" b="1" kern="1200" dirty="0" smtClean="0">
              <a:solidFill>
                <a:srgbClr val="C00000"/>
              </a:solidFill>
              <a:effectLst/>
              <a:latin typeface="Calibri Light" panose="020F0302020204030204" pitchFamily="34" charset="0"/>
            </a:rPr>
            <a:t>число участников </a:t>
          </a:r>
          <a:r>
            <a:rPr lang="ru-RU" sz="1200" kern="1200" dirty="0" smtClean="0">
              <a:effectLst/>
              <a:latin typeface="Calibri Light" panose="020F0302020204030204" pitchFamily="34" charset="0"/>
            </a:rPr>
            <a:t>и </a:t>
          </a:r>
          <a:r>
            <a:rPr lang="ru-RU" sz="1200" b="1" kern="1200" dirty="0" smtClean="0">
              <a:solidFill>
                <a:srgbClr val="C00000"/>
              </a:solidFill>
              <a:effectLst/>
              <a:latin typeface="Calibri Light" panose="020F0302020204030204" pitchFamily="34" charset="0"/>
            </a:rPr>
            <a:t>дату получения материала </a:t>
          </a:r>
          <a:r>
            <a:rPr lang="ru-RU" sz="1200" kern="1200" dirty="0" smtClean="0">
              <a:effectLst/>
              <a:latin typeface="Calibri Light" panose="020F0302020204030204" pitchFamily="34" charset="0"/>
            </a:rPr>
            <a:t>по телефону 8(8352) </a:t>
          </a:r>
          <a:r>
            <a:rPr lang="ru-RU" sz="1200" b="1" kern="1200" dirty="0" smtClean="0">
              <a:effectLst/>
              <a:latin typeface="Calibri Light" panose="020F0302020204030204" pitchFamily="34" charset="0"/>
            </a:rPr>
            <a:t>22-81-81</a:t>
          </a:r>
          <a:r>
            <a:rPr lang="ru-RU" sz="1200" kern="1200" dirty="0" smtClean="0">
              <a:effectLst/>
              <a:latin typeface="Calibri Light" panose="020F0302020204030204" pitchFamily="34" charset="0"/>
            </a:rPr>
            <a:t> или  </a:t>
          </a:r>
          <a:r>
            <a:rPr lang="ru-RU" sz="1200" b="1" kern="1200" dirty="0" smtClean="0">
              <a:effectLst/>
              <a:latin typeface="Calibri Light" panose="020F0302020204030204" pitchFamily="34" charset="0"/>
            </a:rPr>
            <a:t>8(917) 078 81 81 .</a:t>
          </a:r>
          <a:endParaRPr lang="ru-RU" sz="1200" b="1" kern="1200" dirty="0">
            <a:effectLst/>
            <a:latin typeface="Calibri Light" panose="020F0302020204030204" pitchFamily="34" charset="0"/>
          </a:endParaRPr>
        </a:p>
      </dsp:txBody>
      <dsp:txXfrm>
        <a:off x="18981" y="18981"/>
        <a:ext cx="5434826" cy="610110"/>
      </dsp:txXfrm>
    </dsp:sp>
    <dsp:sp modelId="{E6AC3624-FAED-4FD5-8626-F7FA1C5E51B8}">
      <dsp:nvSpPr>
        <dsp:cNvPr id="0" name=""/>
        <dsp:cNvSpPr/>
      </dsp:nvSpPr>
      <dsp:spPr>
        <a:xfrm>
          <a:off x="463731" y="738081"/>
          <a:ext cx="6209969" cy="648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45720" rIns="7200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Calibri Light" panose="020F0302020204030204" pitchFamily="34" charset="0"/>
            </a:rPr>
            <a:t>Выкупить индивидуальные пакеты (бланки и </a:t>
          </a:r>
          <a:r>
            <a:rPr lang="ru-RU" sz="1200" kern="1200" dirty="0" err="1" smtClean="0">
              <a:effectLst/>
              <a:latin typeface="Calibri Light" panose="020F0302020204030204" pitchFamily="34" charset="0"/>
            </a:rPr>
            <a:t>КИМы</a:t>
          </a:r>
          <a:r>
            <a:rPr lang="ru-RU" sz="1200" kern="1200" dirty="0" smtClean="0">
              <a:effectLst/>
              <a:latin typeface="Calibri Light" panose="020F0302020204030204" pitchFamily="34" charset="0"/>
            </a:rPr>
            <a:t>) для оценки образовательных достижений учащихся в офисе НАОКО «Лидер» по адресу </a:t>
          </a:r>
          <a:r>
            <a:rPr lang="ru-RU" sz="1200" kern="1200" dirty="0" err="1" smtClean="0">
              <a:effectLst/>
              <a:latin typeface="Calibri Light" panose="020F0302020204030204" pitchFamily="34" charset="0"/>
            </a:rPr>
            <a:t>г.Чебоксары</a:t>
          </a:r>
          <a:r>
            <a:rPr lang="ru-RU" sz="1200" kern="1200" dirty="0" smtClean="0">
              <a:effectLst/>
              <a:latin typeface="Calibri Light" panose="020F0302020204030204" pitchFamily="34" charset="0"/>
            </a:rPr>
            <a:t>, </a:t>
          </a:r>
          <a:r>
            <a:rPr lang="ru-RU" sz="1200" kern="1200" dirty="0" err="1" smtClean="0">
              <a:effectLst/>
              <a:latin typeface="Calibri Light" panose="020F0302020204030204" pitchFamily="34" charset="0"/>
            </a:rPr>
            <a:t>ул.Энгельса</a:t>
          </a:r>
          <a:r>
            <a:rPr lang="ru-RU" sz="1200" kern="1200" dirty="0" smtClean="0">
              <a:effectLst/>
              <a:latin typeface="Calibri Light" panose="020F0302020204030204" pitchFamily="34" charset="0"/>
            </a:rPr>
            <a:t>, дом 13, офис 15. </a:t>
          </a:r>
          <a:endParaRPr lang="ru-RU" sz="1200" kern="1200" dirty="0">
            <a:effectLst/>
            <a:latin typeface="Calibri Light" panose="020F0302020204030204" pitchFamily="34" charset="0"/>
          </a:endParaRPr>
        </a:p>
      </dsp:txBody>
      <dsp:txXfrm>
        <a:off x="482712" y="757062"/>
        <a:ext cx="5287029" cy="610110"/>
      </dsp:txXfrm>
    </dsp:sp>
    <dsp:sp modelId="{0B2B20C7-0CAA-4265-BFDD-56E4A38E757B}">
      <dsp:nvSpPr>
        <dsp:cNvPr id="0" name=""/>
        <dsp:cNvSpPr/>
      </dsp:nvSpPr>
      <dsp:spPr>
        <a:xfrm>
          <a:off x="927463" y="1476163"/>
          <a:ext cx="6209969" cy="648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effectLst/>
              <a:latin typeface="Calibri Light" panose="020F0302020204030204" pitchFamily="34" charset="0"/>
            </a:rPr>
            <a:t>Провести в школе процедуру оценки индивидуальных образовательных достижений учащихся соблюдая временные требования и правила оформления бланков.</a:t>
          </a:r>
          <a:endParaRPr lang="ru-RU" sz="1200" kern="1200" dirty="0">
            <a:effectLst/>
            <a:latin typeface="Calibri Light" panose="020F0302020204030204" pitchFamily="34" charset="0"/>
          </a:endParaRPr>
        </a:p>
      </dsp:txBody>
      <dsp:txXfrm>
        <a:off x="946444" y="1495144"/>
        <a:ext cx="5287029" cy="610109"/>
      </dsp:txXfrm>
    </dsp:sp>
    <dsp:sp modelId="{20C82448-5E4E-4A86-849C-562D56411202}">
      <dsp:nvSpPr>
        <dsp:cNvPr id="0" name=""/>
        <dsp:cNvSpPr/>
      </dsp:nvSpPr>
      <dsp:spPr>
        <a:xfrm>
          <a:off x="1391194" y="2214245"/>
          <a:ext cx="6209969" cy="648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effectLst/>
              <a:latin typeface="Calibri Light" panose="020F0302020204030204" pitchFamily="34" charset="0"/>
            </a:rPr>
            <a:t>Доставить заполненные бланки для проверки в офис. Срок проверки составляет 7 рабочих дней. Информация о готовности по телефону 8(8352) 22-81-81 или  8(917) 078 81 81.</a:t>
          </a:r>
          <a:endParaRPr lang="ru-RU" sz="1200" kern="1200" dirty="0">
            <a:effectLst/>
            <a:latin typeface="Calibri Light" panose="020F0302020204030204" pitchFamily="34" charset="0"/>
          </a:endParaRPr>
        </a:p>
      </dsp:txBody>
      <dsp:txXfrm>
        <a:off x="1410175" y="2233226"/>
        <a:ext cx="5287029" cy="610110"/>
      </dsp:txXfrm>
    </dsp:sp>
    <dsp:sp modelId="{BEB4BBC1-E7F8-4502-B823-68AE1D45576C}">
      <dsp:nvSpPr>
        <dsp:cNvPr id="0" name=""/>
        <dsp:cNvSpPr/>
      </dsp:nvSpPr>
      <dsp:spPr>
        <a:xfrm>
          <a:off x="1854926" y="2952327"/>
          <a:ext cx="6209969" cy="648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effectLst/>
              <a:latin typeface="Calibri Light" panose="020F0302020204030204" pitchFamily="34" charset="0"/>
            </a:rPr>
            <a:t>Получить результаты проверки: индивидуальные листы оценки образовательных достижений каждого участника вместе с проверенной работой и аналитический материал по результатам оценки группы учащихся.</a:t>
          </a:r>
          <a:endParaRPr lang="ru-RU" sz="1200" kern="1200" dirty="0">
            <a:effectLst/>
            <a:latin typeface="Calibri Light" panose="020F0302020204030204" pitchFamily="34" charset="0"/>
          </a:endParaRPr>
        </a:p>
      </dsp:txBody>
      <dsp:txXfrm>
        <a:off x="1873907" y="2971308"/>
        <a:ext cx="5287029" cy="610109"/>
      </dsp:txXfrm>
    </dsp:sp>
    <dsp:sp modelId="{4408A117-ED5F-40FC-9023-B493A78AF443}">
      <dsp:nvSpPr>
        <dsp:cNvPr id="0" name=""/>
        <dsp:cNvSpPr/>
      </dsp:nvSpPr>
      <dsp:spPr>
        <a:xfrm>
          <a:off x="5788723" y="473452"/>
          <a:ext cx="421246" cy="42124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solidFill>
              <a:schemeClr val="bg1"/>
            </a:solidFill>
            <a:effectLst/>
            <a:latin typeface="Calibri Light" panose="020F0302020204030204" pitchFamily="34" charset="0"/>
          </a:endParaRPr>
        </a:p>
      </dsp:txBody>
      <dsp:txXfrm>
        <a:off x="5883503" y="473452"/>
        <a:ext cx="231686" cy="316988"/>
      </dsp:txXfrm>
    </dsp:sp>
    <dsp:sp modelId="{FF443B9F-F53A-40B6-A3FB-897C3E6CBED8}">
      <dsp:nvSpPr>
        <dsp:cNvPr id="0" name=""/>
        <dsp:cNvSpPr/>
      </dsp:nvSpPr>
      <dsp:spPr>
        <a:xfrm>
          <a:off x="6252454" y="1211534"/>
          <a:ext cx="421246" cy="42124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solidFill>
              <a:schemeClr val="bg1"/>
            </a:solidFill>
            <a:effectLst/>
            <a:latin typeface="Calibri Light" panose="020F0302020204030204" pitchFamily="34" charset="0"/>
          </a:endParaRPr>
        </a:p>
      </dsp:txBody>
      <dsp:txXfrm>
        <a:off x="6347234" y="1211534"/>
        <a:ext cx="231686" cy="316988"/>
      </dsp:txXfrm>
    </dsp:sp>
    <dsp:sp modelId="{30D1FC58-F3C3-43DB-B3B3-FCA0884B762C}">
      <dsp:nvSpPr>
        <dsp:cNvPr id="0" name=""/>
        <dsp:cNvSpPr/>
      </dsp:nvSpPr>
      <dsp:spPr>
        <a:xfrm>
          <a:off x="6716186" y="1938815"/>
          <a:ext cx="421246" cy="42124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solidFill>
              <a:schemeClr val="bg1"/>
            </a:solidFill>
            <a:effectLst/>
            <a:latin typeface="Calibri Light" panose="020F0302020204030204" pitchFamily="34" charset="0"/>
          </a:endParaRPr>
        </a:p>
      </dsp:txBody>
      <dsp:txXfrm>
        <a:off x="6810966" y="1938815"/>
        <a:ext cx="231686" cy="316988"/>
      </dsp:txXfrm>
    </dsp:sp>
    <dsp:sp modelId="{1F018DF2-EC76-4CE1-9FCE-4E7F5D559E58}">
      <dsp:nvSpPr>
        <dsp:cNvPr id="0" name=""/>
        <dsp:cNvSpPr/>
      </dsp:nvSpPr>
      <dsp:spPr>
        <a:xfrm>
          <a:off x="7179917" y="2684098"/>
          <a:ext cx="421246" cy="42124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bg1"/>
            </a:solidFill>
            <a:effectLst/>
          </a:endParaRPr>
        </a:p>
      </dsp:txBody>
      <dsp:txXfrm>
        <a:off x="7274697" y="2684098"/>
        <a:ext cx="231686" cy="3169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CC419-F1A3-4B5B-A85B-04010FFD4B5D}">
      <dsp:nvSpPr>
        <dsp:cNvPr id="0" name=""/>
        <dsp:cNvSpPr/>
      </dsp:nvSpPr>
      <dsp:spPr>
        <a:xfrm>
          <a:off x="2446615" y="250371"/>
          <a:ext cx="1901947" cy="1901947"/>
        </a:xfrm>
        <a:prstGeom prst="pieWedge">
          <a:avLst/>
        </a:prstGeom>
        <a:gradFill rotWithShape="0">
          <a:gsLst>
            <a:gs pos="0">
              <a:srgbClr val="4F81BD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Тесты </a:t>
          </a:r>
          <a:r>
            <a:rPr lang="ru-RU" sz="1300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ЕГЭ-2015 </a:t>
          </a:r>
          <a:r>
            <a:rPr lang="ru-RU" sz="1300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по предмету: что нового?</a:t>
          </a:r>
          <a:endParaRPr lang="ru-RU" sz="1300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>
        <a:off x="3003682" y="807438"/>
        <a:ext cx="1344880" cy="1344880"/>
      </dsp:txXfrm>
    </dsp:sp>
    <dsp:sp modelId="{5BC18643-FCBA-4B17-9329-36B550F2448D}">
      <dsp:nvSpPr>
        <dsp:cNvPr id="0" name=""/>
        <dsp:cNvSpPr/>
      </dsp:nvSpPr>
      <dsp:spPr>
        <a:xfrm rot="5400000">
          <a:off x="4436412" y="250371"/>
          <a:ext cx="1901947" cy="1901947"/>
        </a:xfrm>
        <a:prstGeom prst="pieWedge">
          <a:avLst/>
        </a:prstGeom>
        <a:gradFill rotWithShape="0">
          <a:gsLst>
            <a:gs pos="0">
              <a:srgbClr val="4F81BD">
                <a:shade val="50000"/>
                <a:hueOff val="180719"/>
                <a:satOff val="-3780"/>
                <a:lumOff val="21031"/>
                <a:alphaOff val="0"/>
                <a:shade val="51000"/>
                <a:satMod val="130000"/>
              </a:srgbClr>
            </a:gs>
            <a:gs pos="80000">
              <a:srgbClr val="4F81BD">
                <a:shade val="50000"/>
                <a:hueOff val="180719"/>
                <a:satOff val="-3780"/>
                <a:lumOff val="21031"/>
                <a:alphaOff val="0"/>
                <a:shade val="93000"/>
                <a:satMod val="130000"/>
              </a:srgbClr>
            </a:gs>
            <a:gs pos="100000">
              <a:srgbClr val="4F81BD">
                <a:shade val="50000"/>
                <a:hueOff val="180719"/>
                <a:satOff val="-3780"/>
                <a:lumOff val="2103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О процедуре оценки уровня готовности к </a:t>
          </a:r>
          <a:r>
            <a:rPr lang="ru-RU" sz="1300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ЕГЭ-2015 </a:t>
          </a:r>
          <a:r>
            <a:rPr lang="ru-RU" sz="1300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по предмету</a:t>
          </a:r>
          <a:endParaRPr lang="ru-RU" sz="1300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 rot="-5400000">
        <a:off x="4436412" y="807438"/>
        <a:ext cx="1344880" cy="1344880"/>
      </dsp:txXfrm>
    </dsp:sp>
    <dsp:sp modelId="{BEA421F8-A189-4BE7-B8A8-1CD454508B29}">
      <dsp:nvSpPr>
        <dsp:cNvPr id="0" name=""/>
        <dsp:cNvSpPr/>
      </dsp:nvSpPr>
      <dsp:spPr>
        <a:xfrm rot="10800000">
          <a:off x="4436412" y="2240168"/>
          <a:ext cx="1901947" cy="1901947"/>
        </a:xfrm>
        <a:prstGeom prst="pieWedge">
          <a:avLst/>
        </a:prstGeom>
        <a:gradFill rotWithShape="0">
          <a:gsLst>
            <a:gs pos="0">
              <a:srgbClr val="4F81BD">
                <a:shade val="50000"/>
                <a:hueOff val="361437"/>
                <a:satOff val="-7560"/>
                <a:lumOff val="42063"/>
                <a:alphaOff val="0"/>
                <a:shade val="51000"/>
                <a:satMod val="130000"/>
              </a:srgbClr>
            </a:gs>
            <a:gs pos="80000">
              <a:srgbClr val="4F81BD">
                <a:shade val="50000"/>
                <a:hueOff val="361437"/>
                <a:satOff val="-7560"/>
                <a:lumOff val="42063"/>
                <a:alphaOff val="0"/>
                <a:shade val="93000"/>
                <a:satMod val="130000"/>
              </a:srgbClr>
            </a:gs>
            <a:gs pos="100000">
              <a:srgbClr val="4F81BD">
                <a:shade val="50000"/>
                <a:hueOff val="361437"/>
                <a:satOff val="-7560"/>
                <a:lumOff val="4206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Общие результаты оценки уровня готовности</a:t>
          </a:r>
          <a:endParaRPr lang="ru-RU" sz="1300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 rot="10800000">
        <a:off x="4436412" y="2240168"/>
        <a:ext cx="1344880" cy="1344880"/>
      </dsp:txXfrm>
    </dsp:sp>
    <dsp:sp modelId="{C126665E-6CEB-4DFB-BF61-1364FF8D50D8}">
      <dsp:nvSpPr>
        <dsp:cNvPr id="0" name=""/>
        <dsp:cNvSpPr/>
      </dsp:nvSpPr>
      <dsp:spPr>
        <a:xfrm rot="16200000">
          <a:off x="2446615" y="2240168"/>
          <a:ext cx="1901947" cy="1901947"/>
        </a:xfrm>
        <a:prstGeom prst="pieWedge">
          <a:avLst/>
        </a:prstGeom>
        <a:gradFill rotWithShape="0">
          <a:gsLst>
            <a:gs pos="0">
              <a:srgbClr val="4F81BD">
                <a:shade val="50000"/>
                <a:hueOff val="180719"/>
                <a:satOff val="-3780"/>
                <a:lumOff val="21031"/>
                <a:alphaOff val="0"/>
                <a:shade val="51000"/>
                <a:satMod val="130000"/>
              </a:srgbClr>
            </a:gs>
            <a:gs pos="80000">
              <a:srgbClr val="4F81BD">
                <a:shade val="50000"/>
                <a:hueOff val="180719"/>
                <a:satOff val="-3780"/>
                <a:lumOff val="21031"/>
                <a:alphaOff val="0"/>
                <a:shade val="93000"/>
                <a:satMod val="130000"/>
              </a:srgbClr>
            </a:gs>
            <a:gs pos="100000">
              <a:srgbClr val="4F81BD">
                <a:shade val="50000"/>
                <a:hueOff val="180719"/>
                <a:satOff val="-3780"/>
                <a:lumOff val="2103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Распределение участников по уровню готовности к </a:t>
          </a:r>
          <a:r>
            <a:rPr lang="ru-RU" sz="1300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ЕГЭ-2015</a:t>
          </a:r>
          <a:endParaRPr lang="ru-RU" sz="1300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 rot="5400000">
        <a:off x="3003682" y="2240168"/>
        <a:ext cx="1344880" cy="1344880"/>
      </dsp:txXfrm>
    </dsp:sp>
    <dsp:sp modelId="{3ED73CB1-9636-4F89-8F14-6DA25489D3C7}">
      <dsp:nvSpPr>
        <dsp:cNvPr id="0" name=""/>
        <dsp:cNvSpPr/>
      </dsp:nvSpPr>
      <dsp:spPr>
        <a:xfrm>
          <a:off x="4032451" y="1872206"/>
          <a:ext cx="656676" cy="571023"/>
        </a:xfrm>
        <a:prstGeom prst="circularArrow">
          <a:avLst/>
        </a:prstGeom>
        <a:solidFill>
          <a:srgbClr val="4F81BD">
            <a:tint val="55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0212C3-FF9C-4BE2-BAA3-925823FE847B}">
      <dsp:nvSpPr>
        <dsp:cNvPr id="0" name=""/>
        <dsp:cNvSpPr/>
      </dsp:nvSpPr>
      <dsp:spPr>
        <a:xfrm rot="10800000">
          <a:off x="4032451" y="1944215"/>
          <a:ext cx="656676" cy="571023"/>
        </a:xfrm>
        <a:prstGeom prst="circularArrow">
          <a:avLst/>
        </a:prstGeom>
        <a:solidFill>
          <a:srgbClr val="4F81BD">
            <a:tint val="55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4ED84C-B9E8-4078-A2B0-06D5FDD19C7E}" type="datetimeFigureOut">
              <a:rPr lang="ru-RU"/>
              <a:pPr>
                <a:defRPr/>
              </a:pPr>
              <a:t>25.09.2014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467D73-CA79-46C0-9CFA-5CC3CB6049C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96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</a:t>
            </a:r>
            <a:r>
              <a:rPr lang="ru-RU" smtClean="0"/>
              <a:t>наоко.рф</a:t>
            </a:r>
            <a:endParaRPr lang="es-E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C73E4-DF96-485F-BCCA-6E202185C64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7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</a:t>
            </a:r>
            <a:r>
              <a:rPr lang="ru-RU" smtClean="0"/>
              <a:t>наоко.рф</a:t>
            </a:r>
            <a:endParaRPr lang="es-E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87CD8-8AB0-46F6-96AC-E8D84B0B3A6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08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</a:t>
            </a:r>
            <a:r>
              <a:rPr lang="ru-RU" smtClean="0"/>
              <a:t>наоко.рф</a:t>
            </a:r>
            <a:endParaRPr lang="es-E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82685-CAAD-4FC9-A532-20B2CE91E8F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178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www.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наоко.рф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C73E4-DF96-485F-BCCA-6E202185C64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275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www.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наоко.рф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4E4BF-B149-4622-B2E1-C0ED1539719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534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www.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наоко.рф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693FC-4FFC-449B-ABB9-57C94A50F9E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970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www.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наоко.рф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A24CC-99A7-4EDF-B468-FD6F8E75A4D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052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www.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наоко.рф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8EA11-C991-46C5-9BC7-1338B9AE3C4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85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www.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наоко.рф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A8B59-40C6-42E9-A16F-12FE382CDB5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739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www.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наоко.рф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56C5B-1A87-49BE-AEF3-05CE40069D3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087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www.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наоко.рф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5988F-BB06-481E-9315-B1AA06840F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66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</a:t>
            </a:r>
            <a:r>
              <a:rPr lang="ru-RU" smtClean="0"/>
              <a:t>наоко.рф</a:t>
            </a:r>
            <a:endParaRPr lang="es-E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4E4BF-B149-4622-B2E1-C0ED1539719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865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www.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наоко.рф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99AAB-99D8-4D81-9F77-1A9626578F5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44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www.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наоко.рф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87CD8-8AB0-46F6-96AC-E8D84B0B3A6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133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www.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наоко.рф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82685-CAAD-4FC9-A532-20B2CE91E8F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894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www.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наоко.рф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C73E4-DF96-485F-BCCA-6E202185C64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5208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www.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наоко.рф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4E4BF-B149-4622-B2E1-C0ED1539719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300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www.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наоко.рф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693FC-4FFC-449B-ABB9-57C94A50F9E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92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www.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наоко.рф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A24CC-99A7-4EDF-B468-FD6F8E75A4D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1120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www.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наоко.рф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8EA11-C991-46C5-9BC7-1338B9AE3C4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253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www.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наоко.рф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A8B59-40C6-42E9-A16F-12FE382CDB5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5482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www.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наоко.рф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56C5B-1A87-49BE-AEF3-05CE40069D3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48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</a:t>
            </a:r>
            <a:r>
              <a:rPr lang="ru-RU" smtClean="0"/>
              <a:t>наоко.рф</a:t>
            </a: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693FC-4FFC-449B-ABB9-57C94A50F9E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878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www.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наоко.рф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5988F-BB06-481E-9315-B1AA06840F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921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www.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наоко.рф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99AAB-99D8-4D81-9F77-1A9626578F5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013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www.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наоко.рф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87CD8-8AB0-46F6-96AC-E8D84B0B3A6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135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www.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наоко.рф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82685-CAAD-4FC9-A532-20B2CE91E8F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024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shade val="50000"/>
                  </a:prstClr>
                </a:solidFill>
              </a:rPr>
              <a:t>НЕЗАВИСИМОЕ АГЕНТСТВО ОЦЕНКИ КАЧЕСТВА ОБРАЗОВАНИЯ "ЛИДЕР"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C73E4-DF96-485F-BCCA-6E202185C64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1001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shade val="50000"/>
                  </a:prstClr>
                </a:solidFill>
              </a:rPr>
              <a:t>НЕЗАВИСИМОЕ АГЕНТСТВО ОЦЕНКИ КАЧЕСТВА ОБРАЗОВАНИЯ "ЛИДЕР"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4E4BF-B149-4622-B2E1-C0ED1539719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791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shade val="50000"/>
                  </a:prstClr>
                </a:solidFill>
              </a:rPr>
              <a:t>НЕЗАВИСИМОЕ АГЕНТСТВО ОЦЕНКИ КАЧЕСТВА ОБРАЗОВАНИЯ "ЛИДЕР"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693FC-4FFC-449B-ABB9-57C94A50F9E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384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shade val="50000"/>
                  </a:prstClr>
                </a:solidFill>
              </a:rPr>
              <a:t>НЕЗАВИСИМОЕ АГЕНТСТВО ОЦЕНКИ КАЧЕСТВА ОБРАЗОВАНИЯ "ЛИДЕР"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A24CC-99A7-4EDF-B468-FD6F8E75A4D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593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shade val="50000"/>
                  </a:prstClr>
                </a:solidFill>
              </a:rPr>
              <a:t>НЕЗАВИСИМОЕ АГЕНТСТВО ОЦЕНКИ КАЧЕСТВА ОБРАЗОВАНИЯ "ЛИДЕР"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8EA11-C991-46C5-9BC7-1338B9AE3C4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346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shade val="50000"/>
                  </a:prstClr>
                </a:solidFill>
              </a:rPr>
              <a:t>НЕЗАВИСИМОЕ АГЕНТСТВО ОЦЕНКИ КАЧЕСТВА ОБРАЗОВАНИЯ "ЛИДЕР"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A8B59-40C6-42E9-A16F-12FE382CDB5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05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</a:t>
            </a:r>
            <a:r>
              <a:rPr lang="ru-RU" smtClean="0"/>
              <a:t>наоко.рф</a:t>
            </a:r>
            <a:endParaRPr lang="es-E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A24CC-99A7-4EDF-B468-FD6F8E75A4D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870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shade val="50000"/>
                  </a:prstClr>
                </a:solidFill>
              </a:rPr>
              <a:t>НЕЗАВИСИМОЕ АГЕНТСТВО ОЦЕНКИ КАЧЕСТВА ОБРАЗОВАНИЯ "ЛИДЕР"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56C5B-1A87-49BE-AEF3-05CE40069D3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8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shade val="50000"/>
                  </a:prstClr>
                </a:solidFill>
              </a:rPr>
              <a:t>НЕЗАВИСИМОЕ АГЕНТСТВО ОЦЕНКИ КАЧЕСТВА ОБРАЗОВАНИЯ "ЛИДЕР"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5988F-BB06-481E-9315-B1AA06840F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381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shade val="50000"/>
                  </a:prstClr>
                </a:solidFill>
              </a:rPr>
              <a:t>НЕЗАВИСИМОЕ АГЕНТСТВО ОЦЕНКИ КАЧЕСТВА ОБРАЗОВАНИЯ "ЛИДЕР"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99AAB-99D8-4D81-9F77-1A9626578F5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6801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shade val="50000"/>
                  </a:prstClr>
                </a:solidFill>
              </a:rPr>
              <a:t>НЕЗАВИСИМОЕ АГЕНТСТВО ОЦЕНКИ КАЧЕСТВА ОБРАЗОВАНИЯ "ЛИДЕР"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87CD8-8AB0-46F6-96AC-E8D84B0B3A6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84039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shade val="50000"/>
                  </a:prstClr>
                </a:solidFill>
              </a:rPr>
              <a:t>НЕЗАВИСИМОЕ АГЕНТСТВО ОЦЕНКИ КАЧЕСТВА ОБРАЗОВАНИЯ "ЛИДЕР"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82685-CAAD-4FC9-A532-20B2CE91E8F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764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</a:t>
            </a:r>
            <a:r>
              <a:rPr lang="ru-RU" smtClean="0"/>
              <a:t>наоко.рф</a:t>
            </a:r>
            <a:endParaRPr lang="es-E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8EA11-C991-46C5-9BC7-1338B9AE3C4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34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</a:t>
            </a:r>
            <a:r>
              <a:rPr lang="ru-RU" smtClean="0"/>
              <a:t>наоко.рф</a:t>
            </a:r>
            <a:endParaRPr lang="es-E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A8B59-40C6-42E9-A16F-12FE382CDB5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10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</a:t>
            </a:r>
            <a:r>
              <a:rPr lang="ru-RU" smtClean="0"/>
              <a:t>наоко.рф</a:t>
            </a:r>
            <a:endParaRPr lang="es-E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56C5B-1A87-49BE-AEF3-05CE40069D3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30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</a:t>
            </a:r>
            <a:r>
              <a:rPr lang="ru-RU" smtClean="0"/>
              <a:t>наоко.рф</a:t>
            </a:r>
            <a:endParaRPr lang="es-E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5988F-BB06-481E-9315-B1AA06840F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9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</a:t>
            </a:r>
            <a:r>
              <a:rPr lang="ru-RU" smtClean="0"/>
              <a:t>наоко.рф</a:t>
            </a:r>
            <a:endParaRPr lang="es-E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99AAB-99D8-4D81-9F77-1A9626578F5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51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4813300"/>
            <a:ext cx="2133600" cy="27305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4813300"/>
            <a:ext cx="2895600" cy="27305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www.</a:t>
            </a:r>
            <a:r>
              <a:rPr lang="ru-RU" smtClean="0"/>
              <a:t>наоко.рф</a:t>
            </a:r>
            <a:endParaRPr lang="es-E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4813300"/>
            <a:ext cx="762000" cy="27305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5E5D2641-EA48-43D7-A6CC-F3A431CDFDD6}" type="slidenum">
              <a:rPr lang="es-ES"/>
              <a:pPr/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4813300"/>
            <a:ext cx="2133600" cy="27305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4813300"/>
            <a:ext cx="2895600" cy="27305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www.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наоко.рф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4813300"/>
            <a:ext cx="762000" cy="27305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5E5D2641-EA48-43D7-A6CC-F3A431CDFDD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064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4813300"/>
            <a:ext cx="2133600" cy="27305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4813300"/>
            <a:ext cx="2895600" cy="27305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www.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наоко.рф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4813300"/>
            <a:ext cx="762000" cy="27305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5E5D2641-EA48-43D7-A6CC-F3A431CDFDD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238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4813300"/>
            <a:ext cx="2133600" cy="27305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4813300"/>
            <a:ext cx="2895600" cy="27305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shade val="50000"/>
                  </a:prstClr>
                </a:solidFill>
              </a:rPr>
              <a:t>НЕЗАВИСИМОЕ АГЕНТСТВО ОЦЕНКИ КАЧЕСТВА ОБРАЗОВАНИЯ "ЛИДЕР"</a:t>
            </a:r>
            <a:endParaRPr lang="es-E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4813300"/>
            <a:ext cx="762000" cy="273050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5E5D2641-EA48-43D7-A6CC-F3A431CDFDD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2326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11" Type="http://schemas.microsoft.com/office/2007/relationships/hdphoto" Target="../media/hdphoto7.wdp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microsoft.com/office/2007/relationships/hdphoto" Target="../media/hdphoto11.wdp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4.png"/><Relationship Id="rId17" Type="http://schemas.microsoft.com/office/2007/relationships/hdphoto" Target="../media/hdphoto13.wdp"/><Relationship Id="rId2" Type="http://schemas.openxmlformats.org/officeDocument/2006/relationships/image" Target="../media/image4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5.xml"/><Relationship Id="rId6" Type="http://schemas.openxmlformats.org/officeDocument/2006/relationships/diagramLayout" Target="../diagrams/layout3.xml"/><Relationship Id="rId11" Type="http://schemas.microsoft.com/office/2007/relationships/hdphoto" Target="../media/hdphoto10.wdp"/><Relationship Id="rId5" Type="http://schemas.openxmlformats.org/officeDocument/2006/relationships/diagramData" Target="../diagrams/data3.xml"/><Relationship Id="rId15" Type="http://schemas.microsoft.com/office/2007/relationships/hdphoto" Target="../media/hdphoto12.wdp"/><Relationship Id="rId10" Type="http://schemas.openxmlformats.org/officeDocument/2006/relationships/image" Target="../media/image23.png"/><Relationship Id="rId4" Type="http://schemas.microsoft.com/office/2007/relationships/hdphoto" Target="../media/hdphoto8.wdp"/><Relationship Id="rId9" Type="http://schemas.microsoft.com/office/2007/relationships/diagramDrawing" Target="../diagrams/drawing3.xml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16.wdp"/><Relationship Id="rId3" Type="http://schemas.openxmlformats.org/officeDocument/2006/relationships/notesSlide" Target="../notesSlides/notesSlide1.xml"/><Relationship Id="rId7" Type="http://schemas.microsoft.com/office/2007/relationships/hdphoto" Target="../media/hdphoto14.wdp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8.jpeg"/><Relationship Id="rId11" Type="http://schemas.microsoft.com/office/2007/relationships/hdphoto" Target="../media/hdphoto15.wdp"/><Relationship Id="rId5" Type="http://schemas.openxmlformats.org/officeDocument/2006/relationships/image" Target="../media/image27.png"/><Relationship Id="rId15" Type="http://schemas.openxmlformats.org/officeDocument/2006/relationships/image" Target="../media/image34.gif"/><Relationship Id="rId10" Type="http://schemas.openxmlformats.org/officeDocument/2006/relationships/image" Target="../media/image31.png"/><Relationship Id="rId4" Type="http://schemas.openxmlformats.org/officeDocument/2006/relationships/image" Target="../media/image4.jpeg"/><Relationship Id="rId9" Type="http://schemas.openxmlformats.org/officeDocument/2006/relationships/image" Target="../media/image30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403648" y="1563638"/>
            <a:ext cx="6192688" cy="119670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</a:rPr>
              <a:t>Независимая оценка образовательных достижений </a:t>
            </a:r>
            <a:r>
              <a:rPr lang="ru-RU" altLang="ru-RU" sz="2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altLang="ru-RU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altLang="ru-RU" sz="2400" dirty="0" smtClean="0">
                <a:solidFill>
                  <a:schemeClr val="accent4">
                    <a:lumMod val="50000"/>
                  </a:schemeClr>
                </a:solidFill>
              </a:rPr>
              <a:t>учащихся</a:t>
            </a:r>
            <a:endParaRPr lang="es-ES" altLang="ru-RU" sz="2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91830"/>
            <a:ext cx="19954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657" y="4299942"/>
            <a:ext cx="3878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Чебоксары, </a:t>
            </a:r>
            <a:r>
              <a:rPr lang="ru-RU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ул.Энгельса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дом 13, офис 15  </a:t>
            </a: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Тел.: 8(8352) 22-81-81, 8(917) 078 81 81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4299942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Боченков С.А., </a:t>
            </a:r>
            <a:r>
              <a:rPr lang="ru-RU" sz="1200" dirty="0">
                <a:solidFill>
                  <a:srgbClr val="002060"/>
                </a:solidFill>
              </a:rPr>
              <a:t>эксперт Независимого агентства оценки качества образования «Лидер»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502"/>
            <a:ext cx="971600" cy="45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3" y="1372590"/>
            <a:ext cx="978705" cy="1442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4" y="987574"/>
            <a:ext cx="991626" cy="1443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859" y="2211710"/>
            <a:ext cx="1066785" cy="1440159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0163" y="87313"/>
            <a:ext cx="7733056" cy="85725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altLang="ru-RU" sz="2200" dirty="0" smtClean="0">
                <a:solidFill>
                  <a:schemeClr val="tx1"/>
                </a:solidFill>
              </a:rPr>
              <a:t>Независимое агентство оценки качества образования «Лидер» как внешний сервис в системе образования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692584"/>
            <a:ext cx="2012947" cy="28953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357986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бланки и </a:t>
            </a:r>
            <a:r>
              <a:rPr lang="ru-RU" sz="1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КИМы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4335" y="454399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результат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51720" y="1203598"/>
            <a:ext cx="4896544" cy="3409352"/>
          </a:xfrm>
          <a:prstGeom prst="roundRect">
            <a:avLst>
              <a:gd name="adj" fmla="val 5936"/>
            </a:avLst>
          </a:prstGeom>
          <a:solidFill>
            <a:schemeClr val="tx1">
              <a:alpha val="65000"/>
            </a:schemeClr>
          </a:solidFill>
          <a:ln>
            <a:noFill/>
          </a:ln>
        </p:spPr>
        <p:txBody>
          <a:bodyPr wrap="square" lIns="180000" tIns="180000" rIns="180000" bIns="180000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50000"/>
            </a:pPr>
            <a:r>
              <a:rPr lang="ru-RU" sz="1600" dirty="0">
                <a:solidFill>
                  <a:prstClr val="black"/>
                </a:solidFill>
              </a:rPr>
              <a:t>Мы предоставляем школам доступ к качественным стандартизированным измерителям для оценки индивидуальных образовательных  достижений учащихся в сочетании с последующей профессиональной обработкой и интерпретацией полученных результатов. Тем самым обеспечиваем возможность организации </a:t>
            </a:r>
            <a:r>
              <a:rPr lang="ru-RU" sz="1600" dirty="0" err="1">
                <a:solidFill>
                  <a:prstClr val="black"/>
                </a:solidFill>
              </a:rPr>
              <a:t>внутришкольного</a:t>
            </a:r>
            <a:r>
              <a:rPr lang="ru-RU" sz="1600" dirty="0">
                <a:solidFill>
                  <a:prstClr val="black"/>
                </a:solidFill>
              </a:rPr>
              <a:t> мониторинга с использованием инструмента внешней оценки.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</a:rPr>
              <a:t>www.</a:t>
            </a:r>
            <a:r>
              <a:rPr lang="ru-RU" dirty="0" smtClean="0">
                <a:solidFill>
                  <a:srgbClr val="0070C0"/>
                </a:solidFill>
              </a:rPr>
              <a:t>наоко.рф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502"/>
            <a:ext cx="971600" cy="45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0163" y="87313"/>
            <a:ext cx="7733056" cy="85725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altLang="ru-RU" sz="2200" dirty="0" smtClean="0">
                <a:solidFill>
                  <a:schemeClr val="tx1"/>
                </a:solidFill>
              </a:rPr>
              <a:t>Для чего нужна независимая оценка образовательных достижений учащихся?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987574"/>
            <a:ext cx="7632848" cy="3960440"/>
          </a:xfrm>
          <a:prstGeom prst="roundRect">
            <a:avLst>
              <a:gd name="adj" fmla="val 4268"/>
            </a:avLst>
          </a:prstGeom>
          <a:solidFill>
            <a:schemeClr val="tx1">
              <a:alpha val="65000"/>
            </a:schemeClr>
          </a:solidFill>
        </p:spPr>
        <p:txBody>
          <a:bodyPr wrap="square" lIns="1260000" tIns="180000" bIns="180000">
            <a:no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SzPct val="150000"/>
              <a:buFontTx/>
              <a:buBlip>
                <a:blip r:embed="rId5"/>
              </a:buBlip>
            </a:pPr>
            <a:r>
              <a:rPr lang="ru-RU" sz="1400" b="1" u="sng" dirty="0" smtClean="0">
                <a:solidFill>
                  <a:prstClr val="black"/>
                </a:solidFill>
              </a:rPr>
              <a:t>Учащиеся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получают возможность проверить уровень своих знаний, </a:t>
            </a:r>
            <a:r>
              <a:rPr lang="ru-RU" sz="1400" dirty="0" smtClean="0">
                <a:solidFill>
                  <a:prstClr val="black"/>
                </a:solidFill>
              </a:rPr>
              <a:t>отработать </a:t>
            </a:r>
            <a:r>
              <a:rPr lang="ru-RU" sz="1400" dirty="0">
                <a:solidFill>
                  <a:prstClr val="black"/>
                </a:solidFill>
              </a:rPr>
              <a:t>навыки работы с бланками и тестовыми материалами, почувствовать себя "как на настоящем экзамене".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ct val="150000"/>
              <a:buFontTx/>
              <a:buBlip>
                <a:blip r:embed="rId5"/>
              </a:buBlip>
            </a:pPr>
            <a:r>
              <a:rPr lang="ru-RU" sz="1400" b="1" u="sng" dirty="0">
                <a:solidFill>
                  <a:prstClr val="black"/>
                </a:solidFill>
              </a:rPr>
              <a:t>Родители</a:t>
            </a:r>
            <a:r>
              <a:rPr lang="ru-RU" sz="1400" dirty="0">
                <a:solidFill>
                  <a:prstClr val="black"/>
                </a:solidFill>
              </a:rPr>
              <a:t> получают возможностью независимой объективной оценки знаний своих детей и уровня их готовности к важным итоговым испытаниям.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ct val="150000"/>
              <a:buFontTx/>
              <a:buBlip>
                <a:blip r:embed="rId5"/>
              </a:buBlip>
            </a:pPr>
            <a:r>
              <a:rPr lang="ru-RU" sz="1400" b="1" u="sng" dirty="0">
                <a:solidFill>
                  <a:prstClr val="black"/>
                </a:solidFill>
              </a:rPr>
              <a:t>Учителя</a:t>
            </a:r>
            <a:r>
              <a:rPr lang="ru-RU" sz="1400" dirty="0">
                <a:solidFill>
                  <a:prstClr val="black"/>
                </a:solidFill>
              </a:rPr>
              <a:t> получают возможность на основании независимой оценки знаний обучающихся провести анализ своей работы, увидеть слабые стороны, недостаточно изученные темы или разделы школьного курса и откорректировать свои действия.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ct val="150000"/>
              <a:buFontTx/>
              <a:buBlip>
                <a:blip r:embed="rId5"/>
              </a:buBlip>
            </a:pPr>
            <a:r>
              <a:rPr lang="ru-RU" sz="1400" b="1" u="sng" dirty="0" smtClean="0">
                <a:solidFill>
                  <a:prstClr val="black"/>
                </a:solidFill>
              </a:rPr>
              <a:t>Руководители школ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на основании независимой объективной оценки качества образования могут своевременно принимать необходимые управленческие решения по оптимизации подготовки к </a:t>
            </a:r>
            <a:r>
              <a:rPr lang="ru-RU" sz="1400" dirty="0" smtClean="0">
                <a:solidFill>
                  <a:prstClr val="black"/>
                </a:solidFill>
              </a:rPr>
              <a:t>ЕГЭ и </a:t>
            </a:r>
            <a:r>
              <a:rPr lang="ru-RU" sz="1400" dirty="0" smtClean="0">
                <a:solidFill>
                  <a:prstClr val="black"/>
                </a:solidFill>
              </a:rPr>
              <a:t>ОГЭ.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98" y="906992"/>
            <a:ext cx="1090228" cy="11117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01" y="2882138"/>
            <a:ext cx="1086655" cy="10081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5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13" y="3890250"/>
            <a:ext cx="1053797" cy="87959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70" b="98957" l="1070" r="100000">
                        <a14:foregroundMark x1="45588" y1="29217" x2="45588" y2="29217"/>
                        <a14:foregroundMark x1="46257" y1="28000" x2="46257" y2="28000"/>
                        <a14:foregroundMark x1="47059" y1="27826" x2="47059" y2="27826"/>
                        <a14:foregroundMark x1="46658" y1="29217" x2="46658" y2="29217"/>
                        <a14:foregroundMark x1="48797" y1="30435" x2="48797" y2="30435"/>
                        <a14:foregroundMark x1="49866" y1="32174" x2="49866" y2="32174"/>
                        <a14:foregroundMark x1="50936" y1="33565" x2="50936" y2="33565"/>
                        <a14:foregroundMark x1="56818" y1="30957" x2="56818" y2="30957"/>
                        <a14:foregroundMark x1="58556" y1="25565" x2="58556" y2="25565"/>
                        <a14:foregroundMark x1="51872" y1="19130" x2="51872" y2="19130"/>
                        <a14:foregroundMark x1="50401" y1="17391" x2="50401" y2="17391"/>
                        <a14:foregroundMark x1="51604" y1="16870" x2="51604" y2="16870"/>
                        <a14:foregroundMark x1="50401" y1="10783" x2="50401" y2="10783"/>
                        <a14:foregroundMark x1="49866" y1="13565" x2="49866" y2="13565"/>
                        <a14:backgroundMark x1="4412" y1="10783" x2="4412" y2="12174"/>
                        <a14:backgroundMark x1="32353" y1="8348" x2="32353" y2="8348"/>
                        <a14:backgroundMark x1="32754" y1="12348" x2="32754" y2="12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83" y="2018760"/>
            <a:ext cx="1123142" cy="86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</a:rPr>
              <a:t>www.</a:t>
            </a:r>
            <a:r>
              <a:rPr lang="ru-RU" dirty="0" smtClean="0">
                <a:solidFill>
                  <a:srgbClr val="0070C0"/>
                </a:solidFill>
              </a:rPr>
              <a:t>наоко.рф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7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502"/>
            <a:ext cx="971600" cy="45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0163" y="87313"/>
            <a:ext cx="7397750" cy="857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chemeClr val="tx1"/>
                </a:solidFill>
              </a:rPr>
              <a:t>Независимая оценка индивидуальных образовательных достижений учащихся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91282350"/>
              </p:ext>
            </p:extLst>
          </p:nvPr>
        </p:nvGraphicFramePr>
        <p:xfrm>
          <a:off x="770638" y="1141462"/>
          <a:ext cx="813690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5696" y="4352204"/>
            <a:ext cx="6006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предоставляемой услуги</a:t>
            </a:r>
            <a:endParaRPr lang="ru-RU" sz="1400" spc="1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</a:rPr>
              <a:t>www.</a:t>
            </a:r>
            <a:r>
              <a:rPr lang="ru-RU" dirty="0" smtClean="0">
                <a:solidFill>
                  <a:srgbClr val="0070C0"/>
                </a:solidFill>
              </a:rPr>
              <a:t>наоко.рф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2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502"/>
            <a:ext cx="971600" cy="45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87313"/>
            <a:ext cx="8100391" cy="85725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altLang="ru-RU" sz="2100" dirty="0" smtClean="0">
                <a:solidFill>
                  <a:schemeClr val="tx1"/>
                </a:solidFill>
              </a:rPr>
              <a:t>Независимая оценка индивидуальных образовательных достижений учащихся: схема взаимодействия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04192323"/>
              </p:ext>
            </p:extLst>
          </p:nvPr>
        </p:nvGraphicFramePr>
        <p:xfrm>
          <a:off x="971600" y="1203598"/>
          <a:ext cx="806489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</a:rPr>
              <a:t>www.</a:t>
            </a:r>
            <a:r>
              <a:rPr lang="ru-RU" dirty="0" smtClean="0">
                <a:solidFill>
                  <a:srgbClr val="0070C0"/>
                </a:solidFill>
              </a:rPr>
              <a:t>наоко.рф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5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15987" y="4814533"/>
            <a:ext cx="762000" cy="2730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939FD0-E45F-431D-BDEB-76C4888C75B3}" type="slidenum">
              <a:rPr lang="es-ES" b="1">
                <a:solidFill>
                  <a:prstClr val="white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pPr eaLnBrk="1" hangingPunct="1"/>
              <a:t>6</a:t>
            </a:fld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69676D"/>
                </a:outerShdw>
              </a:effectLst>
            </a:endParaRPr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502"/>
            <a:ext cx="971600" cy="45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87313"/>
            <a:ext cx="8064895" cy="85725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altLang="ru-RU" sz="2200" dirty="0">
                <a:solidFill>
                  <a:schemeClr val="tx1"/>
                </a:solidFill>
              </a:rPr>
              <a:t>Как выглядит результат, который получает каждый участник процедуры оценки уровня готовности к ЕГЭ?</a:t>
            </a:r>
            <a:endParaRPr lang="ru-RU" altLang="ru-RU" sz="2200" dirty="0" smtClean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3888" y="1059831"/>
            <a:ext cx="2807716" cy="4031593"/>
          </a:xfrm>
          <a:prstGeom prst="rect">
            <a:avLst/>
          </a:prstGeom>
        </p:spPr>
      </p:pic>
      <p:sp>
        <p:nvSpPr>
          <p:cNvPr id="7" name="Выноска 2 (с границей) 6"/>
          <p:cNvSpPr/>
          <p:nvPr/>
        </p:nvSpPr>
        <p:spPr>
          <a:xfrm flipH="1">
            <a:off x="1089871" y="2194104"/>
            <a:ext cx="1963838" cy="442035"/>
          </a:xfrm>
          <a:prstGeom prst="accentCallout2">
            <a:avLst>
              <a:gd name="adj1" fmla="val 65150"/>
              <a:gd name="adj2" fmla="val -4565"/>
              <a:gd name="adj3" fmla="val 49684"/>
              <a:gd name="adj4" fmla="val -16667"/>
              <a:gd name="adj5" fmla="val -42397"/>
              <a:gd name="adj6" fmla="val -68266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C00000"/>
                </a:solidFill>
                <a:latin typeface="Calibri"/>
              </a:rPr>
              <a:t>Количество баллов по 100-балльной шкале</a:t>
            </a:r>
          </a:p>
        </p:txBody>
      </p:sp>
      <p:sp>
        <p:nvSpPr>
          <p:cNvPr id="8" name="Выноска 2 (с границей) 7"/>
          <p:cNvSpPr/>
          <p:nvPr/>
        </p:nvSpPr>
        <p:spPr>
          <a:xfrm flipH="1">
            <a:off x="892834" y="1160585"/>
            <a:ext cx="2147994" cy="442035"/>
          </a:xfrm>
          <a:prstGeom prst="accentCallout2">
            <a:avLst>
              <a:gd name="adj1" fmla="val 65150"/>
              <a:gd name="adj2" fmla="val -4565"/>
              <a:gd name="adj3" fmla="val 138018"/>
              <a:gd name="adj4" fmla="val -10339"/>
              <a:gd name="adj5" fmla="val 140973"/>
              <a:gd name="adj6" fmla="val -2743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C00000"/>
                </a:solidFill>
                <a:latin typeface="Calibri"/>
              </a:rPr>
              <a:t>Количество первичных баллов из 63 возможных</a:t>
            </a:r>
          </a:p>
        </p:txBody>
      </p:sp>
      <p:sp>
        <p:nvSpPr>
          <p:cNvPr id="9" name="Выноска 2 (с границей) 8"/>
          <p:cNvSpPr/>
          <p:nvPr/>
        </p:nvSpPr>
        <p:spPr>
          <a:xfrm flipH="1">
            <a:off x="905715" y="1655069"/>
            <a:ext cx="2147994" cy="442035"/>
          </a:xfrm>
          <a:prstGeom prst="accentCallout2">
            <a:avLst>
              <a:gd name="adj1" fmla="val 65150"/>
              <a:gd name="adj2" fmla="val -4565"/>
              <a:gd name="adj3" fmla="val 66860"/>
              <a:gd name="adj4" fmla="val -16667"/>
              <a:gd name="adj5" fmla="val 50818"/>
              <a:gd name="adj6" fmla="val -26402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C00000"/>
                </a:solidFill>
                <a:latin typeface="Calibri"/>
              </a:rPr>
              <a:t>Рекомендуемая отметка по 5-балльной шкале</a:t>
            </a:r>
          </a:p>
        </p:txBody>
      </p:sp>
      <p:sp>
        <p:nvSpPr>
          <p:cNvPr id="10" name="Выноска 2 (с границей) 9"/>
          <p:cNvSpPr/>
          <p:nvPr/>
        </p:nvSpPr>
        <p:spPr>
          <a:xfrm>
            <a:off x="6552010" y="2399849"/>
            <a:ext cx="2591990" cy="626701"/>
          </a:xfrm>
          <a:prstGeom prst="accentCallout2">
            <a:avLst>
              <a:gd name="adj1" fmla="val 65150"/>
              <a:gd name="adj2" fmla="val -4565"/>
              <a:gd name="adj3" fmla="val 49684"/>
              <a:gd name="adj4" fmla="val -16667"/>
              <a:gd name="adj5" fmla="val -68062"/>
              <a:gd name="adj6" fmla="val -33793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36000" tIns="36000" rIns="36000" bIns="36000" rtlCol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C00000"/>
                </a:solidFill>
                <a:latin typeface="Calibri"/>
              </a:rPr>
              <a:t>Уровень готовности к ЕГЭ (один из четырёх: высокий, повышенный, базовый или группа риска)</a:t>
            </a:r>
          </a:p>
        </p:txBody>
      </p:sp>
      <p:sp>
        <p:nvSpPr>
          <p:cNvPr id="11" name="Выноска 2 (с границей) 10"/>
          <p:cNvSpPr/>
          <p:nvPr/>
        </p:nvSpPr>
        <p:spPr>
          <a:xfrm>
            <a:off x="6948264" y="1450842"/>
            <a:ext cx="1517685" cy="811367"/>
          </a:xfrm>
          <a:prstGeom prst="accentCallout2">
            <a:avLst>
              <a:gd name="adj1" fmla="val 65150"/>
              <a:gd name="adj2" fmla="val -4565"/>
              <a:gd name="adj3" fmla="val 64861"/>
              <a:gd name="adj4" fmla="val -15519"/>
              <a:gd name="adj5" fmla="val 35169"/>
              <a:gd name="adj6" fmla="val -4901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C00000"/>
                </a:solidFill>
                <a:latin typeface="Calibri"/>
              </a:rPr>
              <a:t>До экзамена осталось 195 дней – ресурс времени на подготовку</a:t>
            </a:r>
          </a:p>
        </p:txBody>
      </p:sp>
      <p:sp>
        <p:nvSpPr>
          <p:cNvPr id="13" name="Выноска 2 (с границей) 12"/>
          <p:cNvSpPr/>
          <p:nvPr/>
        </p:nvSpPr>
        <p:spPr>
          <a:xfrm>
            <a:off x="7236296" y="948676"/>
            <a:ext cx="1517685" cy="442035"/>
          </a:xfrm>
          <a:prstGeom prst="accentCallout2">
            <a:avLst>
              <a:gd name="adj1" fmla="val 65150"/>
              <a:gd name="adj2" fmla="val -4565"/>
              <a:gd name="adj3" fmla="val 104904"/>
              <a:gd name="adj4" fmla="val -22405"/>
              <a:gd name="adj5" fmla="val 147306"/>
              <a:gd name="adj6" fmla="val -69739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C00000"/>
                </a:solidFill>
                <a:latin typeface="Calibri"/>
              </a:rPr>
              <a:t>Образовательная программа</a:t>
            </a:r>
          </a:p>
        </p:txBody>
      </p:sp>
      <p:sp>
        <p:nvSpPr>
          <p:cNvPr id="14" name="Выноска 2 (с границей) 13"/>
          <p:cNvSpPr/>
          <p:nvPr/>
        </p:nvSpPr>
        <p:spPr>
          <a:xfrm>
            <a:off x="6716830" y="3219822"/>
            <a:ext cx="1517685" cy="811367"/>
          </a:xfrm>
          <a:prstGeom prst="accentCallout2">
            <a:avLst>
              <a:gd name="adj1" fmla="val 65150"/>
              <a:gd name="adj2" fmla="val -4565"/>
              <a:gd name="adj3" fmla="val 64861"/>
              <a:gd name="adj4" fmla="val -15519"/>
              <a:gd name="adj5" fmla="val 58842"/>
              <a:gd name="adj6" fmla="val -3488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C00000"/>
                </a:solidFill>
                <a:latin typeface="Calibri"/>
              </a:rPr>
              <a:t>Позадачная решаемость – указано, какое умение проверялось</a:t>
            </a:r>
          </a:p>
        </p:txBody>
      </p:sp>
      <p:sp>
        <p:nvSpPr>
          <p:cNvPr id="15" name="Выноска 2 (с границей) 14"/>
          <p:cNvSpPr/>
          <p:nvPr/>
        </p:nvSpPr>
        <p:spPr>
          <a:xfrm>
            <a:off x="6732240" y="4159817"/>
            <a:ext cx="1486867" cy="811367"/>
          </a:xfrm>
          <a:prstGeom prst="accentCallout2">
            <a:avLst>
              <a:gd name="adj1" fmla="val 65150"/>
              <a:gd name="adj2" fmla="val -4565"/>
              <a:gd name="adj3" fmla="val 64861"/>
              <a:gd name="adj4" fmla="val -15519"/>
              <a:gd name="adj5" fmla="val 51269"/>
              <a:gd name="adj6" fmla="val -28568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tIns="36000" rIns="36000" bIns="3600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C00000"/>
                </a:solidFill>
                <a:latin typeface="Calibri"/>
              </a:rPr>
              <a:t>Решаемость по содержательным блокам и компетентностям</a:t>
            </a:r>
          </a:p>
        </p:txBody>
      </p:sp>
    </p:spTree>
    <p:extLst>
      <p:ext uri="{BB962C8B-B14F-4D97-AF65-F5344CB8AC3E}">
        <p14:creationId xmlns:p14="http://schemas.microsoft.com/office/powerpoint/2010/main" val="128826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15987" y="4814533"/>
            <a:ext cx="762000" cy="2730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939FD0-E45F-431D-BDEB-76C4888C75B3}" type="slidenum">
              <a:rPr lang="es-ES" b="1">
                <a:solidFill>
                  <a:prstClr val="white"/>
                </a:solidFill>
                <a:effectLst>
                  <a:outerShdw blurRad="38100" dist="38100" dir="2700000" algn="tl">
                    <a:srgbClr val="69676D"/>
                  </a:outerShdw>
                </a:effectLst>
              </a:rPr>
              <a:pPr eaLnBrk="1" hangingPunct="1"/>
              <a:t>7</a:t>
            </a:fld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69676D"/>
                </a:outerShdw>
              </a:effectLst>
            </a:endParaRPr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502"/>
            <a:ext cx="971600" cy="45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87313"/>
            <a:ext cx="8064895" cy="85725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altLang="ru-RU" sz="2300" dirty="0">
                <a:solidFill>
                  <a:schemeClr val="tx1"/>
                </a:solidFill>
              </a:rPr>
              <a:t>Как выглядит результат, который получает учитель по результатам независимой </a:t>
            </a:r>
            <a:r>
              <a:rPr lang="ru-RU" altLang="ru-RU" sz="2300" dirty="0" smtClean="0">
                <a:solidFill>
                  <a:schemeClr val="tx1"/>
                </a:solidFill>
              </a:rPr>
              <a:t>оценки?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807231"/>
              </p:ext>
            </p:extLst>
          </p:nvPr>
        </p:nvGraphicFramePr>
        <p:xfrm>
          <a:off x="127518" y="915566"/>
          <a:ext cx="878497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3923">
            <a:off x="6122614" y="2504991"/>
            <a:ext cx="2801812" cy="86409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796137" y="1481631"/>
            <a:ext cx="2952328" cy="70972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kern="0" dirty="0" smtClean="0">
                <a:solidFill>
                  <a:srgbClr val="000000"/>
                </a:solidFill>
                <a:latin typeface="Century Gothic"/>
              </a:rPr>
              <a:t>Назначение работы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kern="0" dirty="0" smtClean="0">
                <a:solidFill>
                  <a:srgbClr val="000000"/>
                </a:solidFill>
                <a:latin typeface="Century Gothic"/>
              </a:rPr>
              <a:t>Возможные направления использования результатов оценки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kern="0" dirty="0" smtClean="0">
                <a:solidFill>
                  <a:srgbClr val="000000"/>
                </a:solidFill>
                <a:latin typeface="Century Gothic"/>
              </a:rPr>
              <a:t>Система оценивания работы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2299">
            <a:off x="2641779" y="1012804"/>
            <a:ext cx="1343048" cy="98210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77131" y="1748346"/>
            <a:ext cx="2880320" cy="104707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kern="0" dirty="0" smtClean="0">
                <a:solidFill>
                  <a:srgbClr val="000000"/>
                </a:solidFill>
                <a:latin typeface="Century Gothic"/>
              </a:rPr>
              <a:t>Изменения, внесённые в </a:t>
            </a:r>
            <a:r>
              <a:rPr lang="ru-RU" sz="1000" kern="0" dirty="0" smtClean="0">
                <a:solidFill>
                  <a:srgbClr val="000000"/>
                </a:solidFill>
                <a:latin typeface="Century Gothic"/>
              </a:rPr>
              <a:t>2015 </a:t>
            </a:r>
            <a:r>
              <a:rPr lang="ru-RU" sz="1000" kern="0" dirty="0" smtClean="0">
                <a:solidFill>
                  <a:srgbClr val="000000"/>
                </a:solidFill>
                <a:latin typeface="Century Gothic"/>
              </a:rPr>
              <a:t>году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kern="0" dirty="0" smtClean="0">
                <a:solidFill>
                  <a:srgbClr val="000000"/>
                </a:solidFill>
                <a:latin typeface="Century Gothic"/>
              </a:rPr>
              <a:t>Спецификация работы – перечень проверяемых умений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kern="0" dirty="0" smtClean="0">
                <a:solidFill>
                  <a:srgbClr val="000000"/>
                </a:solidFill>
                <a:latin typeface="Century Gothic"/>
              </a:rPr>
              <a:t>Структура работы по содержательным блокам и проверяемым умениям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66" y="2871287"/>
            <a:ext cx="2074867" cy="1556149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03337" y="4091929"/>
            <a:ext cx="3146128" cy="10001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rgbClr val="000000"/>
                </a:solidFill>
                <a:latin typeface="Century Gothic"/>
              </a:rPr>
              <a:t>Группы участников по уровню готовности к </a:t>
            </a:r>
            <a:r>
              <a:rPr lang="ru-RU" sz="1000" kern="0" dirty="0" smtClean="0">
                <a:solidFill>
                  <a:srgbClr val="000000"/>
                </a:solidFill>
                <a:latin typeface="Century Gothic"/>
              </a:rPr>
              <a:t>ЕГЭ-2015:</a:t>
            </a:r>
            <a:endParaRPr lang="ru-RU" sz="1000" kern="0" dirty="0" smtClean="0">
              <a:solidFill>
                <a:srgbClr val="000000"/>
              </a:solidFill>
              <a:latin typeface="Century Gothic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kern="0" dirty="0" smtClean="0">
                <a:solidFill>
                  <a:srgbClr val="000000"/>
                </a:solidFill>
                <a:latin typeface="Century Gothic"/>
              </a:rPr>
              <a:t>Высокий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kern="0" dirty="0" smtClean="0">
                <a:solidFill>
                  <a:srgbClr val="000000"/>
                </a:solidFill>
                <a:latin typeface="Century Gothic"/>
              </a:rPr>
              <a:t>Повышенный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kern="0" dirty="0" smtClean="0">
                <a:solidFill>
                  <a:srgbClr val="000000"/>
                </a:solidFill>
                <a:latin typeface="Century Gothic"/>
              </a:rPr>
              <a:t>Базовый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kern="0" dirty="0" smtClean="0">
                <a:solidFill>
                  <a:srgbClr val="000000"/>
                </a:solidFill>
                <a:latin typeface="Century Gothic"/>
              </a:rPr>
              <a:t>Ниже уровня стандарта – группа риска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83269">
            <a:off x="6993629" y="2677699"/>
            <a:ext cx="1944216" cy="1584176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5796137" y="4091929"/>
            <a:ext cx="3295500" cy="98357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kern="0" dirty="0" smtClean="0">
                <a:solidFill>
                  <a:srgbClr val="000000"/>
                </a:solidFill>
                <a:latin typeface="Century Gothic"/>
              </a:rPr>
              <a:t>Замечания по оформлению бланка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kern="0" dirty="0" smtClean="0">
                <a:solidFill>
                  <a:srgbClr val="000000"/>
                </a:solidFill>
                <a:latin typeface="Century Gothic"/>
              </a:rPr>
              <a:t>Протокол результатов оценки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kern="0" dirty="0" smtClean="0">
                <a:solidFill>
                  <a:srgbClr val="000000"/>
                </a:solidFill>
                <a:latin typeface="Century Gothic"/>
              </a:rPr>
              <a:t>Сводные результаты оценки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kern="0" dirty="0" smtClean="0">
                <a:solidFill>
                  <a:srgbClr val="000000"/>
                </a:solidFill>
                <a:latin typeface="Century Gothic"/>
              </a:rPr>
              <a:t>Результаты по содержательным блокам и проверяемым умениям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kern="0" dirty="0" smtClean="0">
                <a:solidFill>
                  <a:srgbClr val="000000"/>
                </a:solidFill>
                <a:latin typeface="Century Gothic"/>
              </a:rPr>
              <a:t>Профиль решаемости заданий работы</a:t>
            </a:r>
          </a:p>
        </p:txBody>
      </p:sp>
      <p:sp>
        <p:nvSpPr>
          <p:cNvPr id="1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813300"/>
            <a:ext cx="2895600" cy="2730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</a:rPr>
              <a:t>www.</a:t>
            </a:r>
            <a:r>
              <a:rPr lang="ru-RU" dirty="0" smtClean="0">
                <a:solidFill>
                  <a:srgbClr val="0070C0"/>
                </a:solidFill>
              </a:rPr>
              <a:t>наоко.рф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75">
            <a:off x="1194049" y="2935701"/>
            <a:ext cx="811518" cy="11915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7027" y="60889"/>
            <a:ext cx="9116973" cy="92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auto">
              <a:lnSpc>
                <a:spcPts val="2100"/>
              </a:lnSpc>
              <a:spcAft>
                <a:spcPts val="0"/>
              </a:spcAft>
            </a:pPr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j-ea"/>
                <a:cs typeface="+mj-cs"/>
              </a:rPr>
              <a:t>Адресная подготовка </a:t>
            </a:r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j-ea"/>
                <a:cs typeface="+mj-cs"/>
              </a:rPr>
              <a:t>аналитических материалов, выполненных на основе результатов внешних оценочных процедур </a:t>
            </a:r>
            <a:r>
              <a:rPr lang="ru-RU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j-ea"/>
                <a:cs typeface="+mj-cs"/>
              </a:rPr>
              <a:t>(ЕГЭ, </a:t>
            </a:r>
            <a:r>
              <a:rPr lang="ru-RU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j-ea"/>
                <a:cs typeface="+mj-cs"/>
              </a:rPr>
              <a:t>ГИА, </a:t>
            </a:r>
            <a:r>
              <a:rPr lang="ru-RU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j-ea"/>
                <a:cs typeface="+mj-cs"/>
              </a:rPr>
              <a:t>мониторинговых </a:t>
            </a:r>
            <a:r>
              <a:rPr lang="ru-RU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j-ea"/>
                <a:cs typeface="+mj-cs"/>
              </a:rPr>
              <a:t>исследований, предметных олимпиад и др.)</a:t>
            </a:r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j-ea"/>
                <a:cs typeface="+mj-cs"/>
              </a:rPr>
              <a:t> </a:t>
            </a:r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j-ea"/>
                <a:cs typeface="+mj-cs"/>
              </a:rPr>
              <a:t>и выстроенных под задачи управления качеством образования. </a:t>
            </a:r>
          </a:p>
        </p:txBody>
      </p:sp>
      <p:pic>
        <p:nvPicPr>
          <p:cNvPr id="3076" name="Picture 4" descr="I:\DCIM\101MSDCF\DSC081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-141259" y="1617209"/>
            <a:ext cx="1313566" cy="9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 rot="20425662">
            <a:off x="1563894" y="3609556"/>
            <a:ext cx="1207033" cy="877181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ECC00"/>
              </a:clrFrom>
              <a:clrTo>
                <a:srgbClr val="FE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033">
            <a:off x="1559306" y="3612217"/>
            <a:ext cx="1237101" cy="86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1" y="2253000"/>
            <a:ext cx="829760" cy="13002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4742" y="2287381"/>
            <a:ext cx="1951712" cy="7848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>
                <a:latin typeface="Arial Narrow" panose="020B0606020202030204" pitchFamily="34" charset="0"/>
              </a:rPr>
              <a:t>Анализ результатов ЕГЭ-2012 по Чеченской Республике. Сводные таблицы и диаграммы по республике, муниципалитетам, образовательным учреждениям. – Грозный, 2012. – 140 с.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60400" y="4415478"/>
            <a:ext cx="224995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>
                <a:latin typeface="Arial Narrow" panose="020B0606020202030204" pitchFamily="34" charset="0"/>
              </a:rPr>
              <a:t>О состоянии и результатах деятельности системы образования Чувашской Республики, 2012/2013 учебный год. Публичный доклад. – Чебоксары, 2013. – </a:t>
            </a:r>
            <a:r>
              <a:rPr lang="ru-RU" sz="900" dirty="0" smtClean="0">
                <a:latin typeface="Arial Narrow" panose="020B0606020202030204" pitchFamily="34" charset="0"/>
              </a:rPr>
              <a:t>164 </a:t>
            </a:r>
            <a:r>
              <a:rPr lang="ru-RU" sz="900" dirty="0">
                <a:latin typeface="Arial Narrow" panose="020B0606020202030204" pitchFamily="34" charset="0"/>
              </a:rPr>
              <a:t>с</a:t>
            </a:r>
            <a:r>
              <a:rPr lang="ru-RU" sz="900" dirty="0" smtClean="0">
                <a:latin typeface="Arial Narrow" panose="020B0606020202030204" pitchFamily="34" charset="0"/>
              </a:rPr>
              <a:t>.</a:t>
            </a:r>
            <a:endParaRPr lang="ru-RU" sz="900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153936" y="3857501"/>
            <a:ext cx="1452250" cy="102195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18205" y="1419622"/>
            <a:ext cx="2440671" cy="7848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 smtClean="0">
                <a:latin typeface="Arial Narrow" panose="020B0606020202030204" pitchFamily="34" charset="0"/>
              </a:rPr>
              <a:t>Анализ </a:t>
            </a:r>
            <a:r>
              <a:rPr lang="ru-RU" sz="900" dirty="0">
                <a:latin typeface="Arial Narrow" panose="020B0606020202030204" pitchFamily="34" charset="0"/>
              </a:rPr>
              <a:t>результатов единого государственного экзамена по Ханты-Мансийскому автономному округу – Югре в 2011 году. Серия «По результатам ЕГЭ-2011». Выпуск 1. – Ханты-Мансийск: ООО «ТЕХНОПОЛИС», 2011. – 182 с..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03486" y="3860646"/>
            <a:ext cx="1510758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>
                <a:latin typeface="Arial Narrow" panose="020B0606020202030204" pitchFamily="34" charset="0"/>
              </a:rPr>
              <a:t>Анализ результатов </a:t>
            </a:r>
            <a:r>
              <a:rPr lang="ru-RU" sz="900" dirty="0" smtClean="0">
                <a:latin typeface="Arial Narrow" panose="020B0606020202030204" pitchFamily="34" charset="0"/>
              </a:rPr>
              <a:t>ЕГЭ по образовательному учреждению </a:t>
            </a:r>
            <a:endParaRPr lang="ru-RU" sz="900" dirty="0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81508" y="3134352"/>
            <a:ext cx="1752862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dirty="0" smtClean="0">
                <a:latin typeface="Arial Narrow" panose="020B0606020202030204" pitchFamily="34" charset="0"/>
              </a:rPr>
              <a:t>Экспресс-анализ </a:t>
            </a:r>
            <a:r>
              <a:rPr lang="ru-RU" sz="900" dirty="0">
                <a:latin typeface="Arial Narrow" panose="020B0606020202030204" pitchFamily="34" charset="0"/>
              </a:rPr>
              <a:t>результатов </a:t>
            </a:r>
            <a:r>
              <a:rPr lang="ru-RU" sz="900" dirty="0" smtClean="0">
                <a:latin typeface="Arial Narrow" panose="020B0606020202030204" pitchFamily="34" charset="0"/>
              </a:rPr>
              <a:t>ЕГЭ по образовательному учреждению, муниципалитету, региону </a:t>
            </a:r>
            <a:endParaRPr lang="ru-RU" sz="900" dirty="0"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7944" y="1154982"/>
            <a:ext cx="1512168" cy="841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7904" y="1720742"/>
            <a:ext cx="1521513" cy="981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652120" y="1127815"/>
            <a:ext cx="346968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Анализ результатов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ЕГЭ (ОГЭ) 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школе по учебному предмету: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4244" y="3984591"/>
            <a:ext cx="53075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i="1" dirty="0" smtClean="0">
                <a:solidFill>
                  <a:srgbClr val="C00000"/>
                </a:solidFill>
              </a:rPr>
              <a:t>Грамотно </a:t>
            </a:r>
            <a:r>
              <a:rPr lang="ru-RU" sz="1000" i="1" dirty="0">
                <a:solidFill>
                  <a:srgbClr val="C00000"/>
                </a:solidFill>
              </a:rPr>
              <a:t>представленные результаты итоговой аттестации </a:t>
            </a:r>
            <a:r>
              <a:rPr lang="ru-RU" sz="1000" i="1" dirty="0" smtClean="0">
                <a:solidFill>
                  <a:srgbClr val="C00000"/>
                </a:solidFill>
              </a:rPr>
              <a:t>помогут администрации школы правильно оценить </a:t>
            </a:r>
            <a:r>
              <a:rPr lang="ru-RU" sz="1000" i="1" dirty="0">
                <a:solidFill>
                  <a:srgbClr val="C00000"/>
                </a:solidFill>
              </a:rPr>
              <a:t>ситуацию и </a:t>
            </a:r>
            <a:r>
              <a:rPr lang="ru-RU" sz="1000" i="1" dirty="0" smtClean="0">
                <a:solidFill>
                  <a:srgbClr val="C00000"/>
                </a:solidFill>
              </a:rPr>
              <a:t>спланировать </a:t>
            </a:r>
            <a:r>
              <a:rPr lang="ru-RU" sz="1000" i="1" dirty="0">
                <a:solidFill>
                  <a:srgbClr val="C00000"/>
                </a:solidFill>
              </a:rPr>
              <a:t>шаг развития. </a:t>
            </a:r>
            <a:r>
              <a:rPr lang="ru-RU" sz="1000" i="1" dirty="0" smtClean="0">
                <a:solidFill>
                  <a:srgbClr val="C00000"/>
                </a:solidFill>
              </a:rPr>
              <a:t>Анализ  можно </a:t>
            </a:r>
            <a:r>
              <a:rPr lang="ru-RU" sz="1000" i="1" dirty="0">
                <a:solidFill>
                  <a:srgbClr val="C00000"/>
                </a:solidFill>
              </a:rPr>
              <a:t>использовать в качестве материала при проведении педагогических советов, методических объединений учителей-предметников, </a:t>
            </a:r>
            <a:r>
              <a:rPr lang="ru-RU" sz="1000" i="1" dirty="0" smtClean="0">
                <a:solidFill>
                  <a:srgbClr val="C00000"/>
                </a:solidFill>
              </a:rPr>
              <a:t>при </a:t>
            </a:r>
            <a:r>
              <a:rPr lang="ru-RU" sz="1000" i="1" dirty="0">
                <a:solidFill>
                  <a:srgbClr val="C00000"/>
                </a:solidFill>
              </a:rPr>
              <a:t>мониторинге уровня учебных </a:t>
            </a:r>
            <a:r>
              <a:rPr lang="ru-RU" sz="1000" i="1" dirty="0" smtClean="0">
                <a:solidFill>
                  <a:srgbClr val="C00000"/>
                </a:solidFill>
              </a:rPr>
              <a:t>достижений.</a:t>
            </a:r>
            <a:endParaRPr lang="ru-RU" sz="1000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27" y="111242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аналитики: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36096" y="1675799"/>
            <a:ext cx="3613698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Blip>
                <a:blip r:embed="rId15"/>
              </a:buBlip>
            </a:pPr>
            <a:r>
              <a:rPr lang="ru-RU" sz="1050" dirty="0" smtClean="0">
                <a:solidFill>
                  <a:prstClr val="black"/>
                </a:solidFill>
              </a:rPr>
              <a:t>наглядно </a:t>
            </a:r>
            <a:r>
              <a:rPr lang="ru-RU" sz="1050" dirty="0">
                <a:solidFill>
                  <a:prstClr val="black"/>
                </a:solidFill>
              </a:rPr>
              <a:t>представлены результаты ЕГЭ-2014 </a:t>
            </a:r>
            <a:r>
              <a:rPr lang="ru-RU" sz="1050" dirty="0" smtClean="0">
                <a:solidFill>
                  <a:prstClr val="black"/>
                </a:solidFill>
              </a:rPr>
              <a:t>(ОГЭ</a:t>
            </a:r>
            <a:r>
              <a:rPr lang="ru-RU" sz="1050" dirty="0">
                <a:solidFill>
                  <a:prstClr val="black"/>
                </a:solidFill>
              </a:rPr>
              <a:t>) по учебному </a:t>
            </a:r>
            <a:r>
              <a:rPr lang="ru-RU" sz="1050" dirty="0" smtClean="0">
                <a:solidFill>
                  <a:prstClr val="black"/>
                </a:solidFill>
              </a:rPr>
              <a:t>предмету - максимально </a:t>
            </a:r>
            <a:r>
              <a:rPr lang="ru-RU" sz="1050" dirty="0">
                <a:solidFill>
                  <a:prstClr val="black"/>
                </a:solidFill>
              </a:rPr>
              <a:t>полный анализ результатов, включающий в </a:t>
            </a:r>
            <a:r>
              <a:rPr lang="ru-RU" sz="1050" dirty="0" smtClean="0">
                <a:solidFill>
                  <a:prstClr val="black"/>
                </a:solidFill>
              </a:rPr>
              <a:t>себя:</a:t>
            </a:r>
          </a:p>
          <a:p>
            <a:pPr marL="628650" lvl="1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50" dirty="0" smtClean="0">
                <a:solidFill>
                  <a:prstClr val="black"/>
                </a:solidFill>
              </a:rPr>
              <a:t>данные </a:t>
            </a:r>
            <a:r>
              <a:rPr lang="ru-RU" sz="1050" dirty="0">
                <a:solidFill>
                  <a:prstClr val="black"/>
                </a:solidFill>
              </a:rPr>
              <a:t>об уровне требований </a:t>
            </a:r>
            <a:r>
              <a:rPr lang="ru-RU" sz="1050" dirty="0" err="1">
                <a:solidFill>
                  <a:prstClr val="black"/>
                </a:solidFill>
              </a:rPr>
              <a:t>КИМов</a:t>
            </a:r>
            <a:r>
              <a:rPr lang="ru-RU" sz="1050" dirty="0">
                <a:solidFill>
                  <a:prstClr val="black"/>
                </a:solidFill>
              </a:rPr>
              <a:t>  по </a:t>
            </a:r>
            <a:r>
              <a:rPr lang="ru-RU" sz="1050" dirty="0" smtClean="0">
                <a:solidFill>
                  <a:prstClr val="black"/>
                </a:solidFill>
              </a:rPr>
              <a:t>предмету;</a:t>
            </a:r>
          </a:p>
          <a:p>
            <a:pPr marL="628650" lvl="1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50" dirty="0" smtClean="0">
                <a:solidFill>
                  <a:prstClr val="black"/>
                </a:solidFill>
              </a:rPr>
              <a:t>уровень </a:t>
            </a:r>
            <a:r>
              <a:rPr lang="ru-RU" sz="1050" dirty="0">
                <a:solidFill>
                  <a:prstClr val="black"/>
                </a:solidFill>
              </a:rPr>
              <a:t>освоения образовательного стандарта </a:t>
            </a:r>
            <a:r>
              <a:rPr lang="ru-RU" sz="1050" dirty="0" smtClean="0">
                <a:solidFill>
                  <a:prstClr val="black"/>
                </a:solidFill>
              </a:rPr>
              <a:t>выпускниками школы на </a:t>
            </a:r>
            <a:r>
              <a:rPr lang="ru-RU" sz="1050" dirty="0">
                <a:solidFill>
                  <a:prstClr val="black"/>
                </a:solidFill>
              </a:rPr>
              <a:t>минимальном и профильном </a:t>
            </a:r>
            <a:r>
              <a:rPr lang="ru-RU" sz="1050" dirty="0" smtClean="0">
                <a:solidFill>
                  <a:prstClr val="black"/>
                </a:solidFill>
              </a:rPr>
              <a:t>уровне; </a:t>
            </a:r>
          </a:p>
          <a:p>
            <a:pPr marL="628650" lvl="1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50" dirty="0" smtClean="0">
                <a:solidFill>
                  <a:prstClr val="black"/>
                </a:solidFill>
              </a:rPr>
              <a:t>профиль </a:t>
            </a:r>
            <a:r>
              <a:rPr lang="ru-RU" sz="1050" dirty="0">
                <a:solidFill>
                  <a:prstClr val="black"/>
                </a:solidFill>
              </a:rPr>
              <a:t>решаемости по разделам и по </a:t>
            </a:r>
            <a:r>
              <a:rPr lang="ru-RU" sz="1050" dirty="0" smtClean="0">
                <a:solidFill>
                  <a:prstClr val="black"/>
                </a:solidFill>
              </a:rPr>
              <a:t>отдельным </a:t>
            </a:r>
            <a:r>
              <a:rPr lang="ru-RU" sz="1050" dirty="0">
                <a:solidFill>
                  <a:prstClr val="black"/>
                </a:solidFill>
              </a:rPr>
              <a:t>проверяемым </a:t>
            </a:r>
            <a:r>
              <a:rPr lang="ru-RU" sz="1050" dirty="0" smtClean="0">
                <a:solidFill>
                  <a:prstClr val="black"/>
                </a:solidFill>
              </a:rPr>
              <a:t>элементам;</a:t>
            </a:r>
          </a:p>
          <a:p>
            <a:pPr marL="628650" lvl="1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50" dirty="0" smtClean="0">
                <a:solidFill>
                  <a:prstClr val="black"/>
                </a:solidFill>
              </a:rPr>
              <a:t>группы выпускников по уровням подготовки.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Blip>
                <a:blip r:embed="rId15"/>
              </a:buBlip>
            </a:pPr>
            <a:r>
              <a:rPr lang="ru-RU" sz="1050" dirty="0" smtClean="0">
                <a:solidFill>
                  <a:prstClr val="black"/>
                </a:solidFill>
              </a:rPr>
              <a:t>представлена </a:t>
            </a:r>
            <a:r>
              <a:rPr lang="ru-RU" sz="1050" dirty="0">
                <a:solidFill>
                  <a:prstClr val="black"/>
                </a:solidFill>
              </a:rPr>
              <a:t>картина результатов по классам (учителям</a:t>
            </a:r>
            <a:r>
              <a:rPr lang="ru-RU" sz="1050" dirty="0" smtClean="0">
                <a:solidFill>
                  <a:prstClr val="black"/>
                </a:solidFill>
              </a:rPr>
              <a:t>) -  подтверждения </a:t>
            </a:r>
            <a:r>
              <a:rPr lang="ru-RU" sz="1050" dirty="0">
                <a:solidFill>
                  <a:prstClr val="black"/>
                </a:solidFill>
              </a:rPr>
              <a:t>результатов </a:t>
            </a:r>
            <a:r>
              <a:rPr lang="ru-RU" sz="1050" dirty="0" smtClean="0">
                <a:solidFill>
                  <a:prstClr val="black"/>
                </a:solidFill>
              </a:rPr>
              <a:t>работы учителя для на аттестации. </a:t>
            </a:r>
          </a:p>
        </p:txBody>
      </p:sp>
      <p:sp>
        <p:nvSpPr>
          <p:cNvPr id="2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813300"/>
            <a:ext cx="2895600" cy="2730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</a:rPr>
              <a:t>www.</a:t>
            </a:r>
            <a:r>
              <a:rPr lang="ru-RU" dirty="0" smtClean="0">
                <a:solidFill>
                  <a:srgbClr val="0070C0"/>
                </a:solidFill>
              </a:rPr>
              <a:t>наоко.рф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4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00163" y="87313"/>
            <a:ext cx="7397750" cy="85725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chemeClr val="tx1"/>
                </a:solidFill>
              </a:rPr>
              <a:t>Контакты:</a:t>
            </a:r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502"/>
            <a:ext cx="971600" cy="45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496" y="1059582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Чувашская </a:t>
            </a:r>
            <a:r>
              <a:rPr lang="ru-RU" sz="1400" b="1" dirty="0">
                <a:solidFill>
                  <a:schemeClr val="bg1"/>
                </a:solidFill>
              </a:rPr>
              <a:t>Республика, г. Чебоксары, </a:t>
            </a:r>
            <a:r>
              <a:rPr lang="ru-RU" sz="1400" b="1" dirty="0" err="1">
                <a:solidFill>
                  <a:schemeClr val="bg1"/>
                </a:solidFill>
              </a:rPr>
              <a:t>ул.Энгельса</a:t>
            </a:r>
            <a:r>
              <a:rPr lang="ru-RU" sz="1400" b="1" dirty="0">
                <a:solidFill>
                  <a:schemeClr val="bg1"/>
                </a:solidFill>
              </a:rPr>
              <a:t>, дом 13, офис 15 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Тел.: 8(8352) 22-81-81,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8(917) 078 81 81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1955035"/>
            <a:ext cx="3075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Добраться до офиса можно на троллейбусе 1,4,5,8,11,12,14 или 20 маршрутов (выход на остановке «улица Космонавта Андриана Николаева»). Добро пожаловать!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27888"/>
            <a:ext cx="987514" cy="116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03920" y="2970698"/>
            <a:ext cx="2895600" cy="2730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www.</a:t>
            </a:r>
            <a:r>
              <a:rPr lang="ru-RU" dirty="0" smtClean="0">
                <a:solidFill>
                  <a:srgbClr val="C00000"/>
                </a:solidFill>
              </a:rPr>
              <a:t>наоко.рф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9991" y="123479"/>
            <a:ext cx="4530703" cy="493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83918"/>
            <a:ext cx="302529" cy="42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20986" y="3293994"/>
            <a:ext cx="3758926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Боченков </a:t>
            </a:r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Сергей Анатольевич</a:t>
            </a:r>
            <a:endParaRPr lang="ru-RU" sz="1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 algn="ctr">
              <a:lnSpc>
                <a:spcPct val="90000"/>
              </a:lnSpc>
            </a:pPr>
            <a:endParaRPr lang="ru-RU" sz="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 algn="ctr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s_bochenkov@mail.ru        </a:t>
            </a:r>
          </a:p>
          <a:p>
            <a:pPr marL="457200" indent="-457200" algn="ctr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8</a:t>
            </a:r>
            <a:r>
              <a:rPr lang="ru-R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905</a:t>
            </a:r>
            <a:r>
              <a:rPr lang="ru-R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199</a:t>
            </a:r>
            <a:r>
              <a:rPr lang="ru-R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88</a:t>
            </a:r>
            <a:r>
              <a:rPr lang="ru-RU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91</a:t>
            </a:r>
            <a:endParaRPr lang="ru-RU" sz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5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TC104033927[[fn=Главное мероприятие]]</Template>
  <TotalTime>6504</TotalTime>
  <Words>1006</Words>
  <Application>Microsoft Office PowerPoint</Application>
  <PresentationFormat>Экран (16:9)</PresentationFormat>
  <Paragraphs>91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Апекс</vt:lpstr>
      <vt:lpstr>5_Апекс</vt:lpstr>
      <vt:lpstr>1_Апекс</vt:lpstr>
      <vt:lpstr>2_Апекс</vt:lpstr>
      <vt:lpstr>Независимая оценка образовательных достижений  учащихся</vt:lpstr>
      <vt:lpstr>Независимое агентство оценки качества образования «Лидер» как внешний сервис в системе образования</vt:lpstr>
      <vt:lpstr>Для чего нужна независимая оценка образовательных достижений учащихся?</vt:lpstr>
      <vt:lpstr>Независимая оценка индивидуальных образовательных достижений учащихся</vt:lpstr>
      <vt:lpstr>Независимая оценка индивидуальных образовательных достижений учащихся: схема взаимодействия</vt:lpstr>
      <vt:lpstr>Как выглядит результат, который получает каждый участник процедуры оценки уровня готовности к ЕГЭ?</vt:lpstr>
      <vt:lpstr>Как выглядит результат, который получает учитель по результатам независимой оценки?</vt:lpstr>
      <vt:lpstr>Презентация PowerPoint</vt:lpstr>
      <vt:lpstr>Контакты: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Сергей</cp:lastModifiedBy>
  <cp:revision>814</cp:revision>
  <dcterms:created xsi:type="dcterms:W3CDTF">2010-05-23T14:28:12Z</dcterms:created>
  <dcterms:modified xsi:type="dcterms:W3CDTF">2014-09-25T06:07:13Z</dcterms:modified>
</cp:coreProperties>
</file>