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353" r:id="rId3"/>
    <p:sldId id="520" r:id="rId4"/>
    <p:sldId id="548" r:id="rId5"/>
    <p:sldId id="568" r:id="rId6"/>
    <p:sldId id="521" r:id="rId7"/>
    <p:sldId id="549" r:id="rId8"/>
    <p:sldId id="550" r:id="rId9"/>
    <p:sldId id="552" r:id="rId10"/>
    <p:sldId id="551" r:id="rId11"/>
    <p:sldId id="553" r:id="rId12"/>
    <p:sldId id="554" r:id="rId13"/>
    <p:sldId id="522" r:id="rId14"/>
    <p:sldId id="523" r:id="rId15"/>
    <p:sldId id="555" r:id="rId16"/>
    <p:sldId id="556" r:id="rId17"/>
    <p:sldId id="557" r:id="rId18"/>
    <p:sldId id="558" r:id="rId19"/>
    <p:sldId id="559" r:id="rId20"/>
    <p:sldId id="570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9" r:id="rId29"/>
    <p:sldId id="567" r:id="rId30"/>
    <p:sldId id="543" r:id="rId31"/>
    <p:sldId id="505" r:id="rId3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9" autoAdjust="0"/>
  </p:normalViewPr>
  <p:slideViewPr>
    <p:cSldViewPr>
      <p:cViewPr varScale="1">
        <p:scale>
          <a:sx n="95" d="100"/>
          <a:sy n="95" d="100"/>
        </p:scale>
        <p:origin x="-96" y="-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2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50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9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9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7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07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4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6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39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7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5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9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36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95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8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53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69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0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96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08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7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0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4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1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5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6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uorao.ru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29801"/>
            <a:ext cx="8999984" cy="2880320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«Естественно-научные проекты в среде ГлобалЛаб: от простого пользователя до современного учёного»</a:t>
            </a:r>
            <a:r>
              <a:rPr lang="ru-RU" sz="3200" i="1" dirty="0" smtClean="0">
                <a:solidFill>
                  <a:schemeClr val="bg1"/>
                </a:solidFill>
              </a:rPr>
              <a:t/>
            </a:r>
            <a:br>
              <a:rPr lang="ru-RU" sz="3200" i="1" dirty="0" smtClean="0">
                <a:solidFill>
                  <a:schemeClr val="bg1"/>
                </a:solidFill>
              </a:rPr>
            </a:b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73242"/>
            <a:ext cx="662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РТЦ ИУО РАО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 smtClean="0">
                <a:solidFill>
                  <a:schemeClr val="bg1"/>
                </a:solidFill>
              </a:rPr>
              <a:t>Интернет-платформа </a:t>
            </a:r>
            <a:r>
              <a:rPr lang="ru-RU" sz="1400" i="1" dirty="0">
                <a:solidFill>
                  <a:schemeClr val="bg1"/>
                </a:solidFill>
              </a:rPr>
              <a:t>ГлобалЛаб как инструмент организации совместной сетевой проектно-исследовательской деятельности </a:t>
            </a:r>
            <a:r>
              <a:rPr lang="ru-RU" sz="1400" i="1" dirty="0" smtClean="0">
                <a:solidFill>
                  <a:schemeClr val="bg1"/>
                </a:solidFill>
              </a:rPr>
              <a:t>учащихся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декабря 2013 года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308306" y="3939902"/>
            <a:ext cx="5584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Злочевская Яна Олеговна, ведущий тьютор ГлобалЛаб</a:t>
            </a:r>
          </a:p>
        </p:txBody>
      </p:sp>
      <p:pic>
        <p:nvPicPr>
          <p:cNvPr id="9" name="Picture 4" descr="Описание: лого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577088"/>
            <a:ext cx="988516" cy="417804"/>
          </a:xfrm>
          <a:prstGeom prst="rect">
            <a:avLst/>
          </a:prstGeom>
          <a:noFill/>
        </p:spPr>
      </p:pic>
      <p:pic>
        <p:nvPicPr>
          <p:cNvPr id="10" name="Picture 10" descr="img691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8674" y="4598354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55" y="4600863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21" y="4601010"/>
            <a:ext cx="1780693" cy="404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0680" y="1331913"/>
            <a:ext cx="1944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картирования некоторых физических параметров (датчиками или аналоговыми приборами)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221858"/>
            <a:ext cx="4680520" cy="3896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31913"/>
            <a:ext cx="2022232" cy="36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4462" y="1142785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</a:t>
            </a:r>
            <a:r>
              <a:rPr lang="ru-RU" dirty="0" err="1" smtClean="0"/>
              <a:t>краудсорсингового</a:t>
            </a:r>
            <a:r>
              <a:rPr lang="ru-RU" dirty="0" smtClean="0"/>
              <a:t> проекта по микроскопии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163310"/>
            <a:ext cx="3813159" cy="3963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5" y="1157286"/>
            <a:ext cx="2142264" cy="38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3340" y="1157286"/>
            <a:ext cx="1705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проекта для начальной школы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290" y="1157287"/>
            <a:ext cx="5042595" cy="3969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57286"/>
            <a:ext cx="2160240" cy="39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597666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Работаем в проекте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31913"/>
            <a:ext cx="4008467" cy="124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331913"/>
            <a:ext cx="1953146" cy="1139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577241"/>
            <a:ext cx="1732191" cy="2539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571750"/>
            <a:ext cx="4522085" cy="1422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943" y="1203598"/>
            <a:ext cx="1841644" cy="3915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b="50623"/>
          <a:stretch/>
        </p:blipFill>
        <p:spPr>
          <a:xfrm>
            <a:off x="1907704" y="3988543"/>
            <a:ext cx="4414863" cy="10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Работаем в проекте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5" y="1247565"/>
            <a:ext cx="4541563" cy="3877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43" y="1203598"/>
            <a:ext cx="1841644" cy="3915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1247565"/>
            <a:ext cx="17058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каждом проекте существует всё, что необходимо для организации исследования, как на этапе создания, так и при участии в готовых проектах.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Работаем в проекте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91339"/>
            <a:ext cx="2116171" cy="3852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32947" b="45316"/>
          <a:stretch/>
        </p:blipFill>
        <p:spPr>
          <a:xfrm>
            <a:off x="5580112" y="49098"/>
            <a:ext cx="3398542" cy="5045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4258" r="33722"/>
          <a:stretch/>
        </p:blipFill>
        <p:spPr>
          <a:xfrm>
            <a:off x="2417967" y="1380026"/>
            <a:ext cx="2947202" cy="3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Работаем в проекте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57287"/>
            <a:ext cx="4536504" cy="38667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157288"/>
            <a:ext cx="6609806" cy="39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157287"/>
            <a:ext cx="2144282" cy="3907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46603"/>
            <a:ext cx="5638295" cy="33185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115728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Мозговой штурм? Домашнее задание? Озарение?</a:t>
            </a:r>
          </a:p>
          <a:p>
            <a:r>
              <a:rPr lang="ru-RU" dirty="0" smtClean="0"/>
              <a:t>Реальная социальная проблема?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55" y="1179104"/>
            <a:ext cx="5208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Ель голубая </a:t>
            </a:r>
            <a:r>
              <a:rPr lang="ru-RU" dirty="0" err="1"/>
              <a:t>Picea</a:t>
            </a:r>
            <a:r>
              <a:rPr lang="ru-RU" dirty="0"/>
              <a:t> </a:t>
            </a:r>
            <a:r>
              <a:rPr lang="ru-RU" dirty="0" err="1"/>
              <a:t>pungens</a:t>
            </a:r>
            <a:r>
              <a:rPr lang="ru-RU" dirty="0"/>
              <a:t> вечнозелёное хвойное дерево. Родина Северная Америка. Это дерево является символов штатов Юта и Колорадо, но в настоящее время редко где не встретишь красивой голубой ели. Мы решили изучить насколько распространён этот вид в озеленении современных городов. Голубая ель растёт в горных долинах, любит повышенную влажность почвы. Известковые почвы не переносит. Теневынослива, засухоустойчива, морозоустойчива. Молодые ели напротив тени не любят, могут потерять декоративность.</a:t>
            </a:r>
          </a:p>
        </p:txBody>
      </p:sp>
      <p:pic>
        <p:nvPicPr>
          <p:cNvPr id="1026" name="Picture 2" descr="https://55341418bc55394fbe0f-65d6d0e87ce8126fb80e16752287ad6c.ssl.cf1.rackcdn.com/81921276-6230-11e3-9ee5-08606e697fd7/larg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62737"/>
            <a:ext cx="1785645" cy="24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008" y="1131590"/>
            <a:ext cx="716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Сделайте </a:t>
            </a:r>
            <a:r>
              <a:rPr lang="ru-RU" sz="2400" b="1" dirty="0"/>
              <a:t>фотографию ели, постаравшись, чтобы на снимке было видно, в каких условиях растёт это дерево. </a:t>
            </a:r>
            <a:r>
              <a:rPr lang="ru-RU" sz="2400" dirty="0"/>
              <a:t>Выясните все подробности окружения дерева. Растёт оно одиночно или в группе деревьев, таких же елей или других растений. Растёт ли эта ель в аллее. Есть ли поблизости здания, с какой стороны от здания растёт ель (с севера, юга, запада или востока). Есть ли поблизости автомобильные дороги, промышленные предприятия, водоёмы или водотоки (пруды, реки, ручьи и т.п.). </a:t>
            </a:r>
          </a:p>
        </p:txBody>
      </p:sp>
      <p:pic>
        <p:nvPicPr>
          <p:cNvPr id="1026" name="Picture 2" descr="http://www.exclusivealgarvevillas.ru/uploadfiles/products/ASIS%20-%20ET%20Asen%20Boshik_511/PICEA-PUNGES-Produk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275606"/>
            <a:ext cx="1571155" cy="18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6891"/>
            <a:ext cx="8712968" cy="90068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Давай займёмся наукой!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globallab.org/img/main/fir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/>
          <a:stretch>
            <a:fillRect/>
          </a:stretch>
        </p:blipFill>
        <p:spPr bwMode="auto">
          <a:xfrm>
            <a:off x="107504" y="1218562"/>
            <a:ext cx="33131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15120" r="4278" b="5277"/>
          <a:stretch/>
        </p:blipFill>
        <p:spPr bwMode="auto">
          <a:xfrm>
            <a:off x="5458886" y="1157288"/>
            <a:ext cx="3600400" cy="31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21" y="2750882"/>
            <a:ext cx="3415081" cy="175432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Как совместить увлечённость детей тем, что можно сделать и исследовать своими руками, с серьёзным анализом, графиками, шкалами, релевантностью данных?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9582"/>
            <a:ext cx="6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Постарайтесь </a:t>
            </a:r>
            <a:r>
              <a:rPr lang="ru-RU" sz="2400" b="1" dirty="0"/>
              <a:t>приблизительно определить возраст дерева. </a:t>
            </a:r>
          </a:p>
          <a:p>
            <a:r>
              <a:rPr lang="ru-RU" sz="2400" dirty="0"/>
              <a:t>Это можно сделать, измерив диаметр ствола на высоте 1 м 30 см и рассчитав по формуле: </a:t>
            </a:r>
            <a:br>
              <a:rPr lang="ru-RU" sz="2400" dirty="0"/>
            </a:br>
            <a:r>
              <a:rPr lang="ru-RU" sz="2400" dirty="0"/>
              <a:t>возраст = 1,6*диаметр </a:t>
            </a:r>
            <a:r>
              <a:rPr lang="ru-RU" sz="2400" dirty="0" smtClean="0"/>
              <a:t>ствола </a:t>
            </a:r>
            <a:r>
              <a:rPr lang="ru-RU" sz="2400" dirty="0"/>
              <a:t>(на высоте 1,30 м) + 44 </a:t>
            </a:r>
          </a:p>
          <a:p>
            <a:r>
              <a:rPr lang="ru-RU" sz="2400" dirty="0"/>
              <a:t>Также вы можете посчитать количество мутовок ветвей от земли до верхушки дерева и прибавить 4, до возраста 4-х лет мутовки ветвей у ели не образуются. Эти мутовки-ярусы вы можете рассмотреть на фото выше. </a:t>
            </a:r>
          </a:p>
        </p:txBody>
      </p:sp>
      <p:pic>
        <p:nvPicPr>
          <p:cNvPr id="2050" name="Picture 2" descr="http://lnsh.obrlen.ru/sites/default/files/photo/news/25480/DSCN06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56" y="1188506"/>
            <a:ext cx="234888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" y="1285628"/>
            <a:ext cx="6811489" cy="368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" y="1329582"/>
            <a:ext cx="8870449" cy="248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1887012"/>
            <a:ext cx="1496900" cy="31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213931"/>
            <a:ext cx="3528392" cy="3778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75606"/>
            <a:ext cx="6617938" cy="3806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15855"/>
            <a:ext cx="5328592" cy="389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254390"/>
            <a:ext cx="4375876" cy="38891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221" y="1324188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Анализ результатов проекта:</a:t>
            </a:r>
          </a:p>
          <a:p>
            <a:endParaRPr lang="ru-RU" dirty="0" smtClean="0"/>
          </a:p>
          <a:p>
            <a:r>
              <a:rPr lang="ru-RU" dirty="0" smtClean="0"/>
              <a:t>Одна из главных задач автора – обеспечить жизнеспособность проекта. Для этого следует своевременно просматривать анкеты</a:t>
            </a:r>
            <a:r>
              <a:rPr lang="ru-RU" dirty="0"/>
              <a:t>, </a:t>
            </a:r>
            <a:r>
              <a:rPr lang="ru-RU" dirty="0" smtClean="0"/>
              <a:t>обобщать данные и писать об этом на форуме проекта (раздел «Обсуждение»), блокировать </a:t>
            </a:r>
            <a:r>
              <a:rPr lang="ru-RU" dirty="0"/>
              <a:t>некорректные анкеты, </a:t>
            </a:r>
            <a:r>
              <a:rPr lang="ru-RU" dirty="0" smtClean="0"/>
              <a:t>вести </a:t>
            </a:r>
            <a:r>
              <a:rPr lang="ru-RU" dirty="0"/>
              <a:t>блог, </a:t>
            </a:r>
            <a:r>
              <a:rPr lang="ru-RU" dirty="0" smtClean="0"/>
              <a:t>поддерживать обсуждение результатов. И самое </a:t>
            </a:r>
            <a:r>
              <a:rPr lang="ru-RU" dirty="0"/>
              <a:t>главное: </a:t>
            </a:r>
            <a:r>
              <a:rPr lang="ru-RU" dirty="0" smtClean="0"/>
              <a:t>привлекать новых </a:t>
            </a:r>
            <a:r>
              <a:rPr lang="ru-RU" dirty="0"/>
              <a:t>участников.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Благородная ель: от замысла к педагогическому пользовательскому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56087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Анализ результатов проекта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err="1" smtClean="0"/>
              <a:t>Темпоритм</a:t>
            </a:r>
            <a:r>
              <a:rPr lang="ru-RU" dirty="0" smtClean="0"/>
              <a:t> </a:t>
            </a:r>
            <a:r>
              <a:rPr lang="ru-RU" dirty="0"/>
              <a:t>работы каждый </a:t>
            </a:r>
            <a:r>
              <a:rPr lang="ru-RU" dirty="0" smtClean="0"/>
              <a:t>автор выбирает </a:t>
            </a:r>
            <a:r>
              <a:rPr lang="ru-RU" dirty="0"/>
              <a:t>для себя сам: кому-то удобно вычищать проект раз в месяц, а кто-то считает целесообразным делать это еженедельно (в случае, например, если это учитель, который работает со своим классом).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71" y="1157287"/>
            <a:ext cx="4683929" cy="39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Проект как инструмент обучения детей исследовательским умениям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3171" y="12756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Гипотеза проекта: Ель </a:t>
            </a:r>
            <a:r>
              <a:rPr lang="ru-RU" dirty="0"/>
              <a:t>голубая вне природного ареала в современном озеленении встречается, в основном, в крупных населённых пунктах.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275606"/>
            <a:ext cx="1784932" cy="3788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648" y="27157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Вопросы анкеты:</a:t>
            </a:r>
          </a:p>
          <a:p>
            <a:r>
              <a:rPr lang="ru-RU" dirty="0" smtClean="0"/>
              <a:t>Местоположение дерева</a:t>
            </a:r>
          </a:p>
          <a:p>
            <a:r>
              <a:rPr lang="ru-RU" dirty="0" smtClean="0"/>
              <a:t>Фото дерева</a:t>
            </a:r>
          </a:p>
          <a:p>
            <a:r>
              <a:rPr lang="ru-RU" dirty="0" smtClean="0"/>
              <a:t>Условия произрастания дерева</a:t>
            </a:r>
          </a:p>
          <a:p>
            <a:r>
              <a:rPr lang="ru-RU" dirty="0" smtClean="0"/>
              <a:t>Возраст дерева</a:t>
            </a:r>
          </a:p>
          <a:p>
            <a:r>
              <a:rPr lang="ru-RU" dirty="0" smtClean="0"/>
              <a:t>Состояние дерева </a:t>
            </a:r>
          </a:p>
          <a:p>
            <a:r>
              <a:rPr lang="ru-RU" dirty="0" smtClean="0"/>
              <a:t>Повреждение вредителями</a:t>
            </a:r>
          </a:p>
          <a:p>
            <a:r>
              <a:rPr lang="ru-RU" dirty="0" smtClean="0"/>
              <a:t>История дерева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594253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Возможно ли этими данными</a:t>
            </a:r>
          </a:p>
          <a:p>
            <a:r>
              <a:rPr lang="ru-RU" b="1" dirty="0" smtClean="0"/>
              <a:t>подтвердить или опровергнуть гипотезу?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3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7504" y="153987"/>
            <a:ext cx="903649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Проект как инструмент обучения детей исследовательским умениям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53" y="1206127"/>
            <a:ext cx="5112568" cy="13045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25" r="3391"/>
          <a:stretch/>
        </p:blipFill>
        <p:spPr>
          <a:xfrm>
            <a:off x="5032149" y="1835722"/>
            <a:ext cx="4111851" cy="3289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48803"/>
            <a:ext cx="5040560" cy="128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" y="3874394"/>
            <a:ext cx="4776213" cy="11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Естественно-научные проекты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r>
              <a:rPr lang="ru-RU" sz="2400" b="1" dirty="0" smtClean="0"/>
              <a:t>Возможности платформы ГлобалЛаб</a:t>
            </a:r>
            <a:r>
              <a:rPr lang="ru-RU" sz="2400" dirty="0" smtClean="0"/>
              <a:t>, в частности, </a:t>
            </a:r>
            <a:r>
              <a:rPr lang="ru-RU" sz="2400" b="1" dirty="0" smtClean="0"/>
              <a:t>агрегация и сравнение данных</a:t>
            </a:r>
            <a:r>
              <a:rPr lang="ru-RU" sz="2400" dirty="0" smtClean="0"/>
              <a:t> в виде удобной </a:t>
            </a:r>
            <a:r>
              <a:rPr lang="ru-RU" sz="2400" dirty="0" err="1" smtClean="0"/>
              <a:t>инфографики</a:t>
            </a:r>
            <a:r>
              <a:rPr lang="ru-RU" sz="2400" dirty="0" smtClean="0"/>
              <a:t> и галерей изображений, </a:t>
            </a:r>
            <a:r>
              <a:rPr lang="ru-RU" sz="2400" b="1" dirty="0" smtClean="0"/>
              <a:t>загрузка потока данных с датчика </a:t>
            </a:r>
            <a:r>
              <a:rPr lang="ru-RU" sz="2400" dirty="0" smtClean="0"/>
              <a:t>в </a:t>
            </a:r>
            <a:r>
              <a:rPr lang="ru-RU" sz="2400" dirty="0" smtClean="0"/>
              <a:t>режиме </a:t>
            </a:r>
            <a:r>
              <a:rPr lang="ru-RU" sz="2400" dirty="0" smtClean="0"/>
              <a:t>реального времени, делают возможным создание естественно-научных проектов самых разных направлений: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Измерение уровня </a:t>
            </a:r>
            <a:r>
              <a:rPr lang="ru-RU" sz="2400" b="1" dirty="0"/>
              <a:t>УФ </a:t>
            </a:r>
            <a:r>
              <a:rPr lang="ru-RU" sz="2400" dirty="0"/>
              <a:t>по всему земному шару в целью поиска озоновых </a:t>
            </a:r>
            <a:r>
              <a:rPr lang="ru-RU" sz="2400" dirty="0" smtClean="0"/>
              <a:t>дыр (работаем с датчиками ультрафиолета);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Составление коллекций </a:t>
            </a:r>
            <a:r>
              <a:rPr lang="ru-RU" sz="2400" b="1" dirty="0"/>
              <a:t>фотографий </a:t>
            </a:r>
            <a:r>
              <a:rPr lang="ru-RU" sz="2400" dirty="0" smtClean="0"/>
              <a:t>листьев растений разных видов из </a:t>
            </a:r>
            <a:r>
              <a:rPr lang="ru-RU" sz="2400" dirty="0"/>
              <a:t>всех уголков земного шара с целью поиска новых видов или регистрации </a:t>
            </a:r>
            <a:r>
              <a:rPr lang="ru-RU" sz="2400" dirty="0" smtClean="0"/>
              <a:t>мутаций;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23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Присоединяйтесь!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785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Адрес </a:t>
            </a:r>
            <a:r>
              <a:rPr lang="ru-RU" b="1" dirty="0">
                <a:solidFill>
                  <a:srgbClr val="023E89"/>
                </a:solidFill>
                <a:latin typeface="MetaPro-Bold"/>
              </a:rPr>
              <a:t>технической </a:t>
            </a: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поддержки: </a:t>
            </a: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support@globallab.org</a:t>
            </a:r>
            <a:endParaRPr lang="ru-RU" b="1" dirty="0" smtClean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Пишите нам также</a:t>
            </a:r>
            <a:r>
              <a:rPr lang="ru-RU" b="1" dirty="0">
                <a:solidFill>
                  <a:srgbClr val="023E89"/>
                </a:solidFill>
                <a:latin typeface="MetaPro-Bold"/>
              </a:rPr>
              <a:t>:</a:t>
            </a:r>
            <a:endParaRPr lang="ru-RU" b="1" dirty="0" smtClean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info@globallab.org</a:t>
            </a:r>
            <a:endParaRPr lang="en-US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3445" y="1878588"/>
            <a:ext cx="419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Хотите стать автором?</a:t>
            </a:r>
            <a:endParaRPr lang="ru-RU" b="1" dirty="0">
              <a:solidFill>
                <a:srgbClr val="023E89"/>
              </a:solidFill>
              <a:latin typeface="MetaPro-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23E89"/>
                </a:solidFill>
                <a:latin typeface="MetaPro-Bold"/>
              </a:rPr>
              <a:t>editors@globallab.org</a:t>
            </a:r>
            <a:endParaRPr lang="en-US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8881" y="2758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Ведущий тьютор </a:t>
            </a:r>
            <a:r>
              <a:rPr lang="ru-RU" b="1" dirty="0" smtClean="0">
                <a:solidFill>
                  <a:srgbClr val="023E89"/>
                </a:solidFill>
                <a:latin typeface="MetaPro-Bold"/>
              </a:rPr>
              <a:t>ГлобалЛаб: </a:t>
            </a:r>
            <a:r>
              <a:rPr lang="en-US" b="1" dirty="0">
                <a:solidFill>
                  <a:srgbClr val="023E89"/>
                </a:solidFill>
                <a:latin typeface="MetaPro-Bold"/>
              </a:rPr>
              <a:t>ya.zlochevskaya@globallab.org</a:t>
            </a:r>
            <a:endParaRPr lang="ru-RU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6644" y="1251133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Наша платформа </a:t>
            </a:r>
            <a:r>
              <a:rPr lang="en-US" b="1" dirty="0">
                <a:solidFill>
                  <a:srgbClr val="023E89"/>
                </a:solidFill>
                <a:latin typeface="MetaPro-Bold"/>
              </a:rPr>
              <a:t>globallab.org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23E89"/>
              </a:solidFill>
              <a:latin typeface="MetaPro-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4912" y="4027239"/>
            <a:ext cx="3774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23E89"/>
                </a:solidFill>
                <a:latin typeface="MetaPro-Bold"/>
              </a:rPr>
              <a:t>Наш телефон +7 (499) 703-41-93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Ваши вопросы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t3.gstatic.com/images?q=tbn:ANd9GcQCvmbVrfV6DW16xipvS5uaHAhzjJ_HacEbHMqtwgH_6jBvk2H8Mw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6718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Естественно-научные проекты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8891588" cy="381642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Составление карт миграций </a:t>
            </a:r>
            <a:r>
              <a:rPr lang="ru-RU" sz="2400" dirty="0" smtClean="0"/>
              <a:t>птиц;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Определение карт </a:t>
            </a:r>
            <a:r>
              <a:rPr lang="ru-RU" sz="2400" b="1" dirty="0"/>
              <a:t>ареалов обитания </a:t>
            </a:r>
            <a:r>
              <a:rPr lang="ru-RU" sz="2400" dirty="0" smtClean="0"/>
              <a:t>различных животных;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Мониторинг распространения </a:t>
            </a:r>
            <a:r>
              <a:rPr lang="ru-RU" sz="2400" dirty="0" smtClean="0"/>
              <a:t>инвазивных видов животных или растений;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Составление карты </a:t>
            </a:r>
            <a:r>
              <a:rPr lang="ru-RU" sz="2400" b="1" dirty="0"/>
              <a:t>кислотности </a:t>
            </a:r>
            <a:r>
              <a:rPr lang="ru-RU" sz="2400" b="1" dirty="0" smtClean="0"/>
              <a:t>осадков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Составление карты </a:t>
            </a:r>
            <a:r>
              <a:rPr lang="ru-RU" sz="2400" b="1" dirty="0"/>
              <a:t>шумового </a:t>
            </a:r>
            <a:r>
              <a:rPr lang="ru-RU" sz="2400" b="1" dirty="0" smtClean="0"/>
              <a:t>загрязнения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Регулярные фенологические наблюдения </a:t>
            </a:r>
            <a:r>
              <a:rPr lang="ru-RU" sz="2400" dirty="0" smtClean="0"/>
              <a:t>с составлением фенологических карт </a:t>
            </a:r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i="1" dirty="0" smtClean="0"/>
              <a:t>и многое другое…</a:t>
            </a:r>
            <a:endParaRPr lang="ru-RU" sz="24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632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Естественно-научные проекты ГлобалЛаб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31590"/>
            <a:ext cx="4680074" cy="1224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dirty="0" smtClean="0"/>
              <a:t>Специальные возможности ГлобалЛаб облегчают участие в естественно-научных проектах</a:t>
            </a:r>
            <a:endParaRPr lang="ru-RU" sz="24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2399118"/>
            <a:ext cx="4536058" cy="1293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3465308"/>
            <a:ext cx="3927105" cy="1407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1225354"/>
            <a:ext cx="3185436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2997"/>
            <a:ext cx="2213828" cy="3963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1866"/>
          <a:stretch/>
        </p:blipFill>
        <p:spPr>
          <a:xfrm>
            <a:off x="4564856" y="1190089"/>
            <a:ext cx="4536504" cy="39016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6990" y="1194084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фенологического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7865" y="1200571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Составление карт ареалов обитания птиц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52" y="1196576"/>
            <a:ext cx="4451736" cy="3901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1157287"/>
            <a:ext cx="2198699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35062"/>
            <a:ext cx="2102463" cy="3811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278" y="1267198"/>
            <a:ext cx="5164722" cy="38720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126442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Мониторинг распространения переносчика опасного заболевания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3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Рассмотрим варианты естественно-научных проектов в среде ГлобалЛаб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9422" y="1252172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составления карты шумового загрязнения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720" y="1252172"/>
            <a:ext cx="4536504" cy="386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57287"/>
            <a:ext cx="214758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8255</TotalTime>
  <Words>865</Words>
  <Application>Microsoft Office PowerPoint</Application>
  <PresentationFormat>Экран (16:9)</PresentationFormat>
  <Paragraphs>125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«Естественно-научные проекты в среде ГлобалЛаб: от простого пользователя до современного учёного» </vt:lpstr>
      <vt:lpstr>Давай займёмся наукой!</vt:lpstr>
      <vt:lpstr>Естественно-научные проекты ГлобалЛаб</vt:lpstr>
      <vt:lpstr>Естественно-научные проекты ГлобалЛаб</vt:lpstr>
      <vt:lpstr>Естественно-научные проекты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Рассмотрим варианты естественно-научных проектов в среде ГлобалЛаб</vt:lpstr>
      <vt:lpstr>Работаем в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Присоединяйтесь!</vt:lpstr>
      <vt:lpstr>Ваши вопросы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196</cp:revision>
  <dcterms:created xsi:type="dcterms:W3CDTF">2011-08-25T06:09:31Z</dcterms:created>
  <dcterms:modified xsi:type="dcterms:W3CDTF">2014-01-22T11:43:13Z</dcterms:modified>
</cp:coreProperties>
</file>