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8" r:id="rId2"/>
    <p:sldId id="387" r:id="rId3"/>
    <p:sldId id="388" r:id="rId4"/>
    <p:sldId id="389" r:id="rId5"/>
    <p:sldId id="326" r:id="rId6"/>
    <p:sldId id="368" r:id="rId7"/>
    <p:sldId id="381" r:id="rId8"/>
    <p:sldId id="386" r:id="rId9"/>
    <p:sldId id="380" r:id="rId10"/>
    <p:sldId id="375" r:id="rId11"/>
    <p:sldId id="374" r:id="rId12"/>
    <p:sldId id="376" r:id="rId13"/>
    <p:sldId id="377" r:id="rId14"/>
    <p:sldId id="378" r:id="rId15"/>
    <p:sldId id="383" r:id="rId16"/>
    <p:sldId id="341" r:id="rId1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49" autoAdjust="0"/>
  </p:normalViewPr>
  <p:slideViewPr>
    <p:cSldViewPr>
      <p:cViewPr>
        <p:scale>
          <a:sx n="80" d="100"/>
          <a:sy n="80" d="100"/>
        </p:scale>
        <p:origin x="-762" y="-5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15A71-6097-4B05-8696-9A3A573B983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DB827B4-202A-4A65-8ED7-004049ED03BD}">
      <dgm:prSet phldrT="[Текст]"/>
      <dgm:spPr/>
      <dgm:t>
        <a:bodyPr/>
        <a:lstStyle/>
        <a:p>
          <a:r>
            <a:rPr lang="ru-RU" dirty="0" smtClean="0"/>
            <a:t>Тенденции в результатах</a:t>
          </a:r>
          <a:endParaRPr lang="ru-RU" dirty="0"/>
        </a:p>
      </dgm:t>
    </dgm:pt>
    <dgm:pt modelId="{4B8832F9-97E0-43C5-9FF4-9061EACCEEC4}" type="parTrans" cxnId="{339D5718-15D9-4BA2-9293-2DA66F9A8B03}">
      <dgm:prSet/>
      <dgm:spPr/>
      <dgm:t>
        <a:bodyPr/>
        <a:lstStyle/>
        <a:p>
          <a:endParaRPr lang="ru-RU"/>
        </a:p>
      </dgm:t>
    </dgm:pt>
    <dgm:pt modelId="{6DDD51C0-34AA-4540-80D2-19C89735E6F3}" type="sibTrans" cxnId="{339D5718-15D9-4BA2-9293-2DA66F9A8B03}">
      <dgm:prSet/>
      <dgm:spPr/>
      <dgm:t>
        <a:bodyPr/>
        <a:lstStyle/>
        <a:p>
          <a:endParaRPr lang="ru-RU"/>
        </a:p>
      </dgm:t>
    </dgm:pt>
    <dgm:pt modelId="{54EB4AB3-710D-4AC3-8E8D-F40054487DCD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Факторы, влияющие на результаты</a:t>
          </a:r>
          <a:endParaRPr lang="ru-RU" dirty="0"/>
        </a:p>
      </dgm:t>
    </dgm:pt>
    <dgm:pt modelId="{C17EE487-E4F2-46D1-A67C-AC1494F117C3}" type="parTrans" cxnId="{53127651-EF62-4188-B566-20FE38827EBD}">
      <dgm:prSet/>
      <dgm:spPr/>
      <dgm:t>
        <a:bodyPr/>
        <a:lstStyle/>
        <a:p>
          <a:endParaRPr lang="ru-RU"/>
        </a:p>
      </dgm:t>
    </dgm:pt>
    <dgm:pt modelId="{431A0D04-CE6C-44FB-92E9-64C19137ACCB}" type="sibTrans" cxnId="{53127651-EF62-4188-B566-20FE38827EBD}">
      <dgm:prSet/>
      <dgm:spPr/>
      <dgm:t>
        <a:bodyPr/>
        <a:lstStyle/>
        <a:p>
          <a:endParaRPr lang="ru-RU"/>
        </a:p>
      </dgm:t>
    </dgm:pt>
    <dgm:pt modelId="{D90E2271-3237-4942-AF39-107E724C39C3}">
      <dgm:prSet phldrT="[Текст]"/>
      <dgm:spPr>
        <a:solidFill>
          <a:srgbClr val="EC3320"/>
        </a:solidFill>
      </dgm:spPr>
      <dgm:t>
        <a:bodyPr/>
        <a:lstStyle/>
        <a:p>
          <a:r>
            <a:rPr lang="ru-RU" dirty="0" smtClean="0"/>
            <a:t>Эффективность управленческих решений</a:t>
          </a:r>
          <a:endParaRPr lang="ru-RU" dirty="0"/>
        </a:p>
      </dgm:t>
    </dgm:pt>
    <dgm:pt modelId="{3AE72DE6-91BE-4637-831E-595038B05268}" type="parTrans" cxnId="{D6A98A70-9312-49D5-8ED1-C7F24020F120}">
      <dgm:prSet/>
      <dgm:spPr/>
      <dgm:t>
        <a:bodyPr/>
        <a:lstStyle/>
        <a:p>
          <a:endParaRPr lang="ru-RU"/>
        </a:p>
      </dgm:t>
    </dgm:pt>
    <dgm:pt modelId="{F3AFDED3-2A0B-4857-BD30-4924980ED214}" type="sibTrans" cxnId="{D6A98A70-9312-49D5-8ED1-C7F24020F120}">
      <dgm:prSet/>
      <dgm:spPr/>
      <dgm:t>
        <a:bodyPr/>
        <a:lstStyle/>
        <a:p>
          <a:endParaRPr lang="ru-RU"/>
        </a:p>
      </dgm:t>
    </dgm:pt>
    <dgm:pt modelId="{B9BB8239-A22E-4DF0-9AF8-F09014BF2EA8}" type="pres">
      <dgm:prSet presAssocID="{3FC15A71-6097-4B05-8696-9A3A573B983B}" presName="CompostProcess" presStyleCnt="0">
        <dgm:presLayoutVars>
          <dgm:dir/>
          <dgm:resizeHandles val="exact"/>
        </dgm:presLayoutVars>
      </dgm:prSet>
      <dgm:spPr/>
    </dgm:pt>
    <dgm:pt modelId="{01C46948-DC40-48CB-82F3-721E864D0658}" type="pres">
      <dgm:prSet presAssocID="{3FC15A71-6097-4B05-8696-9A3A573B983B}" presName="arrow" presStyleLbl="bgShp" presStyleIdx="0" presStyleCnt="1"/>
      <dgm:spPr/>
    </dgm:pt>
    <dgm:pt modelId="{ACE4211A-256F-4717-B81E-B4F48B0BD94D}" type="pres">
      <dgm:prSet presAssocID="{3FC15A71-6097-4B05-8696-9A3A573B983B}" presName="linearProcess" presStyleCnt="0"/>
      <dgm:spPr/>
    </dgm:pt>
    <dgm:pt modelId="{4D7800B9-F2BF-42BB-A5A2-5A3D3DC5EADD}" type="pres">
      <dgm:prSet presAssocID="{FDB827B4-202A-4A65-8ED7-004049ED03B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19BC8-1C6C-4D99-9B80-E111A8DF4942}" type="pres">
      <dgm:prSet presAssocID="{6DDD51C0-34AA-4540-80D2-19C89735E6F3}" presName="sibTrans" presStyleCnt="0"/>
      <dgm:spPr/>
    </dgm:pt>
    <dgm:pt modelId="{BFAF1544-90C9-4889-AFE7-6E32FFC6DC9A}" type="pres">
      <dgm:prSet presAssocID="{54EB4AB3-710D-4AC3-8E8D-F40054487DC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CCC01-9324-47AE-B656-4A1DF5299B07}" type="pres">
      <dgm:prSet presAssocID="{431A0D04-CE6C-44FB-92E9-64C19137ACCB}" presName="sibTrans" presStyleCnt="0"/>
      <dgm:spPr/>
    </dgm:pt>
    <dgm:pt modelId="{8CD47E8B-6A6C-4FA1-9DC1-BD6D78AA8597}" type="pres">
      <dgm:prSet presAssocID="{D90E2271-3237-4942-AF39-107E724C39C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C4259C-6BBD-4265-A165-740FFBDA7E66}" type="presOf" srcId="{D90E2271-3237-4942-AF39-107E724C39C3}" destId="{8CD47E8B-6A6C-4FA1-9DC1-BD6D78AA8597}" srcOrd="0" destOrd="0" presId="urn:microsoft.com/office/officeart/2005/8/layout/hProcess9"/>
    <dgm:cxn modelId="{53127651-EF62-4188-B566-20FE38827EBD}" srcId="{3FC15A71-6097-4B05-8696-9A3A573B983B}" destId="{54EB4AB3-710D-4AC3-8E8D-F40054487DCD}" srcOrd="1" destOrd="0" parTransId="{C17EE487-E4F2-46D1-A67C-AC1494F117C3}" sibTransId="{431A0D04-CE6C-44FB-92E9-64C19137ACCB}"/>
    <dgm:cxn modelId="{4C366CAA-CC34-45C8-82B7-57D880CDE2DC}" type="presOf" srcId="{3FC15A71-6097-4B05-8696-9A3A573B983B}" destId="{B9BB8239-A22E-4DF0-9AF8-F09014BF2EA8}" srcOrd="0" destOrd="0" presId="urn:microsoft.com/office/officeart/2005/8/layout/hProcess9"/>
    <dgm:cxn modelId="{339D5718-15D9-4BA2-9293-2DA66F9A8B03}" srcId="{3FC15A71-6097-4B05-8696-9A3A573B983B}" destId="{FDB827B4-202A-4A65-8ED7-004049ED03BD}" srcOrd="0" destOrd="0" parTransId="{4B8832F9-97E0-43C5-9FF4-9061EACCEEC4}" sibTransId="{6DDD51C0-34AA-4540-80D2-19C89735E6F3}"/>
    <dgm:cxn modelId="{D6A98A70-9312-49D5-8ED1-C7F24020F120}" srcId="{3FC15A71-6097-4B05-8696-9A3A573B983B}" destId="{D90E2271-3237-4942-AF39-107E724C39C3}" srcOrd="2" destOrd="0" parTransId="{3AE72DE6-91BE-4637-831E-595038B05268}" sibTransId="{F3AFDED3-2A0B-4857-BD30-4924980ED214}"/>
    <dgm:cxn modelId="{83E15264-724F-439B-B9C7-A93CA8438F8C}" type="presOf" srcId="{54EB4AB3-710D-4AC3-8E8D-F40054487DCD}" destId="{BFAF1544-90C9-4889-AFE7-6E32FFC6DC9A}" srcOrd="0" destOrd="0" presId="urn:microsoft.com/office/officeart/2005/8/layout/hProcess9"/>
    <dgm:cxn modelId="{1A9C0477-BCBC-4EDE-A971-2A8D8C35CA0C}" type="presOf" srcId="{FDB827B4-202A-4A65-8ED7-004049ED03BD}" destId="{4D7800B9-F2BF-42BB-A5A2-5A3D3DC5EADD}" srcOrd="0" destOrd="0" presId="urn:microsoft.com/office/officeart/2005/8/layout/hProcess9"/>
    <dgm:cxn modelId="{E59E34FC-D73E-4C3E-9435-0672A47C8B72}" type="presParOf" srcId="{B9BB8239-A22E-4DF0-9AF8-F09014BF2EA8}" destId="{01C46948-DC40-48CB-82F3-721E864D0658}" srcOrd="0" destOrd="0" presId="urn:microsoft.com/office/officeart/2005/8/layout/hProcess9"/>
    <dgm:cxn modelId="{5B7A0980-1043-4956-BDCA-19BFED39DD02}" type="presParOf" srcId="{B9BB8239-A22E-4DF0-9AF8-F09014BF2EA8}" destId="{ACE4211A-256F-4717-B81E-B4F48B0BD94D}" srcOrd="1" destOrd="0" presId="urn:microsoft.com/office/officeart/2005/8/layout/hProcess9"/>
    <dgm:cxn modelId="{0B583646-8EC8-40EC-B12D-934BA29CD4E2}" type="presParOf" srcId="{ACE4211A-256F-4717-B81E-B4F48B0BD94D}" destId="{4D7800B9-F2BF-42BB-A5A2-5A3D3DC5EADD}" srcOrd="0" destOrd="0" presId="urn:microsoft.com/office/officeart/2005/8/layout/hProcess9"/>
    <dgm:cxn modelId="{6D4681FF-5AE7-4E1D-ADC0-9CB0ADF724E8}" type="presParOf" srcId="{ACE4211A-256F-4717-B81E-B4F48B0BD94D}" destId="{BC019BC8-1C6C-4D99-9B80-E111A8DF4942}" srcOrd="1" destOrd="0" presId="urn:microsoft.com/office/officeart/2005/8/layout/hProcess9"/>
    <dgm:cxn modelId="{30D08ACE-112E-4F8A-BCAF-DE775F24E5C7}" type="presParOf" srcId="{ACE4211A-256F-4717-B81E-B4F48B0BD94D}" destId="{BFAF1544-90C9-4889-AFE7-6E32FFC6DC9A}" srcOrd="2" destOrd="0" presId="urn:microsoft.com/office/officeart/2005/8/layout/hProcess9"/>
    <dgm:cxn modelId="{EF1C41CB-D410-49A2-94D2-C5399C8DB218}" type="presParOf" srcId="{ACE4211A-256F-4717-B81E-B4F48B0BD94D}" destId="{FF8CCC01-9324-47AE-B656-4A1DF5299B07}" srcOrd="3" destOrd="0" presId="urn:microsoft.com/office/officeart/2005/8/layout/hProcess9"/>
    <dgm:cxn modelId="{8ADCAA62-5604-45B2-B2F9-2FF1790D6654}" type="presParOf" srcId="{ACE4211A-256F-4717-B81E-B4F48B0BD94D}" destId="{8CD47E8B-6A6C-4FA1-9DC1-BD6D78AA859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46948-DC40-48CB-82F3-721E864D0658}">
      <dsp:nvSpPr>
        <dsp:cNvPr id="0" name=""/>
        <dsp:cNvSpPr/>
      </dsp:nvSpPr>
      <dsp:spPr>
        <a:xfrm>
          <a:off x="672699" y="0"/>
          <a:ext cx="7623933" cy="16561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800B9-F2BF-42BB-A5A2-5A3D3DC5EADD}">
      <dsp:nvSpPr>
        <dsp:cNvPr id="0" name=""/>
        <dsp:cNvSpPr/>
      </dsp:nvSpPr>
      <dsp:spPr>
        <a:xfrm>
          <a:off x="303941" y="496855"/>
          <a:ext cx="2690799" cy="6624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Тенденции в результатах</a:t>
          </a:r>
          <a:endParaRPr lang="ru-RU" sz="1600" kern="1200" dirty="0"/>
        </a:p>
      </dsp:txBody>
      <dsp:txXfrm>
        <a:off x="336280" y="529194"/>
        <a:ext cx="2626121" cy="597795"/>
      </dsp:txXfrm>
    </dsp:sp>
    <dsp:sp modelId="{BFAF1544-90C9-4889-AFE7-6E32FFC6DC9A}">
      <dsp:nvSpPr>
        <dsp:cNvPr id="0" name=""/>
        <dsp:cNvSpPr/>
      </dsp:nvSpPr>
      <dsp:spPr>
        <a:xfrm>
          <a:off x="3139266" y="496855"/>
          <a:ext cx="2690799" cy="662473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Факторы, влияющие на результаты</a:t>
          </a:r>
          <a:endParaRPr lang="ru-RU" sz="1600" kern="1200" dirty="0"/>
        </a:p>
      </dsp:txBody>
      <dsp:txXfrm>
        <a:off x="3171605" y="529194"/>
        <a:ext cx="2626121" cy="597795"/>
      </dsp:txXfrm>
    </dsp:sp>
    <dsp:sp modelId="{8CD47E8B-6A6C-4FA1-9DC1-BD6D78AA8597}">
      <dsp:nvSpPr>
        <dsp:cNvPr id="0" name=""/>
        <dsp:cNvSpPr/>
      </dsp:nvSpPr>
      <dsp:spPr>
        <a:xfrm>
          <a:off x="5974591" y="496855"/>
          <a:ext cx="2690799" cy="662473"/>
        </a:xfrm>
        <a:prstGeom prst="roundRect">
          <a:avLst/>
        </a:prstGeom>
        <a:solidFill>
          <a:srgbClr val="EC33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Эффективность управленческих решений</a:t>
          </a:r>
          <a:endParaRPr lang="ru-RU" sz="1600" kern="1200" dirty="0"/>
        </a:p>
      </dsp:txBody>
      <dsp:txXfrm>
        <a:off x="6006930" y="529194"/>
        <a:ext cx="2626121" cy="5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5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3A4E629-ACD1-4677-8253-51EC53CA2770}" type="slidenum">
              <a:rPr lang="ru-RU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ru-RU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6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82C043B-49EA-44E2-8FA8-5BEB7E549861}" type="slidenum">
              <a:rPr lang="en-US" sz="1200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28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347864" y="3363838"/>
            <a:ext cx="5601837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В.А. </a:t>
            </a:r>
            <a:r>
              <a:rPr lang="ru-RU" sz="1600" b="1" dirty="0" err="1" smtClean="0">
                <a:solidFill>
                  <a:schemeClr val="bg1"/>
                </a:solidFill>
              </a:rPr>
              <a:t>Болотов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  <a:r>
              <a:rPr lang="ru-RU" sz="1600" b="1" smtClean="0">
                <a:solidFill>
                  <a:schemeClr val="bg1"/>
                </a:solidFill>
              </a:rPr>
              <a:t>И.А.Вальдман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Российский </a:t>
            </a:r>
            <a:r>
              <a:rPr lang="ru-RU" sz="1600" dirty="0" err="1" smtClean="0">
                <a:solidFill>
                  <a:schemeClr val="bg1"/>
                </a:solidFill>
              </a:rPr>
              <a:t>тренинговый</a:t>
            </a:r>
            <a:r>
              <a:rPr lang="ru-RU" sz="1600" dirty="0" smtClean="0">
                <a:solidFill>
                  <a:schemeClr val="bg1"/>
                </a:solidFill>
              </a:rPr>
              <a:t> центр ИУО РАО</a:t>
            </a:r>
          </a:p>
        </p:txBody>
      </p:sp>
      <p:sp>
        <p:nvSpPr>
          <p:cNvPr id="26" name="Заголовок 1"/>
          <p:cNvSpPr>
            <a:spLocks noGrp="1"/>
          </p:cNvSpPr>
          <p:nvPr>
            <p:ph type="ctrTitle"/>
          </p:nvPr>
        </p:nvSpPr>
        <p:spPr>
          <a:xfrm>
            <a:off x="35496" y="1275606"/>
            <a:ext cx="8999984" cy="2073540"/>
          </a:xfrm>
        </p:spPr>
        <p:txBody>
          <a:bodyPr/>
          <a:lstStyle/>
          <a:p>
            <a:r>
              <a:rPr lang="ru-RU" sz="3200" i="1" smtClean="0">
                <a:solidFill>
                  <a:schemeClr val="bg1"/>
                </a:solidFill>
              </a:rPr>
              <a:t/>
            </a:r>
            <a:br>
              <a:rPr lang="ru-RU" sz="3200" i="1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Учет </a:t>
            </a:r>
            <a:r>
              <a:rPr lang="ru-RU" sz="2800" dirty="0">
                <a:solidFill>
                  <a:schemeClr val="bg1"/>
                </a:solidFill>
              </a:rPr>
              <a:t>контекстных данных при интерпретации и использовании результатов оценки образовательных достижений </a:t>
            </a:r>
            <a:r>
              <a:rPr lang="ru-RU" sz="2800">
                <a:solidFill>
                  <a:schemeClr val="bg1"/>
                </a:solidFill>
              </a:rPr>
              <a:t>учащихся </a:t>
            </a:r>
            <a:r>
              <a:rPr lang="ru-RU" sz="2800" smtClean="0">
                <a:solidFill>
                  <a:schemeClr val="bg1"/>
                </a:solidFill>
              </a:rPr>
              <a:t>школы</a:t>
            </a: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endParaRPr lang="ru-RU" sz="1400" i="1" dirty="0" smtClean="0">
              <a:solidFill>
                <a:srgbClr val="FFFF00"/>
              </a:solidFill>
            </a:endParaRPr>
          </a:p>
        </p:txBody>
      </p:sp>
      <p:pic>
        <p:nvPicPr>
          <p:cNvPr id="1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2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3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32775" y="4598354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71976" y="235661"/>
            <a:ext cx="73803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>
                <a:solidFill>
                  <a:srgbClr val="FFFF00"/>
                </a:solidFill>
              </a:rPr>
              <a:t>9 декабря 2013 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00863"/>
            <a:ext cx="647625" cy="35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757" y="4566413"/>
            <a:ext cx="609044" cy="50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Институт образования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01009"/>
            <a:ext cx="393883" cy="39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" y="51470"/>
            <a:ext cx="8979346" cy="103381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Национальный мониторинг </a:t>
            </a:r>
            <a:r>
              <a:rPr lang="en-US" sz="2800" dirty="0" smtClean="0">
                <a:solidFill>
                  <a:schemeClr val="bg1"/>
                </a:solidFill>
              </a:rPr>
              <a:t>NAPLAN</a:t>
            </a:r>
            <a:r>
              <a:rPr lang="ru-RU" sz="2800" dirty="0" smtClean="0">
                <a:solidFill>
                  <a:schemeClr val="bg1"/>
                </a:solidFill>
              </a:rPr>
              <a:t> (Австралия)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СТАТИСТИЧЕСКИ «ПОДОБНЫЕ» ШКОЛЫ.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150" y="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46" y="1131590"/>
            <a:ext cx="91085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В целях представления результатов национального мониторинга по группам школ </a:t>
            </a:r>
            <a:r>
              <a:rPr lang="ru-RU" sz="2200" dirty="0"/>
              <a:t>со статистически сходным контингентом учащихся </a:t>
            </a:r>
            <a:r>
              <a:rPr lang="ru-RU" sz="2200" dirty="0" smtClean="0"/>
              <a:t>специально разработан </a:t>
            </a:r>
            <a:r>
              <a:rPr lang="ru-RU" sz="2200" b="1" dirty="0" smtClean="0"/>
              <a:t>Индекс </a:t>
            </a:r>
            <a:r>
              <a:rPr lang="ru-RU" sz="2200" b="1" dirty="0"/>
              <a:t>местных социально-образовательных условий </a:t>
            </a:r>
            <a:r>
              <a:rPr lang="ru-RU" sz="2200" dirty="0"/>
              <a:t>(</a:t>
            </a:r>
            <a:r>
              <a:rPr lang="ru-RU" sz="2200" dirty="0" err="1" smtClean="0"/>
              <a:t>Index</a:t>
            </a:r>
            <a:r>
              <a:rPr lang="ru-RU" sz="2200" dirty="0" smtClean="0"/>
              <a:t> </a:t>
            </a:r>
            <a:r>
              <a:rPr lang="ru-RU" sz="2200" dirty="0" err="1" smtClean="0"/>
              <a:t>of</a:t>
            </a:r>
            <a:r>
              <a:rPr lang="ru-RU" sz="2200" dirty="0" smtClean="0"/>
              <a:t> </a:t>
            </a:r>
            <a:r>
              <a:rPr lang="ru-RU" sz="2200" dirty="0" err="1"/>
              <a:t>Community</a:t>
            </a:r>
            <a:r>
              <a:rPr lang="ru-RU" sz="2200" dirty="0"/>
              <a:t> </a:t>
            </a:r>
            <a:r>
              <a:rPr lang="ru-RU" sz="2200" dirty="0" err="1"/>
              <a:t>Socio-Educational</a:t>
            </a:r>
            <a:r>
              <a:rPr lang="ru-RU" sz="2200" dirty="0"/>
              <a:t> </a:t>
            </a:r>
            <a:r>
              <a:rPr lang="ru-RU" sz="2200" dirty="0" err="1" smtClean="0"/>
              <a:t>Advantage</a:t>
            </a:r>
            <a:r>
              <a:rPr lang="ru-RU" sz="2200" dirty="0" smtClean="0"/>
              <a:t>) – </a:t>
            </a:r>
            <a:r>
              <a:rPr lang="ru-RU" sz="2200" b="1" dirty="0" smtClean="0">
                <a:solidFill>
                  <a:srgbClr val="FF0000"/>
                </a:solidFill>
              </a:rPr>
              <a:t>ICSEA</a:t>
            </a:r>
            <a:r>
              <a:rPr lang="ru-RU" sz="2200" dirty="0" smtClean="0"/>
              <a:t>.</a:t>
            </a:r>
            <a:endParaRPr lang="ru-RU" sz="2200" dirty="0"/>
          </a:p>
          <a:p>
            <a:endParaRPr lang="ru-RU" sz="1000" dirty="0"/>
          </a:p>
          <a:p>
            <a:r>
              <a:rPr lang="ru-RU" sz="2000" dirty="0" smtClean="0"/>
              <a:t>ICSEA учитывает следующие </a:t>
            </a:r>
            <a:r>
              <a:rPr lang="ru-RU" sz="2000" b="1" dirty="0" smtClean="0"/>
              <a:t>параметры</a:t>
            </a:r>
            <a:r>
              <a:rPr lang="ru-RU" sz="20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количество учащихся в школе;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данные по занятости и образованию родителей учеников;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err="1" smtClean="0"/>
              <a:t>социо</a:t>
            </a:r>
            <a:r>
              <a:rPr lang="ru-RU" sz="2000" dirty="0" smtClean="0"/>
              <a:t>-экономические характеристики места проживания ученика;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местонахождение школы (столица, регион либо удаленная территория);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доля учеников из семей, где английский язык не является родным;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доля учеников из коренного населения страны.</a:t>
            </a:r>
          </a:p>
        </p:txBody>
      </p:sp>
    </p:spTree>
    <p:extLst>
      <p:ext uri="{BB962C8B-B14F-4D97-AF65-F5344CB8AC3E}">
        <p14:creationId xmlns:p14="http://schemas.microsoft.com/office/powerpoint/2010/main" val="18998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2053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Сайт </a:t>
            </a:r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ru-RU" sz="3200" dirty="0" smtClean="0">
                <a:solidFill>
                  <a:schemeClr val="bg1"/>
                </a:solidFill>
              </a:rPr>
              <a:t>Моя Школа</a:t>
            </a:r>
            <a:r>
              <a:rPr lang="en-US" sz="3200" dirty="0" smtClean="0">
                <a:solidFill>
                  <a:schemeClr val="bg1"/>
                </a:solidFill>
              </a:rPr>
              <a:t>”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8310" y="123478"/>
            <a:ext cx="48481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Сравнение результатов </a:t>
            </a:r>
            <a:r>
              <a:rPr lang="en-US" sz="2400" dirty="0" smtClean="0">
                <a:solidFill>
                  <a:srgbClr val="FFFF00"/>
                </a:solidFill>
              </a:rPr>
              <a:t>NAPLAN </a:t>
            </a:r>
            <a:r>
              <a:rPr lang="ru-RU" sz="2400" dirty="0" smtClean="0">
                <a:solidFill>
                  <a:srgbClr val="FFFF00"/>
                </a:solidFill>
              </a:rPr>
              <a:t>по школе с «подобными» школами</a:t>
            </a:r>
            <a:endParaRPr lang="ru-RU" sz="2400" dirty="0">
              <a:solidFill>
                <a:srgbClr val="FFFF0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31640" y="1153504"/>
            <a:ext cx="6408712" cy="3989995"/>
            <a:chOff x="1907704" y="2852200"/>
            <a:chExt cx="6140794" cy="374515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852200"/>
              <a:ext cx="6140794" cy="3745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616354" y="3177950"/>
              <a:ext cx="5116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/>
                <a:t>Год 7</a:t>
              </a:r>
              <a:endParaRPr lang="ru-RU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91880" y="3246530"/>
              <a:ext cx="6465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/>
                <a:t>Чтение</a:t>
              </a:r>
              <a:endParaRPr lang="ru-RU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7704" y="3097046"/>
              <a:ext cx="8040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bg1"/>
                  </a:solidFill>
                </a:rPr>
                <a:t>Год</a:t>
              </a:r>
            </a:p>
            <a:p>
              <a:r>
                <a:rPr lang="ru-RU" sz="1200" dirty="0" smtClean="0">
                  <a:solidFill>
                    <a:schemeClr val="bg1"/>
                  </a:solidFill>
                </a:rPr>
                <a:t>обучения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43266" y="3101650"/>
              <a:ext cx="11432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 smtClean="0">
                  <a:solidFill>
                    <a:schemeClr val="bg1"/>
                  </a:solidFill>
                </a:rPr>
                <a:t>Область оценки</a:t>
              </a:r>
              <a:endParaRPr lang="ru-RU" sz="11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46588" y="3938280"/>
              <a:ext cx="29687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Ч</a:t>
              </a:r>
            </a:p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и</a:t>
              </a:r>
            </a:p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с</a:t>
              </a:r>
            </a:p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л</a:t>
              </a:r>
            </a:p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о</a:t>
              </a:r>
            </a:p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</a:p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ш</a:t>
              </a:r>
            </a:p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к</a:t>
              </a:r>
            </a:p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о</a:t>
              </a:r>
            </a:p>
            <a:p>
              <a:r>
                <a:rPr lang="ru-RU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л</a:t>
              </a:r>
              <a:endParaRPr lang="ru-RU" sz="12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1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2053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Национальный мониторинг </a:t>
            </a:r>
            <a:r>
              <a:rPr lang="en-US" sz="3200" dirty="0" smtClean="0">
                <a:solidFill>
                  <a:schemeClr val="bg1"/>
                </a:solidFill>
              </a:rPr>
              <a:t>SIMCE</a:t>
            </a:r>
            <a:r>
              <a:rPr lang="ru-RU" sz="3200" dirty="0" smtClean="0">
                <a:solidFill>
                  <a:schemeClr val="bg1"/>
                </a:solidFill>
              </a:rPr>
              <a:t> (ЧИЛИ)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059582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А</a:t>
            </a:r>
            <a:r>
              <a:rPr lang="ru-RU" sz="2000" dirty="0" smtClean="0"/>
              <a:t>нкеты </a:t>
            </a:r>
            <a:r>
              <a:rPr lang="ru-RU" sz="2000" dirty="0"/>
              <a:t>для учащихся, учителей, родителей и руководителей школ, предоставляющие информацию о школьной образовательной среде и семейных </a:t>
            </a:r>
            <a:r>
              <a:rPr lang="ru-RU" sz="2000" dirty="0" smtClean="0"/>
              <a:t>характеристиках (</a:t>
            </a:r>
            <a:r>
              <a:rPr lang="ru-RU" sz="2000" dirty="0"/>
              <a:t>интересы и мотивация к обучению у школьников, используемые методы обучения, профессиональная квалификация педагога, формы и содержание программ повышения квалификации учителей, уровень образования родителей, доход семьи, удовлетворённость обучением в школе и </a:t>
            </a:r>
            <a:r>
              <a:rPr lang="ru-RU" sz="2000" dirty="0" smtClean="0"/>
              <a:t>др.).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Полученные </a:t>
            </a:r>
            <a:r>
              <a:rPr lang="ru-RU" sz="2000" dirty="0"/>
              <a:t>с помощью анкет данные </a:t>
            </a:r>
            <a:r>
              <a:rPr lang="ru-RU" sz="2000" dirty="0" smtClean="0"/>
              <a:t>позволяют проводить </a:t>
            </a:r>
            <a:r>
              <a:rPr lang="ru-RU" sz="2000" dirty="0"/>
              <a:t>классификацию школ по пяти социально-экономическим </a:t>
            </a:r>
            <a:r>
              <a:rPr lang="ru-RU" sz="2000" dirty="0" smtClean="0"/>
              <a:t>группам.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СЭС </a:t>
            </a:r>
            <a:r>
              <a:rPr lang="ru-RU" sz="2000" dirty="0"/>
              <a:t>рассчитывается на основе трёх переменных: уровень образования родителей (число лет обучения), размер ежемесячного дохода семьи, Индекс уязвимости школьников (Í</a:t>
            </a:r>
            <a:r>
              <a:rPr lang="en-US" sz="2000" dirty="0" err="1"/>
              <a:t>ndice</a:t>
            </a:r>
            <a:r>
              <a:rPr lang="en-US" sz="2000" dirty="0"/>
              <a:t> de </a:t>
            </a:r>
            <a:r>
              <a:rPr lang="en-US" sz="2000" dirty="0" err="1"/>
              <a:t>Vulnerabilidad</a:t>
            </a:r>
            <a:r>
              <a:rPr lang="en-US" sz="2000" dirty="0"/>
              <a:t> del </a:t>
            </a:r>
            <a:r>
              <a:rPr lang="en-US" sz="2000" dirty="0" err="1"/>
              <a:t>Establecimiento</a:t>
            </a:r>
            <a:r>
              <a:rPr lang="ru-RU" sz="2000" dirty="0"/>
              <a:t>), рассчитываемый на основе анкет для родителей. </a:t>
            </a:r>
          </a:p>
        </p:txBody>
      </p:sp>
    </p:spTree>
    <p:extLst>
      <p:ext uri="{BB962C8B-B14F-4D97-AF65-F5344CB8AC3E}">
        <p14:creationId xmlns:p14="http://schemas.microsoft.com/office/powerpoint/2010/main" val="28942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Содержимое 6"/>
          <p:cNvSpPr>
            <a:spLocks noGrp="1"/>
          </p:cNvSpPr>
          <p:nvPr>
            <p:ph idx="1"/>
          </p:nvPr>
        </p:nvSpPr>
        <p:spPr>
          <a:xfrm>
            <a:off x="17482" y="1535038"/>
            <a:ext cx="3548045" cy="2548880"/>
          </a:xfrm>
        </p:spPr>
        <p:txBody>
          <a:bodyPr/>
          <a:lstStyle/>
          <a:p>
            <a:pPr algn="r"/>
            <a:r>
              <a:rPr lang="ru-RU" sz="1800" b="1" dirty="0">
                <a:ea typeface="ＭＳ Ｐゴシック" pitchFamily="34" charset="-128"/>
              </a:rPr>
              <a:t>Книги </a:t>
            </a:r>
            <a:r>
              <a:rPr lang="ru-RU" sz="1800" b="1" dirty="0" smtClean="0">
                <a:ea typeface="ＭＳ Ｐゴシック" pitchFamily="34" charset="-128"/>
              </a:rPr>
              <a:t>дома</a:t>
            </a:r>
          </a:p>
          <a:p>
            <a:pPr marL="0" indent="0">
              <a:buNone/>
            </a:pPr>
            <a:endParaRPr lang="ru-RU" sz="1800" b="1" dirty="0" smtClean="0">
              <a:ea typeface="ＭＳ Ｐゴシック" pitchFamily="34" charset="-128"/>
            </a:endParaRPr>
          </a:p>
          <a:p>
            <a:endParaRPr lang="ru-RU" sz="1800" dirty="0">
              <a:ea typeface="ＭＳ Ｐゴシック" pitchFamily="34" charset="-128"/>
            </a:endParaRPr>
          </a:p>
          <a:p>
            <a:r>
              <a:rPr lang="ru-RU" sz="1800" b="1" dirty="0" smtClean="0">
                <a:ea typeface="ＭＳ Ｐゴシック" pitchFamily="34" charset="-128"/>
              </a:rPr>
              <a:t>Образование родителей </a:t>
            </a:r>
          </a:p>
        </p:txBody>
      </p:sp>
      <p:pic>
        <p:nvPicPr>
          <p:cNvPr id="11469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020616"/>
            <a:ext cx="5470526" cy="212288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3" name="Chart 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7" y="1329928"/>
            <a:ext cx="5254946" cy="18430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E8D7B-30A0-4D08-AC86-FE41EF8B5A3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5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-20438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Оценка информационно-коммуникационной грамотности учащихся (НФПК)</a:t>
            </a:r>
          </a:p>
        </p:txBody>
      </p:sp>
      <p:sp>
        <p:nvSpPr>
          <p:cNvPr id="114691" name="Title 1"/>
          <p:cNvSpPr>
            <a:spLocks noGrp="1"/>
          </p:cNvSpPr>
          <p:nvPr>
            <p:ph type="title"/>
          </p:nvPr>
        </p:nvSpPr>
        <p:spPr>
          <a:xfrm>
            <a:off x="107206" y="627534"/>
            <a:ext cx="7777162" cy="485775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rgbClr val="FFFF00"/>
                </a:solidFill>
                <a:ea typeface="ＭＳ Ｐゴシック" pitchFamily="34" charset="-128"/>
              </a:rPr>
              <a:t>Факторы сильно влияющие на уровень </a:t>
            </a:r>
            <a:r>
              <a:rPr lang="ru-RU" sz="1800" b="1" dirty="0">
                <a:solidFill>
                  <a:srgbClr val="FFFF00"/>
                </a:solidFill>
                <a:ea typeface="ＭＳ Ｐゴシック" pitchFamily="34" charset="-128"/>
              </a:rPr>
              <a:t>ИК-грамотности </a:t>
            </a:r>
            <a:endParaRPr lang="ru-RU" sz="1800" dirty="0" smtClean="0">
              <a:solidFill>
                <a:srgbClr val="FFFF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2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5255" y="1785874"/>
            <a:ext cx="4620784" cy="192000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contourW="6350"/>
          <a:extLst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E8D7B-30A0-4D08-AC86-FE41EF8B5A3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11571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9" y="3003947"/>
            <a:ext cx="5526087" cy="20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18" name="Chart 3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5" y="1326357"/>
            <a:ext cx="4584700" cy="137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326357"/>
            <a:ext cx="3766865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dirty="0"/>
              <a:t>Расположение (сельская, городская)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988860"/>
            <a:ext cx="158408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dirty="0"/>
              <a:t>Пол учащихся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299" y="4029670"/>
            <a:ext cx="3160352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dirty="0"/>
              <a:t>Социальный статус родителей</a:t>
            </a:r>
          </a:p>
        </p:txBody>
      </p:sp>
      <p:pic>
        <p:nvPicPr>
          <p:cNvPr id="11" name="Picture 3" descr="E:\rtc_prezent_png\rtc_shapk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4288" y="-205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0" y="-20438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Оценка информационно-коммуникационной грамотности учащихся (НФПК)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7206" y="627534"/>
            <a:ext cx="7777162" cy="485775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rgbClr val="FFFF00"/>
                </a:solidFill>
                <a:ea typeface="ＭＳ Ｐゴシック" pitchFamily="34" charset="-128"/>
              </a:rPr>
              <a:t>Факторы слабо влияющие на уровень ИК-грамотности </a:t>
            </a:r>
            <a:endParaRPr lang="ru-RU" sz="1800" dirty="0" smtClean="0">
              <a:solidFill>
                <a:srgbClr val="FFFF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7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-20538"/>
            <a:ext cx="8928992" cy="828675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Перспективы работы с контекстными данными при проведении мониторинг качества образования в начальной школе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254695"/>
            <a:ext cx="89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Необходимо провести несколько циклов мониторингов, чтобы</a:t>
            </a:r>
          </a:p>
          <a:p>
            <a:pPr algn="just"/>
            <a:r>
              <a:rPr lang="ru-RU" sz="2400" dirty="0" smtClean="0"/>
              <a:t>накопить данные и выявить значимые для России контекстные факторы;</a:t>
            </a:r>
          </a:p>
          <a:p>
            <a:pPr algn="just"/>
            <a:r>
              <a:rPr lang="ru-RU" sz="2400" dirty="0" smtClean="0"/>
              <a:t>определить оптимальный и реалистичный объём данных (собираемые данные должны использоваться и не лежать мёртвым грузом, </a:t>
            </a:r>
            <a:r>
              <a:rPr lang="ru-RU" sz="2400" dirty="0"/>
              <a:t>способы </a:t>
            </a:r>
            <a:r>
              <a:rPr lang="ru-RU" sz="2400" dirty="0" smtClean="0"/>
              <a:t>сбора должны быть реализуемыми и доступными).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Разработка модели сбора, анализа и использования контекстных данных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84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104" y="1777314"/>
            <a:ext cx="3363504" cy="2522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Докладчики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1092844"/>
            <a:ext cx="8771418" cy="415869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200" dirty="0" smtClean="0">
                <a:solidFill>
                  <a:srgbClr val="FF0000"/>
                </a:solidFill>
                <a:latin typeface="+mn-lt"/>
              </a:rPr>
              <a:t>Болотов Виктор Александрович</a:t>
            </a:r>
            <a:r>
              <a:rPr lang="ru-RU" sz="2200" dirty="0" smtClean="0">
                <a:solidFill>
                  <a:schemeClr val="tx2"/>
                </a:solidFill>
                <a:latin typeface="+mn-lt"/>
              </a:rPr>
              <a:t>,</a:t>
            </a:r>
            <a:r>
              <a:rPr lang="ru-RU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200" dirty="0">
                <a:solidFill>
                  <a:schemeClr val="tx2"/>
                </a:solidFill>
                <a:latin typeface="+mn-lt"/>
              </a:rPr>
              <a:t>академик Российской академии образования, научный руководитель Российского тренингового центра ИУО РАО, </a:t>
            </a:r>
            <a:r>
              <a:rPr lang="ru-RU" sz="2200" dirty="0" err="1">
                <a:solidFill>
                  <a:schemeClr val="tx2"/>
                </a:solidFill>
                <a:latin typeface="+mn-lt"/>
              </a:rPr>
              <a:t>д.п.н</a:t>
            </a:r>
            <a:r>
              <a:rPr lang="ru-RU" sz="2200" dirty="0">
                <a:solidFill>
                  <a:schemeClr val="tx2"/>
                </a:solidFill>
                <a:latin typeface="+mn-lt"/>
              </a:rPr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Ястребов Гордей Александрович</a:t>
            </a:r>
            <a:r>
              <a:rPr lang="ru-RU" sz="2200" dirty="0">
                <a:solidFill>
                  <a:schemeClr val="tx2"/>
                </a:solidFill>
                <a:latin typeface="+mn-lt"/>
              </a:rPr>
              <a:t>, канд. социологических наук, старший научный сотрудник Лаборатории сравнительного анализа развития постсоциалистических обществ НИУ «Высшая школа экономики»;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200" dirty="0" err="1">
                <a:solidFill>
                  <a:srgbClr val="FF0000"/>
                </a:solidFill>
                <a:latin typeface="+mn-lt"/>
              </a:rPr>
              <a:t>Пинская</a:t>
            </a:r>
            <a:r>
              <a:rPr lang="ru-RU" sz="2200" dirty="0">
                <a:solidFill>
                  <a:srgbClr val="FF0000"/>
                </a:solidFill>
                <a:latin typeface="+mn-lt"/>
              </a:rPr>
              <a:t> Марина Александровна</a:t>
            </a:r>
            <a:r>
              <a:rPr lang="ru-RU" sz="22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+mn-lt"/>
              </a:rPr>
              <a:t>к.п.н</a:t>
            </a:r>
            <a:r>
              <a:rPr lang="ru-RU" sz="2200" dirty="0">
                <a:solidFill>
                  <a:schemeClr val="tx2"/>
                </a:solidFill>
                <a:latin typeface="+mn-lt"/>
              </a:rPr>
              <a:t>., ведущий научный сотрудник Центра социально-экономического развития школы Института образования  НИУ «Высшая школа экономики».</a:t>
            </a:r>
          </a:p>
          <a:p>
            <a:pPr algn="just"/>
            <a:endParaRPr lang="ru-RU" sz="2000" dirty="0" smtClean="0">
              <a:latin typeface="+mn-lt"/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75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www.rtc-edu.ru/trainings/webinar/28</a:t>
            </a:r>
            <a:r>
              <a:rPr lang="ru-RU" sz="2400" dirty="0" smtClean="0">
                <a:hlinkClick r:id="rId4"/>
              </a:rPr>
              <a:t>8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3000" dirty="0"/>
              <a:t>Все участники получат письмо со ссылкой на материалы вебинара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33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3.12.2013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  <a:r>
              <a:rPr lang="ru-RU" sz="2200" dirty="0" smtClean="0"/>
              <a:t>представители</a:t>
            </a:r>
            <a:endParaRPr lang="ru-RU" sz="2200" b="1" dirty="0"/>
          </a:p>
          <a:p>
            <a:r>
              <a:rPr lang="ru-RU" sz="2200" b="1" dirty="0" smtClean="0"/>
              <a:t>159  организаций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44 регионов РФ</a:t>
            </a:r>
            <a:r>
              <a:rPr lang="ru-RU" sz="2200" dirty="0" smtClean="0"/>
              <a:t> и  </a:t>
            </a:r>
            <a:r>
              <a:rPr lang="ru-RU" sz="2200" u="sng" dirty="0"/>
              <a:t>4</a:t>
            </a:r>
            <a:r>
              <a:rPr lang="ru-RU" sz="2200" u="sng" dirty="0" smtClean="0"/>
              <a:t> стран</a:t>
            </a:r>
            <a:r>
              <a:rPr lang="ru-RU" sz="2200" dirty="0" smtClean="0"/>
              <a:t> – Республик Армения, Беларусь, Казахстан и Приднестровской Молдавской Республики.</a:t>
            </a:r>
          </a:p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Центры оценки качества образования  –  </a:t>
            </a:r>
            <a:r>
              <a:rPr lang="ru-RU" sz="2000" b="1" dirty="0">
                <a:solidFill>
                  <a:srgbClr val="FF0000"/>
                </a:solidFill>
              </a:rPr>
              <a:t>28</a:t>
            </a: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24</a:t>
            </a:r>
          </a:p>
          <a:p>
            <a:r>
              <a:rPr lang="ru-RU" sz="2000" dirty="0" smtClean="0"/>
              <a:t>Органы </a:t>
            </a:r>
            <a:r>
              <a:rPr lang="ru-RU" sz="2000" dirty="0"/>
              <a:t>управления образованием  –  </a:t>
            </a:r>
            <a:r>
              <a:rPr lang="ru-RU" sz="2000" b="1" dirty="0" smtClean="0">
                <a:solidFill>
                  <a:srgbClr val="FF0000"/>
                </a:solidFill>
              </a:rPr>
              <a:t> 18</a:t>
            </a:r>
          </a:p>
          <a:p>
            <a:r>
              <a:rPr lang="ru-RU" sz="2000" dirty="0" smtClean="0"/>
              <a:t>Школы и вузы – </a:t>
            </a:r>
            <a:r>
              <a:rPr lang="ru-RU" sz="2000" b="1" dirty="0" smtClean="0">
                <a:solidFill>
                  <a:srgbClr val="FF0000"/>
                </a:solidFill>
              </a:rPr>
              <a:t> 75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Информационные и методические центры </a:t>
            </a:r>
            <a:r>
              <a:rPr lang="ru-RU" sz="2000" dirty="0"/>
              <a:t> – </a:t>
            </a:r>
            <a:r>
              <a:rPr lang="ru-RU" sz="2000" b="1" dirty="0" smtClean="0">
                <a:solidFill>
                  <a:srgbClr val="FF0000"/>
                </a:solidFill>
              </a:rPr>
              <a:t>  10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 –  </a:t>
            </a:r>
            <a:r>
              <a:rPr lang="ru-RU" sz="2000" b="1" dirty="0" smtClean="0">
                <a:solidFill>
                  <a:srgbClr val="FF0000"/>
                </a:solidFill>
              </a:rPr>
              <a:t>4 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99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144000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В какой ситуации появляется необходимость использования контекстной информации?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54786"/>
              </p:ext>
            </p:extLst>
          </p:nvPr>
        </p:nvGraphicFramePr>
        <p:xfrm>
          <a:off x="104862" y="1266275"/>
          <a:ext cx="8992482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241"/>
                <a:gridCol w="449624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КОНТЕКСТНАЯ ИНФОРМАЦИЯ</a:t>
                      </a:r>
                      <a:endParaRPr lang="ru-RU" sz="2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 СОБИРАЕТСЯ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СОБИРАЕТСЯ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При проведении оценочных процедур, результаты которых используются сугубо для принятий решений по конкретному ученику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При проведении оценочных процедур, результаты которых используются для оценки деятельности образовательных учреждений и систем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НАПРИМЕР:</a:t>
                      </a:r>
                    </a:p>
                    <a:p>
                      <a:pPr algn="just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Выпускные экзамены</a:t>
                      </a:r>
                    </a:p>
                    <a:p>
                      <a:pPr algn="just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Вступительные экзамены</a:t>
                      </a:r>
                    </a:p>
                    <a:p>
                      <a:pPr algn="just"/>
                      <a:r>
                        <a:rPr lang="ru-RU" sz="2000" err="1" smtClean="0">
                          <a:solidFill>
                            <a:srgbClr val="C00000"/>
                          </a:solidFill>
                        </a:rPr>
                        <a:t>Внутриклассное</a:t>
                      </a:r>
                      <a:r>
                        <a:rPr lang="ru-RU" sz="2000" smtClean="0">
                          <a:solidFill>
                            <a:srgbClr val="C00000"/>
                          </a:solidFill>
                        </a:rPr>
                        <a:t> оценивание</a:t>
                      </a:r>
                      <a:endParaRPr lang="ru-RU" sz="2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smtClean="0">
                          <a:solidFill>
                            <a:srgbClr val="C00000"/>
                          </a:solidFill>
                        </a:rPr>
                        <a:t>НАПРИМЕР:</a:t>
                      </a:r>
                    </a:p>
                    <a:p>
                      <a:pPr algn="just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Региональные, национальные международные мониторинги качества образования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3478"/>
            <a:ext cx="87122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Ключевые вопросы, на которые дают ответы мониторинговые исследования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129" y="1131590"/>
            <a:ext cx="910850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2800" i="1" dirty="0" smtClean="0"/>
              <a:t>Каковы тенденции в результатах обучения?</a:t>
            </a:r>
          </a:p>
          <a:p>
            <a:pPr marL="457200" indent="-457200" algn="just">
              <a:buAutoNum type="arabicPeriod"/>
            </a:pPr>
            <a:r>
              <a:rPr lang="ru-RU" sz="2800" i="1" dirty="0" smtClean="0"/>
              <a:t>Какие </a:t>
            </a:r>
            <a:r>
              <a:rPr lang="ru-RU" sz="2800" i="1" dirty="0"/>
              <a:t>факторы оказывают влияние на результаты </a:t>
            </a:r>
            <a:r>
              <a:rPr lang="ru-RU" sz="2800" i="1" dirty="0" smtClean="0"/>
              <a:t>обучения?</a:t>
            </a:r>
          </a:p>
          <a:p>
            <a:pPr marL="457200" indent="-457200" algn="just">
              <a:buAutoNum type="arabicPeriod"/>
            </a:pPr>
            <a:r>
              <a:rPr lang="ru-RU" sz="2800" i="1" dirty="0" smtClean="0"/>
              <a:t>Какие решения необходимо принять и насколько результативны были принятые ранее решения?</a:t>
            </a:r>
            <a:endParaRPr lang="ru-RU" sz="28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20323350"/>
              </p:ext>
            </p:extLst>
          </p:nvPr>
        </p:nvGraphicFramePr>
        <p:xfrm>
          <a:off x="67163" y="3363838"/>
          <a:ext cx="8969333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723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3478"/>
            <a:ext cx="87122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Исследование </a:t>
            </a:r>
            <a:r>
              <a:rPr lang="en-US" sz="3200" dirty="0" smtClean="0">
                <a:solidFill>
                  <a:schemeClr val="bg1"/>
                </a:solidFill>
              </a:rPr>
              <a:t>PISA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239191"/>
              </p:ext>
            </p:extLst>
          </p:nvPr>
        </p:nvGraphicFramePr>
        <p:xfrm>
          <a:off x="107504" y="1131590"/>
          <a:ext cx="885698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Анкета для администрации образовательного учреждения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Анкета учащегося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образовательного учреждения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учащихся и учителей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Ресурсы образовательного учреждения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процесс в образовательном учреждении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Образовательная среда и отношения в образовательном учреждении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Направления деятельности образовательного учреждения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учащегося, его семьи и домашней среды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Отношение к предмету и школе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решения проблем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Стратегии в обучении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Атмосфера в классе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ИКТ (в ОУ и вне)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3478"/>
            <a:ext cx="2880320" cy="3096344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PISA</a:t>
            </a:r>
            <a:r>
              <a:rPr lang="ru-RU" sz="3200" dirty="0" smtClean="0">
                <a:solidFill>
                  <a:schemeClr val="bg1"/>
                </a:solidFill>
              </a:rPr>
              <a:t>-2012, </a:t>
            </a:r>
            <a:r>
              <a:rPr lang="ru-RU" sz="2800" dirty="0" smtClean="0"/>
              <a:t>математическая грамотность. Факторы влияния.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844" y="123478"/>
            <a:ext cx="5959652" cy="494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3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63E5F3-5366-450B-96C1-0F2CE365511F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41685"/>
            <a:ext cx="8101012" cy="475059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itchFamily="18" charset="0"/>
              </a:rPr>
              <a:t>Модель образовательных возможностей </a:t>
            </a:r>
            <a:r>
              <a:rPr lang="en-US" altLang="ru-RU" sz="2800" b="1" smtClean="0">
                <a:latin typeface="Times New Roman" pitchFamily="18" charset="0"/>
              </a:rPr>
              <a:t>TIMSS</a:t>
            </a:r>
            <a:r>
              <a:rPr lang="en-US" altLang="ru-RU" sz="2800" smtClean="0">
                <a:latin typeface="Times New Roman" pitchFamily="18" charset="0"/>
              </a:rPr>
              <a:t> </a:t>
            </a:r>
            <a:endParaRPr lang="ru-RU" altLang="ru-RU" sz="3200" smtClean="0"/>
          </a:p>
        </p:txBody>
      </p:sp>
      <p:grpSp>
        <p:nvGrpSpPr>
          <p:cNvPr id="5124" name="Group 46"/>
          <p:cNvGrpSpPr>
            <a:grpSpLocks/>
          </p:cNvGrpSpPr>
          <p:nvPr/>
        </p:nvGrpSpPr>
        <p:grpSpPr bwMode="auto">
          <a:xfrm>
            <a:off x="0" y="681038"/>
            <a:ext cx="9144000" cy="4482704"/>
            <a:chOff x="0" y="527"/>
            <a:chExt cx="5760" cy="3765"/>
          </a:xfrm>
        </p:grpSpPr>
        <p:sp>
          <p:nvSpPr>
            <p:cNvPr id="5125" name="Rectangle 4"/>
            <p:cNvSpPr>
              <a:spLocks noChangeArrowheads="1"/>
            </p:cNvSpPr>
            <p:nvPr/>
          </p:nvSpPr>
          <p:spPr bwMode="auto">
            <a:xfrm>
              <a:off x="0" y="527"/>
              <a:ext cx="5760" cy="35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499" y="572"/>
              <a:ext cx="1167" cy="31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1783" y="572"/>
              <a:ext cx="1167" cy="31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066" y="572"/>
              <a:ext cx="1576" cy="31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557" y="1717"/>
              <a:ext cx="992" cy="54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54000" rIns="54000"/>
            <a:lstStyle/>
            <a:p>
              <a:pPr algn="ctr">
                <a:spcAft>
                  <a:spcPts val="600"/>
                </a:spcAft>
                <a:defRPr/>
              </a:pPr>
              <a:r>
                <a:rPr lang="ru-RU" sz="1200" b="1"/>
                <a:t>Образовательные цели, которые ставит школа</a:t>
              </a:r>
              <a:endParaRPr lang="ru-RU" b="1"/>
            </a:p>
          </p:txBody>
        </p:sp>
        <p:sp>
          <p:nvSpPr>
            <p:cNvPr id="117770" name="Rectangle 10"/>
            <p:cNvSpPr>
              <a:spLocks noChangeArrowheads="1"/>
            </p:cNvSpPr>
            <p:nvPr/>
          </p:nvSpPr>
          <p:spPr bwMode="auto">
            <a:xfrm>
              <a:off x="556" y="2590"/>
              <a:ext cx="992" cy="10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/>
            <a:lstStyle/>
            <a:p>
              <a:pPr algn="ctr">
                <a:defRPr/>
              </a:pPr>
              <a:r>
                <a:rPr lang="ru-RU" sz="1200" b="1"/>
                <a:t>Образовательные цели, которые ставит учитель (связанные с содержанием образования) – реализуемый уровень образования</a:t>
              </a:r>
              <a:endParaRPr lang="ru-RU" b="1"/>
            </a:p>
          </p:txBody>
        </p:sp>
        <p:sp>
          <p:nvSpPr>
            <p:cNvPr id="117771" name="Rectangle 11"/>
            <p:cNvSpPr>
              <a:spLocks noChangeArrowheads="1"/>
            </p:cNvSpPr>
            <p:nvPr/>
          </p:nvSpPr>
          <p:spPr bwMode="auto">
            <a:xfrm>
              <a:off x="3183" y="3079"/>
              <a:ext cx="1342" cy="55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200" b="1"/>
                <a:t>Практика обучения –</a:t>
              </a:r>
            </a:p>
            <a:p>
              <a:pPr algn="ctr">
                <a:defRPr/>
              </a:pPr>
              <a:r>
                <a:rPr lang="ru-RU" sz="1200" b="1"/>
                <a:t>реализуемый уровень образования</a:t>
              </a:r>
              <a:endParaRPr lang="ru-RU" b="1"/>
            </a:p>
          </p:txBody>
        </p:sp>
        <p:sp>
          <p:nvSpPr>
            <p:cNvPr id="117772" name="Rectangle 12"/>
            <p:cNvSpPr>
              <a:spLocks noChangeArrowheads="1"/>
            </p:cNvSpPr>
            <p:nvPr/>
          </p:nvSpPr>
          <p:spPr bwMode="auto">
            <a:xfrm>
              <a:off x="4700" y="2976"/>
              <a:ext cx="992" cy="77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rIns="0"/>
            <a:lstStyle/>
            <a:p>
              <a:pPr algn="ctr">
                <a:defRPr/>
              </a:pPr>
              <a:r>
                <a:rPr lang="ru-RU" sz="1100" b="1" dirty="0"/>
                <a:t>Результаты выполнения </a:t>
              </a:r>
              <a:br>
                <a:rPr lang="ru-RU" sz="1100" b="1" dirty="0"/>
              </a:br>
              <a:r>
                <a:rPr lang="ru-RU" sz="1100" b="1" dirty="0"/>
                <a:t>тестов TIMSS – достигнутый уровень образования</a:t>
              </a:r>
            </a:p>
          </p:txBody>
        </p:sp>
        <p:sp>
          <p:nvSpPr>
            <p:cNvPr id="117773" name="Rectangle 13"/>
            <p:cNvSpPr>
              <a:spLocks noChangeArrowheads="1"/>
            </p:cNvSpPr>
            <p:nvPr/>
          </p:nvSpPr>
          <p:spPr bwMode="auto">
            <a:xfrm>
              <a:off x="4700" y="1207"/>
              <a:ext cx="992" cy="1506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ru-RU" sz="1100" b="1" dirty="0"/>
                <a:t>Характеристика ученика</a:t>
              </a:r>
            </a:p>
            <a:p>
              <a:pPr>
                <a:defRPr/>
              </a:pPr>
              <a:r>
                <a:rPr lang="ru-RU" sz="1100" b="1" dirty="0"/>
                <a:t> 1. Общие сведения</a:t>
              </a:r>
            </a:p>
            <a:p>
              <a:pPr>
                <a:defRPr/>
              </a:pPr>
              <a:r>
                <a:rPr lang="ru-RU" sz="1100" b="1" dirty="0"/>
                <a:t> 2. Экономический</a:t>
              </a:r>
              <a:br>
                <a:rPr lang="ru-RU" sz="1100" b="1" dirty="0"/>
              </a:br>
              <a:r>
                <a:rPr lang="ru-RU" sz="1100" b="1" dirty="0"/>
                <a:t>      уровень семьи</a:t>
              </a:r>
            </a:p>
            <a:p>
              <a:pPr>
                <a:defRPr/>
              </a:pPr>
              <a:r>
                <a:rPr lang="ru-RU" sz="1100" b="1" dirty="0"/>
                <a:t> 3. Культурный</a:t>
              </a:r>
              <a:br>
                <a:rPr lang="ru-RU" sz="1100" b="1" dirty="0"/>
              </a:br>
              <a:r>
                <a:rPr lang="ru-RU" sz="1100" b="1" dirty="0"/>
                <a:t>     уровень семьи</a:t>
              </a:r>
            </a:p>
            <a:p>
              <a:pPr>
                <a:defRPr/>
              </a:pPr>
              <a:r>
                <a:rPr lang="ru-RU" sz="1100" b="1" dirty="0"/>
                <a:t> 4. Отношения</a:t>
              </a:r>
            </a:p>
            <a:p>
              <a:pPr>
                <a:defRPr/>
              </a:pPr>
              <a:r>
                <a:rPr lang="ru-RU" sz="1100" b="1" dirty="0"/>
                <a:t> 5. Виды деятель-</a:t>
              </a:r>
              <a:br>
                <a:rPr lang="ru-RU" sz="1100" b="1" dirty="0"/>
              </a:br>
              <a:r>
                <a:rPr lang="ru-RU" sz="1100" b="1" dirty="0"/>
                <a:t>     </a:t>
              </a:r>
              <a:r>
                <a:rPr lang="ru-RU" sz="1100" b="1" dirty="0" err="1"/>
                <a:t>ности</a:t>
              </a:r>
              <a:endParaRPr lang="ru-RU" sz="1100" b="1" dirty="0"/>
            </a:p>
            <a:p>
              <a:pPr>
                <a:defRPr/>
              </a:pPr>
              <a:r>
                <a:rPr lang="ru-RU" sz="1100" b="1" dirty="0"/>
                <a:t> 6. Ожидания и</a:t>
              </a:r>
              <a:br>
                <a:rPr lang="ru-RU" sz="1100" b="1" dirty="0"/>
              </a:br>
              <a:r>
                <a:rPr lang="ru-RU" sz="1100" b="1" dirty="0"/>
                <a:t>      планы</a:t>
              </a:r>
            </a:p>
          </p:txBody>
        </p:sp>
        <p:sp>
          <p:nvSpPr>
            <p:cNvPr id="117774" name="Oval 14"/>
            <p:cNvSpPr>
              <a:spLocks noChangeArrowheads="1"/>
            </p:cNvSpPr>
            <p:nvPr/>
          </p:nvSpPr>
          <p:spPr bwMode="auto">
            <a:xfrm>
              <a:off x="3008" y="633"/>
              <a:ext cx="1634" cy="1223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3008" y="694"/>
              <a:ext cx="1692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1000" b="1" dirty="0"/>
                <a:t>Характеристика</a:t>
              </a:r>
              <a:br>
                <a:rPr lang="ru-RU" altLang="ru-RU" sz="1000" b="1" dirty="0"/>
              </a:br>
              <a:r>
                <a:rPr lang="ru-RU" altLang="ru-RU" sz="1000" b="1" dirty="0"/>
                <a:t>системы образования</a:t>
              </a:r>
            </a:p>
            <a:p>
              <a:pPr eaLnBrk="1" hangingPunct="1"/>
              <a:r>
                <a:rPr lang="ru-RU" altLang="ru-RU" sz="1000" b="1" dirty="0"/>
                <a:t> 1. Дифференциация учащихся</a:t>
              </a:r>
            </a:p>
            <a:p>
              <a:pPr eaLnBrk="1" hangingPunct="1"/>
              <a:r>
                <a:rPr lang="ru-RU" altLang="ru-RU" sz="1000" b="1" dirty="0"/>
                <a:t> 2. Ступени обучения</a:t>
              </a:r>
            </a:p>
            <a:p>
              <a:pPr eaLnBrk="1" hangingPunct="1"/>
              <a:r>
                <a:rPr lang="ru-RU" altLang="ru-RU" sz="1000" b="1" dirty="0"/>
                <a:t> 3. Уровни принятия решения о </a:t>
              </a:r>
              <a:br>
                <a:rPr lang="ru-RU" altLang="ru-RU" sz="1000" b="1" dirty="0"/>
              </a:br>
              <a:r>
                <a:rPr lang="ru-RU" altLang="ru-RU" sz="1000" b="1" dirty="0"/>
                <a:t>     содержании образования</a:t>
              </a:r>
            </a:p>
            <a:p>
              <a:pPr eaLnBrk="1" hangingPunct="1"/>
              <a:r>
                <a:rPr lang="ru-RU" altLang="ru-RU" sz="1000" b="1" dirty="0"/>
                <a:t> 4. Образование и здраво-</a:t>
              </a:r>
              <a:br>
                <a:rPr lang="ru-RU" altLang="ru-RU" sz="1000" b="1" dirty="0"/>
              </a:br>
              <a:r>
                <a:rPr lang="ru-RU" altLang="ru-RU" sz="1000" b="1" dirty="0"/>
                <a:t>     охранение, культура и др.</a:t>
              </a:r>
            </a:p>
          </p:txBody>
        </p:sp>
        <p:sp>
          <p:nvSpPr>
            <p:cNvPr id="5136" name="AutoShape 16"/>
            <p:cNvSpPr>
              <a:spLocks noChangeArrowheads="1"/>
            </p:cNvSpPr>
            <p:nvPr/>
          </p:nvSpPr>
          <p:spPr bwMode="auto">
            <a:xfrm>
              <a:off x="926" y="2258"/>
              <a:ext cx="222" cy="331"/>
            </a:xfrm>
            <a:prstGeom prst="downArrow">
              <a:avLst>
                <a:gd name="adj1" fmla="val 50000"/>
                <a:gd name="adj2" fmla="val 37275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7" name="AutoShape 17"/>
            <p:cNvSpPr>
              <a:spLocks noChangeArrowheads="1"/>
            </p:cNvSpPr>
            <p:nvPr/>
          </p:nvSpPr>
          <p:spPr bwMode="auto">
            <a:xfrm>
              <a:off x="3737" y="1857"/>
              <a:ext cx="221" cy="368"/>
            </a:xfrm>
            <a:prstGeom prst="downArrow">
              <a:avLst>
                <a:gd name="adj1" fmla="val 50000"/>
                <a:gd name="adj2" fmla="val 41629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8" name="AutoShape 18"/>
            <p:cNvSpPr>
              <a:spLocks noChangeArrowheads="1"/>
            </p:cNvSpPr>
            <p:nvPr/>
          </p:nvSpPr>
          <p:spPr bwMode="auto">
            <a:xfrm>
              <a:off x="5142" y="2710"/>
              <a:ext cx="222" cy="257"/>
            </a:xfrm>
            <a:prstGeom prst="downArrow">
              <a:avLst>
                <a:gd name="adj1" fmla="val 50000"/>
                <a:gd name="adj2" fmla="val 2894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2556" y="3744"/>
              <a:ext cx="1379" cy="144"/>
            </a:xfrm>
            <a:custGeom>
              <a:avLst/>
              <a:gdLst>
                <a:gd name="T0" fmla="*/ 0 w 3294"/>
                <a:gd name="T1" fmla="*/ 527 h 532"/>
                <a:gd name="T2" fmla="*/ 1157 w 3294"/>
                <a:gd name="T3" fmla="*/ 532 h 532"/>
                <a:gd name="T4" fmla="*/ 1787 w 3294"/>
                <a:gd name="T5" fmla="*/ 517 h 532"/>
                <a:gd name="T6" fmla="*/ 2162 w 3294"/>
                <a:gd name="T7" fmla="*/ 487 h 532"/>
                <a:gd name="T8" fmla="*/ 2492 w 3294"/>
                <a:gd name="T9" fmla="*/ 457 h 532"/>
                <a:gd name="T10" fmla="*/ 2687 w 3294"/>
                <a:gd name="T11" fmla="*/ 382 h 532"/>
                <a:gd name="T12" fmla="*/ 3294 w 3294"/>
                <a:gd name="T13" fmla="*/ 0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94"/>
                <a:gd name="T22" fmla="*/ 0 h 532"/>
                <a:gd name="T23" fmla="*/ 3294 w 3294"/>
                <a:gd name="T24" fmla="*/ 532 h 5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94" h="532">
                  <a:moveTo>
                    <a:pt x="0" y="527"/>
                  </a:moveTo>
                  <a:lnTo>
                    <a:pt x="1157" y="532"/>
                  </a:lnTo>
                  <a:lnTo>
                    <a:pt x="1787" y="517"/>
                  </a:lnTo>
                  <a:lnTo>
                    <a:pt x="2162" y="487"/>
                  </a:lnTo>
                  <a:lnTo>
                    <a:pt x="2492" y="457"/>
                  </a:lnTo>
                  <a:lnTo>
                    <a:pt x="2687" y="382"/>
                  </a:lnTo>
                  <a:lnTo>
                    <a:pt x="3294" y="0"/>
                  </a:lnTo>
                </a:path>
              </a:pathLst>
            </a:custGeom>
            <a:solidFill>
              <a:srgbClr val="FFCC99"/>
            </a:solidFill>
            <a:ln w="38100" cmpd="dbl">
              <a:solidFill>
                <a:srgbClr val="000000"/>
              </a:solidFill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1222" y="3713"/>
              <a:ext cx="1384" cy="164"/>
            </a:xfrm>
            <a:custGeom>
              <a:avLst/>
              <a:gdLst>
                <a:gd name="T0" fmla="*/ 3308 w 3308"/>
                <a:gd name="T1" fmla="*/ 606 h 606"/>
                <a:gd name="T2" fmla="*/ 2078 w 3308"/>
                <a:gd name="T3" fmla="*/ 576 h 606"/>
                <a:gd name="T4" fmla="*/ 1463 w 3308"/>
                <a:gd name="T5" fmla="*/ 546 h 606"/>
                <a:gd name="T6" fmla="*/ 1118 w 3308"/>
                <a:gd name="T7" fmla="*/ 531 h 606"/>
                <a:gd name="T8" fmla="*/ 799 w 3308"/>
                <a:gd name="T9" fmla="*/ 461 h 606"/>
                <a:gd name="T10" fmla="*/ 605 w 3308"/>
                <a:gd name="T11" fmla="*/ 385 h 606"/>
                <a:gd name="T12" fmla="*/ 0 w 3308"/>
                <a:gd name="T13" fmla="*/ 0 h 6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8"/>
                <a:gd name="T22" fmla="*/ 0 h 606"/>
                <a:gd name="T23" fmla="*/ 3308 w 3308"/>
                <a:gd name="T24" fmla="*/ 606 h 6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8" h="606">
                  <a:moveTo>
                    <a:pt x="3308" y="606"/>
                  </a:moveTo>
                  <a:lnTo>
                    <a:pt x="2078" y="576"/>
                  </a:lnTo>
                  <a:lnTo>
                    <a:pt x="1463" y="546"/>
                  </a:lnTo>
                  <a:lnTo>
                    <a:pt x="1118" y="531"/>
                  </a:lnTo>
                  <a:lnTo>
                    <a:pt x="799" y="461"/>
                  </a:lnTo>
                  <a:lnTo>
                    <a:pt x="605" y="385"/>
                  </a:lnTo>
                  <a:lnTo>
                    <a:pt x="0" y="0"/>
                  </a:lnTo>
                </a:path>
              </a:pathLst>
            </a:custGeom>
            <a:solidFill>
              <a:srgbClr val="FFCC99"/>
            </a:solidFill>
            <a:ln w="38100" cmpd="dbl">
              <a:solidFill>
                <a:srgbClr val="000000"/>
              </a:solidFill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1518" y="3252"/>
              <a:ext cx="1701" cy="233"/>
            </a:xfrm>
            <a:prstGeom prst="leftRightArrow">
              <a:avLst>
                <a:gd name="adj1" fmla="val 22222"/>
                <a:gd name="adj2" fmla="val 43701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42" name="AutoShape 22"/>
            <p:cNvSpPr>
              <a:spLocks noChangeArrowheads="1"/>
            </p:cNvSpPr>
            <p:nvPr/>
          </p:nvSpPr>
          <p:spPr bwMode="auto">
            <a:xfrm>
              <a:off x="1518" y="2632"/>
              <a:ext cx="1770" cy="233"/>
            </a:xfrm>
            <a:prstGeom prst="leftArrow">
              <a:avLst>
                <a:gd name="adj1" fmla="val 25000"/>
                <a:gd name="adj2" fmla="val 46775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7783" name="Oval 23"/>
            <p:cNvSpPr>
              <a:spLocks noChangeArrowheads="1"/>
            </p:cNvSpPr>
            <p:nvPr/>
          </p:nvSpPr>
          <p:spPr bwMode="auto">
            <a:xfrm>
              <a:off x="1711" y="2193"/>
              <a:ext cx="1297" cy="1615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1050" b="1" dirty="0"/>
                <a:t>Характеристика учителя</a:t>
              </a:r>
            </a:p>
            <a:p>
              <a:pPr>
                <a:defRPr/>
              </a:pPr>
              <a:r>
                <a:rPr lang="ru-RU" sz="1050" b="1" dirty="0"/>
                <a:t>1. Общие сведения</a:t>
              </a:r>
            </a:p>
            <a:p>
              <a:pPr>
                <a:defRPr/>
              </a:pPr>
              <a:r>
                <a:rPr lang="ru-RU" sz="1050" b="1" dirty="0"/>
                <a:t>2. Ориентация в учебном предмете</a:t>
              </a:r>
            </a:p>
            <a:p>
              <a:pPr>
                <a:defRPr/>
              </a:pPr>
              <a:r>
                <a:rPr lang="ru-RU" sz="1050" b="1" dirty="0"/>
                <a:t>3. Педагогические установки</a:t>
              </a:r>
            </a:p>
            <a:p>
              <a:pPr>
                <a:defRPr/>
              </a:pPr>
              <a:r>
                <a:rPr lang="ru-RU" sz="1050" b="1" dirty="0"/>
                <a:t>4. Социальный статус и мотивы преподавания</a:t>
              </a:r>
            </a:p>
          </p:txBody>
        </p:sp>
        <p:sp>
          <p:nvSpPr>
            <p:cNvPr id="117784" name="Rectangle 24"/>
            <p:cNvSpPr>
              <a:spLocks noChangeArrowheads="1"/>
            </p:cNvSpPr>
            <p:nvPr/>
          </p:nvSpPr>
          <p:spPr bwMode="auto">
            <a:xfrm>
              <a:off x="3183" y="2223"/>
              <a:ext cx="1342" cy="67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200" b="1"/>
                <a:t>Выбор учебных курсов, предлагаемый школой;</a:t>
              </a:r>
            </a:p>
            <a:p>
              <a:pPr algn="ctr">
                <a:defRPr/>
              </a:pPr>
              <a:r>
                <a:rPr lang="ru-RU" sz="1200" b="1"/>
                <a:t>другие функции школы</a:t>
              </a:r>
            </a:p>
            <a:p>
              <a:pPr>
                <a:spcAft>
                  <a:spcPts val="600"/>
                </a:spcAft>
                <a:defRPr/>
              </a:pPr>
              <a:r>
                <a:rPr lang="ru-RU" sz="1200" b="1"/>
                <a:t>    (включая социальные)</a:t>
              </a:r>
              <a:endParaRPr lang="ru-RU" b="1"/>
            </a:p>
          </p:txBody>
        </p:sp>
        <p:sp>
          <p:nvSpPr>
            <p:cNvPr id="5145" name="AutoShape 25"/>
            <p:cNvSpPr>
              <a:spLocks noChangeArrowheads="1"/>
            </p:cNvSpPr>
            <p:nvPr/>
          </p:nvSpPr>
          <p:spPr bwMode="auto">
            <a:xfrm rot="2100000">
              <a:off x="1296" y="1779"/>
              <a:ext cx="2145" cy="233"/>
            </a:xfrm>
            <a:prstGeom prst="rightArrow">
              <a:avLst>
                <a:gd name="adj1" fmla="val 43046"/>
                <a:gd name="adj2" fmla="val 48459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7786" name="Rectangle 26"/>
            <p:cNvSpPr>
              <a:spLocks noChangeArrowheads="1"/>
            </p:cNvSpPr>
            <p:nvPr/>
          </p:nvSpPr>
          <p:spPr bwMode="auto">
            <a:xfrm>
              <a:off x="556" y="694"/>
              <a:ext cx="992" cy="73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/>
            <a:lstStyle/>
            <a:p>
              <a:pPr algn="ctr">
                <a:spcAft>
                  <a:spcPts val="600"/>
                </a:spcAft>
                <a:defRPr/>
              </a:pPr>
              <a:r>
                <a:rPr lang="ru-RU" sz="1200" b="1" dirty="0"/>
                <a:t>Государственные/ региональные цели образования (планируемый уровень образования)</a:t>
              </a:r>
              <a:endParaRPr lang="ru-RU" b="1" dirty="0"/>
            </a:p>
          </p:txBody>
        </p:sp>
        <p:sp>
          <p:nvSpPr>
            <p:cNvPr id="5147" name="AutoShape 27"/>
            <p:cNvSpPr>
              <a:spLocks noChangeArrowheads="1"/>
            </p:cNvSpPr>
            <p:nvPr/>
          </p:nvSpPr>
          <p:spPr bwMode="auto">
            <a:xfrm>
              <a:off x="1518" y="771"/>
              <a:ext cx="1701" cy="155"/>
            </a:xfrm>
            <a:prstGeom prst="leftRightArrow">
              <a:avLst>
                <a:gd name="adj1" fmla="val 50000"/>
                <a:gd name="adj2" fmla="val 84288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48" name="AutoShape 28"/>
            <p:cNvSpPr>
              <a:spLocks noChangeArrowheads="1"/>
            </p:cNvSpPr>
            <p:nvPr/>
          </p:nvSpPr>
          <p:spPr bwMode="auto">
            <a:xfrm>
              <a:off x="923" y="1427"/>
              <a:ext cx="222" cy="281"/>
            </a:xfrm>
            <a:prstGeom prst="downArrow">
              <a:avLst>
                <a:gd name="adj1" fmla="val 50000"/>
                <a:gd name="adj2" fmla="val 31644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7789" name="Oval 29"/>
            <p:cNvSpPr>
              <a:spLocks noChangeArrowheads="1"/>
            </p:cNvSpPr>
            <p:nvPr/>
          </p:nvSpPr>
          <p:spPr bwMode="auto">
            <a:xfrm>
              <a:off x="1801" y="1525"/>
              <a:ext cx="1109" cy="635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/>
            <a:lstStyle/>
            <a:p>
              <a:pPr algn="ctr">
                <a:spcAft>
                  <a:spcPts val="600"/>
                </a:spcAft>
                <a:defRPr/>
              </a:pPr>
              <a:r>
                <a:rPr lang="ru-RU" sz="1100" b="1" dirty="0" err="1"/>
                <a:t>Профес-сиональное</a:t>
              </a:r>
              <a:r>
                <a:rPr lang="ru-RU" sz="1100" b="1" dirty="0"/>
                <a:t> окружение учителя</a:t>
              </a:r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2701" y="1159"/>
              <a:ext cx="134" cy="1318"/>
            </a:xfrm>
            <a:custGeom>
              <a:avLst/>
              <a:gdLst>
                <a:gd name="T0" fmla="*/ 210 w 210"/>
                <a:gd name="T1" fmla="*/ 0 h 2981"/>
                <a:gd name="T2" fmla="*/ 0 w 210"/>
                <a:gd name="T3" fmla="*/ 2981 h 2981"/>
                <a:gd name="T4" fmla="*/ 0 60000 65536"/>
                <a:gd name="T5" fmla="*/ 0 60000 65536"/>
                <a:gd name="T6" fmla="*/ 0 w 210"/>
                <a:gd name="T7" fmla="*/ 0 h 2981"/>
                <a:gd name="T8" fmla="*/ 210 w 210"/>
                <a:gd name="T9" fmla="*/ 2981 h 29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0" h="2981">
                  <a:moveTo>
                    <a:pt x="210" y="0"/>
                  </a:moveTo>
                  <a:lnTo>
                    <a:pt x="0" y="2981"/>
                  </a:lnTo>
                </a:path>
              </a:pathLst>
            </a:custGeom>
            <a:solidFill>
              <a:srgbClr val="FFCC99"/>
            </a:solidFill>
            <a:ln w="38100" cap="flat" cmpd="dbl">
              <a:solidFill>
                <a:srgbClr val="000000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1" name="AutoShape 31"/>
            <p:cNvSpPr>
              <a:spLocks noChangeArrowheads="1"/>
            </p:cNvSpPr>
            <p:nvPr/>
          </p:nvSpPr>
          <p:spPr bwMode="auto">
            <a:xfrm>
              <a:off x="1841" y="939"/>
              <a:ext cx="1050" cy="428"/>
            </a:xfrm>
            <a:prstGeom prst="flowChartTerminator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200" b="1"/>
                <a:t>Квалификация учителя</a:t>
              </a:r>
              <a:endParaRPr lang="ru-RU" b="1"/>
            </a:p>
          </p:txBody>
        </p:sp>
        <p:sp>
          <p:nvSpPr>
            <p:cNvPr id="5152" name="AutoShape 32"/>
            <p:cNvSpPr>
              <a:spLocks noChangeArrowheads="1"/>
            </p:cNvSpPr>
            <p:nvPr/>
          </p:nvSpPr>
          <p:spPr bwMode="auto">
            <a:xfrm>
              <a:off x="1518" y="1082"/>
              <a:ext cx="369" cy="125"/>
            </a:xfrm>
            <a:prstGeom prst="leftRightArrow">
              <a:avLst>
                <a:gd name="adj1" fmla="val 50000"/>
                <a:gd name="adj2" fmla="val 59040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53" name="AutoShape 33"/>
            <p:cNvSpPr>
              <a:spLocks noChangeArrowheads="1"/>
            </p:cNvSpPr>
            <p:nvPr/>
          </p:nvSpPr>
          <p:spPr bwMode="auto">
            <a:xfrm>
              <a:off x="4520" y="3252"/>
              <a:ext cx="178" cy="155"/>
            </a:xfrm>
            <a:prstGeom prst="rightArrow">
              <a:avLst>
                <a:gd name="adj1" fmla="val 50000"/>
                <a:gd name="adj2" fmla="val 28710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auto">
            <a:xfrm rot="10800000">
              <a:off x="4476" y="2554"/>
              <a:ext cx="222" cy="156"/>
            </a:xfrm>
            <a:prstGeom prst="rightArrow">
              <a:avLst>
                <a:gd name="adj1" fmla="val 50000"/>
                <a:gd name="adj2" fmla="val 35577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55" name="Text Box 38"/>
            <p:cNvSpPr txBox="1">
              <a:spLocks noChangeArrowheads="1"/>
            </p:cNvSpPr>
            <p:nvPr/>
          </p:nvSpPr>
          <p:spPr bwMode="auto">
            <a:xfrm rot="16200000">
              <a:off x="-293" y="925"/>
              <a:ext cx="10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200" b="1"/>
                <a:t>Система образования</a:t>
              </a:r>
            </a:p>
          </p:txBody>
        </p:sp>
        <p:sp>
          <p:nvSpPr>
            <p:cNvPr id="5156" name="Text Box 39"/>
            <p:cNvSpPr txBox="1">
              <a:spLocks noChangeArrowheads="1"/>
            </p:cNvSpPr>
            <p:nvPr/>
          </p:nvSpPr>
          <p:spPr bwMode="auto">
            <a:xfrm rot="16200000">
              <a:off x="-99" y="3389"/>
              <a:ext cx="63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200" b="1"/>
                <a:t>Ученик</a:t>
              </a:r>
            </a:p>
          </p:txBody>
        </p:sp>
        <p:sp>
          <p:nvSpPr>
            <p:cNvPr id="5157" name="Text Box 40"/>
            <p:cNvSpPr txBox="1">
              <a:spLocks noChangeArrowheads="1"/>
            </p:cNvSpPr>
            <p:nvPr/>
          </p:nvSpPr>
          <p:spPr bwMode="auto">
            <a:xfrm rot="16200000">
              <a:off x="-121" y="1869"/>
              <a:ext cx="6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200" b="1" dirty="0"/>
                <a:t>Школа</a:t>
              </a:r>
            </a:p>
          </p:txBody>
        </p:sp>
        <p:sp>
          <p:nvSpPr>
            <p:cNvPr id="5158" name="Text Box 41"/>
            <p:cNvSpPr txBox="1">
              <a:spLocks noChangeArrowheads="1"/>
            </p:cNvSpPr>
            <p:nvPr/>
          </p:nvSpPr>
          <p:spPr bwMode="auto">
            <a:xfrm rot="16200000">
              <a:off x="-53" y="2753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200" b="1"/>
                <a:t>Класс</a:t>
              </a:r>
            </a:p>
          </p:txBody>
        </p:sp>
        <p:sp>
          <p:nvSpPr>
            <p:cNvPr id="5159" name="Text Box 42"/>
            <p:cNvSpPr txBox="1">
              <a:spLocks noChangeArrowheads="1"/>
            </p:cNvSpPr>
            <p:nvPr/>
          </p:nvSpPr>
          <p:spPr bwMode="auto">
            <a:xfrm>
              <a:off x="431" y="3921"/>
              <a:ext cx="1224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36000" rIns="18000" bIns="3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200" b="1" dirty="0">
                  <a:latin typeface="Arial Narrow" pitchFamily="34" charset="0"/>
                </a:rPr>
                <a:t>Чему могут научиться школьники?</a:t>
              </a:r>
            </a:p>
          </p:txBody>
        </p:sp>
        <p:sp>
          <p:nvSpPr>
            <p:cNvPr id="5160" name="Text Box 43"/>
            <p:cNvSpPr txBox="1">
              <a:spLocks noChangeArrowheads="1"/>
            </p:cNvSpPr>
            <p:nvPr/>
          </p:nvSpPr>
          <p:spPr bwMode="auto">
            <a:xfrm>
              <a:off x="4514" y="3929"/>
              <a:ext cx="122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36000" rIns="18000" bIns="3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200" b="1" dirty="0">
                  <a:latin typeface="Arial Narrow" pitchFamily="34" charset="0"/>
                </a:rPr>
                <a:t>Чему научились школьники?</a:t>
              </a:r>
            </a:p>
          </p:txBody>
        </p:sp>
        <p:sp>
          <p:nvSpPr>
            <p:cNvPr id="5161" name="Text Box 44"/>
            <p:cNvSpPr txBox="1">
              <a:spLocks noChangeArrowheads="1"/>
            </p:cNvSpPr>
            <p:nvPr/>
          </p:nvSpPr>
          <p:spPr bwMode="auto">
            <a:xfrm>
              <a:off x="1792" y="3929"/>
              <a:ext cx="122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36000" rIns="18000" bIns="3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200" b="1" dirty="0">
                  <a:latin typeface="Arial Narrow" pitchFamily="34" charset="0"/>
                </a:rPr>
                <a:t>Кто осуществляет обучение?</a:t>
              </a:r>
            </a:p>
          </p:txBody>
        </p:sp>
        <p:sp>
          <p:nvSpPr>
            <p:cNvPr id="5162" name="Text Box 45"/>
            <p:cNvSpPr txBox="1">
              <a:spLocks noChangeArrowheads="1"/>
            </p:cNvSpPr>
            <p:nvPr/>
          </p:nvSpPr>
          <p:spPr bwMode="auto">
            <a:xfrm>
              <a:off x="3244" y="3929"/>
              <a:ext cx="122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36000" rIns="18000" bIns="3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200" b="1" dirty="0">
                  <a:latin typeface="Arial Narrow" pitchFamily="34" charset="0"/>
                </a:rPr>
                <a:t>Как организовано обучение?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2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8353</TotalTime>
  <Words>780</Words>
  <Application>Microsoft Office PowerPoint</Application>
  <PresentationFormat>Экран (16:9)</PresentationFormat>
  <Paragraphs>170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Учет контекстных данных при интерпретации и использовании результатов оценки образовательных достижений учащихся школы </vt:lpstr>
      <vt:lpstr>Докладчики</vt:lpstr>
      <vt:lpstr>МАТЕРИАЛЫ СЕМИНАРА</vt:lpstr>
      <vt:lpstr>СТАТИСТИКА УЧАСТНИКОВ ВЕБИНАРА</vt:lpstr>
      <vt:lpstr>В какой ситуации появляется необходимость использования контекстной информации?</vt:lpstr>
      <vt:lpstr>Ключевые вопросы, на которые дают ответы мониторинговые исследования</vt:lpstr>
      <vt:lpstr>Исследование PISA</vt:lpstr>
      <vt:lpstr>PISA-2012, математическая грамотность. Факторы влияния.</vt:lpstr>
      <vt:lpstr>Модель образовательных возможностей TIMSS </vt:lpstr>
      <vt:lpstr>Национальный мониторинг NAPLAN (Австралия) СТАТИСТИЧЕСКИ «ПОДОБНЫЕ» ШКОЛЫ.</vt:lpstr>
      <vt:lpstr>Сайт “Моя Школа”</vt:lpstr>
      <vt:lpstr>Национальный мониторинг SIMCE (ЧИЛИ)</vt:lpstr>
      <vt:lpstr>Факторы сильно влияющие на уровень ИК-грамотности </vt:lpstr>
      <vt:lpstr>Факторы слабо влияющие на уровень ИК-грамотности </vt:lpstr>
      <vt:lpstr>Перспективы работы с контекстными данными при проведении мониторинг качества образования в начальной школе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262</cp:revision>
  <dcterms:created xsi:type="dcterms:W3CDTF">2011-08-25T06:09:31Z</dcterms:created>
  <dcterms:modified xsi:type="dcterms:W3CDTF">2013-12-09T09:32:22Z</dcterms:modified>
</cp:coreProperties>
</file>