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483" r:id="rId3"/>
    <p:sldId id="486" r:id="rId4"/>
    <p:sldId id="487" r:id="rId5"/>
    <p:sldId id="523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24" r:id="rId20"/>
    <p:sldId id="506" r:id="rId21"/>
    <p:sldId id="507" r:id="rId22"/>
    <p:sldId id="508" r:id="rId23"/>
    <p:sldId id="509" r:id="rId24"/>
    <p:sldId id="525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521" r:id="rId36"/>
    <p:sldId id="522" r:id="rId37"/>
    <p:sldId id="481" r:id="rId38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2778" autoAdjust="0"/>
  </p:normalViewPr>
  <p:slideViewPr>
    <p:cSldViewPr>
      <p:cViewPr>
        <p:scale>
          <a:sx n="100" d="100"/>
          <a:sy n="100" d="100"/>
        </p:scale>
        <p:origin x="-450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5.xml"/><Relationship Id="rId1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52;&#1072;&#1082;&#1089;&#1080;&#1084;\Documents\My%20Dropbox\&#1053;&#1060;&#1055;&#1050;\Results\Pilot%20Tatarstan%202012\results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2;&#1072;&#1082;&#1089;&#1080;&#1084;\Documents\My%20Dropbox\&#1053;&#1060;&#1055;&#1050;\Results\Pilot%20Armenia%202012%20April\&#1088;&#1077;&#1079;&#1091;&#1083;&#1100;&#1090;&#1072;&#1090;&#1099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2;&#1072;&#1082;&#1089;&#1080;&#1084;\Documents\My%20Dropbox\&#1053;&#1060;&#1055;&#1050;\Results\Pilot%20Tatarstan%202012\results1_&#1086;&#1090;&#1095;&#1077;&#1090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2;&#1072;&#1082;&#1089;&#1080;&#1084;\Documents\My%20Dropbox\&#1053;&#1060;&#1055;&#1050;\Results\Pilot%20Tatarstan%202012\results1_&#1086;&#1090;&#1095;&#1077;&#1090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&#1052;&#1072;&#1082;&#1089;&#1080;&#1084;\Documents\My%20Dropbox\&#1053;&#1060;&#1055;&#1050;\Results\Pilot%20Tatarstan%202012\results1_&#1086;&#1090;&#1095;&#1077;&#1090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2;&#1072;&#1082;&#1089;&#1080;&#1084;\Documents\My%20Dropbox\&#1053;&#1060;&#1055;&#1050;\Results\Pilot%20Tatarstan%202012\results1_&#1086;&#1090;&#1095;&#1077;&#1090;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46E-2"/>
          <c:y val="9.2285095792286248E-2"/>
          <c:w val="0.62940179352581094"/>
          <c:h val="0.79460978822238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'students-adj'!$S$7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'students-adj'!$T$6:$U$6</c:f>
              <c:strCache>
                <c:ptCount val="2"/>
                <c:pt idx="0">
                  <c:v>учащиеся-2010</c:v>
                </c:pt>
                <c:pt idx="1">
                  <c:v>учащиеся-2012</c:v>
                </c:pt>
              </c:strCache>
            </c:strRef>
          </c:cat>
          <c:val>
            <c:numRef>
              <c:f>'students-adj'!$T$7:$U$7</c:f>
              <c:numCache>
                <c:formatCode>0</c:formatCode>
                <c:ptCount val="2"/>
                <c:pt idx="0">
                  <c:v>16</c:v>
                </c:pt>
                <c:pt idx="1">
                  <c:v>3.2383561643835597</c:v>
                </c:pt>
              </c:numCache>
            </c:numRef>
          </c:val>
        </c:ser>
        <c:ser>
          <c:idx val="1"/>
          <c:order val="1"/>
          <c:tx>
            <c:strRef>
              <c:f>'students-adj'!$S$8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'students-adj'!$T$6:$U$6</c:f>
              <c:strCache>
                <c:ptCount val="2"/>
                <c:pt idx="0">
                  <c:v>учащиеся-2010</c:v>
                </c:pt>
                <c:pt idx="1">
                  <c:v>учащиеся-2012</c:v>
                </c:pt>
              </c:strCache>
            </c:strRef>
          </c:cat>
          <c:val>
            <c:numRef>
              <c:f>'students-adj'!$T$8:$U$8</c:f>
              <c:numCache>
                <c:formatCode>0</c:formatCode>
                <c:ptCount val="2"/>
                <c:pt idx="0">
                  <c:v>14</c:v>
                </c:pt>
                <c:pt idx="1">
                  <c:v>11.394216133942162</c:v>
                </c:pt>
              </c:numCache>
            </c:numRef>
          </c:val>
        </c:ser>
        <c:ser>
          <c:idx val="2"/>
          <c:order val="2"/>
          <c:tx>
            <c:strRef>
              <c:f>'students-adj'!$S$9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'students-adj'!$T$6:$U$6</c:f>
              <c:strCache>
                <c:ptCount val="2"/>
                <c:pt idx="0">
                  <c:v>учащиеся-2010</c:v>
                </c:pt>
                <c:pt idx="1">
                  <c:v>учащиеся-2012</c:v>
                </c:pt>
              </c:strCache>
            </c:strRef>
          </c:cat>
          <c:val>
            <c:numRef>
              <c:f>'students-adj'!$T$9:$U$9</c:f>
              <c:numCache>
                <c:formatCode>0</c:formatCode>
                <c:ptCount val="2"/>
                <c:pt idx="0">
                  <c:v>53.4</c:v>
                </c:pt>
                <c:pt idx="1">
                  <c:v>64.989363416599488</c:v>
                </c:pt>
              </c:numCache>
            </c:numRef>
          </c:val>
        </c:ser>
        <c:ser>
          <c:idx val="3"/>
          <c:order val="3"/>
          <c:tx>
            <c:strRef>
              <c:f>'students-adj'!$S$10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'students-adj'!$T$6:$U$6</c:f>
              <c:strCache>
                <c:ptCount val="2"/>
                <c:pt idx="0">
                  <c:v>учащиеся-2010</c:v>
                </c:pt>
                <c:pt idx="1">
                  <c:v>учащиеся-2012</c:v>
                </c:pt>
              </c:strCache>
            </c:strRef>
          </c:cat>
          <c:val>
            <c:numRef>
              <c:f>'students-adj'!$T$10:$U$10</c:f>
              <c:numCache>
                <c:formatCode>0</c:formatCode>
                <c:ptCount val="2"/>
                <c:pt idx="0">
                  <c:v>4.25</c:v>
                </c:pt>
                <c:pt idx="1">
                  <c:v>3.0997778600518342</c:v>
                </c:pt>
              </c:numCache>
            </c:numRef>
          </c:val>
        </c:ser>
        <c:ser>
          <c:idx val="4"/>
          <c:order val="4"/>
          <c:tx>
            <c:strRef>
              <c:f>'students-adj'!$S$11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'students-adj'!$T$6:$U$6</c:f>
              <c:strCache>
                <c:ptCount val="2"/>
                <c:pt idx="0">
                  <c:v>учащиеся-2010</c:v>
                </c:pt>
                <c:pt idx="1">
                  <c:v>учащиеся-2012</c:v>
                </c:pt>
              </c:strCache>
            </c:strRef>
          </c:cat>
          <c:val>
            <c:numRef>
              <c:f>'students-adj'!$T$11:$U$11</c:f>
              <c:numCache>
                <c:formatCode>0</c:formatCode>
                <c:ptCount val="2"/>
                <c:pt idx="0">
                  <c:v>12.5</c:v>
                </c:pt>
                <c:pt idx="1">
                  <c:v>18.514308770272496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143040"/>
        <c:axId val="53154176"/>
      </c:barChart>
      <c:catAx>
        <c:axId val="531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154176"/>
        <c:crosses val="autoZero"/>
        <c:auto val="1"/>
        <c:lblAlgn val="ctr"/>
        <c:lblOffset val="100"/>
        <c:noMultiLvlLbl val="0"/>
      </c:catAx>
      <c:valAx>
        <c:axId val="53154176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53143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616565507143501E-2"/>
          <c:y val="5.1400554097404495E-2"/>
          <c:w val="0.36045368597389038"/>
          <c:h val="0.72984131179225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ICT_LITERACY_LEVEL</c:v>
                </c:pt>
              </c:strCache>
            </c:strRef>
          </c:cat>
          <c:val>
            <c:numRef>
              <c:f>Sheet1!$D$4</c:f>
              <c:numCache>
                <c:formatCode>####</c:formatCode>
                <c:ptCount val="1"/>
                <c:pt idx="0">
                  <c:v>12.751677852349006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ICT_LITERACY_LEVEL</c:v>
                </c:pt>
              </c:strCache>
            </c:strRef>
          </c:cat>
          <c:val>
            <c:numRef>
              <c:f>Sheet1!$D$5</c:f>
              <c:numCache>
                <c:formatCode>####</c:formatCode>
                <c:ptCount val="1"/>
                <c:pt idx="0">
                  <c:v>30.872483221476511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ICT_LITERACY_LEVEL</c:v>
                </c:pt>
              </c:strCache>
            </c:strRef>
          </c:cat>
          <c:val>
            <c:numRef>
              <c:f>Sheet1!$D$6</c:f>
              <c:numCache>
                <c:formatCode>####</c:formatCode>
                <c:ptCount val="1"/>
                <c:pt idx="0">
                  <c:v>43.959731543624144</c:v>
                </c:pt>
              </c:numCache>
            </c:numRef>
          </c: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ICT_LITERACY_LEVEL</c:v>
                </c:pt>
              </c:strCache>
            </c:strRef>
          </c:cat>
          <c:val>
            <c:numRef>
              <c:f>Sheet1!$D$7</c:f>
              <c:numCache>
                <c:formatCode>####</c:formatCode>
                <c:ptCount val="1"/>
                <c:pt idx="0">
                  <c:v>4.0268456375838895</c:v>
                </c:pt>
              </c:numCache>
            </c:numRef>
          </c:val>
        </c:ser>
        <c:ser>
          <c:idx val="4"/>
          <c:order val="4"/>
          <c:tx>
            <c:strRef>
              <c:f>Sheet1!$B$8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ICT_LITERACY_LEVEL</c:v>
                </c:pt>
              </c:strCache>
            </c:strRef>
          </c:cat>
          <c:val>
            <c:numRef>
              <c:f>Sheet1!$D$8</c:f>
              <c:numCache>
                <c:formatCode>####</c:formatCode>
                <c:ptCount val="1"/>
                <c:pt idx="0">
                  <c:v>8.3892617449664435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54407168"/>
        <c:axId val="54409856"/>
      </c:barChart>
      <c:catAx>
        <c:axId val="5440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409856"/>
        <c:crosses val="autoZero"/>
        <c:auto val="1"/>
        <c:lblAlgn val="ctr"/>
        <c:lblOffset val="100"/>
        <c:noMultiLvlLbl val="0"/>
      </c:catAx>
      <c:valAx>
        <c:axId val="54409856"/>
        <c:scaling>
          <c:orientation val="minMax"/>
          <c:max val="100"/>
          <c:min val="0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###" sourceLinked="1"/>
        <c:majorTickMark val="out"/>
        <c:minorTickMark val="none"/>
        <c:tickLblPos val="none"/>
        <c:crossAx val="5440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948133213956655"/>
          <c:y val="0.16661653433306464"/>
          <c:w val="0.49711469967389316"/>
          <c:h val="0.581910225105011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616565507143501E-2"/>
          <c:y val="5.1400554097404495E-2"/>
          <c:w val="0.85053897024624359"/>
          <c:h val="0.87354954387784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ресурсы!$C$11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ресурсы!$C$12:$C$14</c:f>
              <c:numCache>
                <c:formatCode>0%</c:formatCode>
                <c:ptCount val="3"/>
                <c:pt idx="0">
                  <c:v>6.0443764345830132E-2</c:v>
                </c:pt>
                <c:pt idx="1">
                  <c:v>2.7890556045895888E-2</c:v>
                </c:pt>
                <c:pt idx="2">
                  <c:v>2.5651432746164486E-2</c:v>
                </c:pt>
              </c:numCache>
            </c:numRef>
          </c:val>
        </c:ser>
        <c:ser>
          <c:idx val="1"/>
          <c:order val="1"/>
          <c:tx>
            <c:strRef>
              <c:f>ресурсы!$D$11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ресурсы!$D$12:$D$14</c:f>
              <c:numCache>
                <c:formatCode>0%</c:formatCode>
                <c:ptCount val="3"/>
                <c:pt idx="0">
                  <c:v>5.0114766641162926E-2</c:v>
                </c:pt>
                <c:pt idx="1">
                  <c:v>0.10984112974404253</c:v>
                </c:pt>
                <c:pt idx="2">
                  <c:v>0.15950970046270019</c:v>
                </c:pt>
              </c:numCache>
            </c:numRef>
          </c:val>
        </c:ser>
        <c:ser>
          <c:idx val="2"/>
          <c:order val="2"/>
          <c:tx>
            <c:strRef>
              <c:f>ресурсы!$E$11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ресурсы!$E$12:$E$14</c:f>
              <c:numCache>
                <c:formatCode>0%</c:formatCode>
                <c:ptCount val="3"/>
                <c:pt idx="0">
                  <c:v>0.69969395562356662</c:v>
                </c:pt>
                <c:pt idx="1">
                  <c:v>0.66394527802295</c:v>
                </c:pt>
                <c:pt idx="2">
                  <c:v>0.56035392483156032</c:v>
                </c:pt>
              </c:numCache>
            </c:numRef>
          </c:val>
        </c:ser>
        <c:ser>
          <c:idx val="3"/>
          <c:order val="3"/>
          <c:tx>
            <c:strRef>
              <c:f>ресурсы!$F$11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ресурсы!$F$12:$F$14</c:f>
              <c:numCache>
                <c:formatCode>0%</c:formatCode>
                <c:ptCount val="3"/>
                <c:pt idx="0">
                  <c:v>3.4429992348890576E-2</c:v>
                </c:pt>
                <c:pt idx="1">
                  <c:v>2.7802294792586116E-2</c:v>
                </c:pt>
                <c:pt idx="2">
                  <c:v>3.2876045133533621E-2</c:v>
                </c:pt>
              </c:numCache>
            </c:numRef>
          </c:val>
        </c:ser>
        <c:ser>
          <c:idx val="4"/>
          <c:order val="4"/>
          <c:tx>
            <c:strRef>
              <c:f>ресурсы!$G$11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ресурсы!$G$12:$G$14</c:f>
              <c:numCache>
                <c:formatCode>0%</c:formatCode>
                <c:ptCount val="3"/>
                <c:pt idx="0">
                  <c:v>0.15531752104055077</c:v>
                </c:pt>
                <c:pt idx="1">
                  <c:v>0.17052074139452839</c:v>
                </c:pt>
                <c:pt idx="2">
                  <c:v>0.2216088968260414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56011392"/>
        <c:axId val="56021376"/>
      </c:barChart>
      <c:catAx>
        <c:axId val="56011392"/>
        <c:scaling>
          <c:orientation val="minMax"/>
        </c:scaling>
        <c:delete val="0"/>
        <c:axPos val="b"/>
        <c:majorTickMark val="out"/>
        <c:minorTickMark val="none"/>
        <c:tickLblPos val="nextTo"/>
        <c:crossAx val="56021376"/>
        <c:crosses val="autoZero"/>
        <c:auto val="1"/>
        <c:lblAlgn val="ctr"/>
        <c:lblOffset val="100"/>
        <c:noMultiLvlLbl val="0"/>
      </c:catAx>
      <c:valAx>
        <c:axId val="56021376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5601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616565507143501E-2"/>
          <c:y val="5.1400554097404495E-2"/>
          <c:w val="0.5874797317002014"/>
          <c:h val="0.72984131179225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ресурсы!$L$11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ресурсы!$K$12:$K$14</c:f>
              <c:strCache>
                <c:ptCount val="3"/>
                <c:pt idx="0">
                  <c:v>Среднее</c:v>
                </c:pt>
                <c:pt idx="1">
                  <c:v>Смешанная семья</c:v>
                </c:pt>
                <c:pt idx="2">
                  <c:v>Высшее</c:v>
                </c:pt>
              </c:strCache>
            </c:strRef>
          </c:cat>
          <c:val>
            <c:numRef>
              <c:f>ресурсы!$L$12:$L$14</c:f>
              <c:numCache>
                <c:formatCode>0%</c:formatCode>
                <c:ptCount val="3"/>
                <c:pt idx="0">
                  <c:v>6.4971557809608727E-2</c:v>
                </c:pt>
                <c:pt idx="1">
                  <c:v>0</c:v>
                </c:pt>
                <c:pt idx="2">
                  <c:v>1.942463732480942E-2</c:v>
                </c:pt>
              </c:numCache>
            </c:numRef>
          </c:val>
        </c:ser>
        <c:ser>
          <c:idx val="1"/>
          <c:order val="1"/>
          <c:tx>
            <c:strRef>
              <c:f>ресурсы!$M$11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ресурсы!$M$12:$M$14</c:f>
              <c:numCache>
                <c:formatCode>0%</c:formatCode>
                <c:ptCount val="3"/>
                <c:pt idx="0">
                  <c:v>0.11671578370228239</c:v>
                </c:pt>
                <c:pt idx="1">
                  <c:v>0.1449698189134809</c:v>
                </c:pt>
                <c:pt idx="2">
                  <c:v>9.6631423653798787E-2</c:v>
                </c:pt>
              </c:numCache>
            </c:numRef>
          </c:val>
        </c:ser>
        <c:ser>
          <c:idx val="2"/>
          <c:order val="2"/>
          <c:tx>
            <c:strRef>
              <c:f>ресурсы!$N$11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ресурсы!$K$12:$K$14</c:f>
              <c:strCache>
                <c:ptCount val="3"/>
                <c:pt idx="0">
                  <c:v>Среднее</c:v>
                </c:pt>
                <c:pt idx="1">
                  <c:v>Смешанная семья</c:v>
                </c:pt>
                <c:pt idx="2">
                  <c:v>Высшее</c:v>
                </c:pt>
              </c:strCache>
            </c:strRef>
          </c:cat>
          <c:val>
            <c:numRef>
              <c:f>ресурсы!$N$12:$N$14</c:f>
              <c:numCache>
                <c:formatCode>0%</c:formatCode>
                <c:ptCount val="3"/>
                <c:pt idx="0">
                  <c:v>0.66719210472208845</c:v>
                </c:pt>
                <c:pt idx="1">
                  <c:v>0.64104627766599764</c:v>
                </c:pt>
                <c:pt idx="2">
                  <c:v>0.5512662896483892</c:v>
                </c:pt>
              </c:numCache>
            </c:numRef>
          </c:val>
        </c:ser>
        <c:ser>
          <c:idx val="3"/>
          <c:order val="3"/>
          <c:tx>
            <c:strRef>
              <c:f>ресурсы!$O$11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ресурсы!$B$12:$B$14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ресурсы!$O$12:$O$14</c:f>
              <c:numCache>
                <c:formatCode>0%</c:formatCode>
                <c:ptCount val="3"/>
                <c:pt idx="0">
                  <c:v>2.1588650538002869E-2</c:v>
                </c:pt>
                <c:pt idx="1">
                  <c:v>4.0744466800804811E-2</c:v>
                </c:pt>
                <c:pt idx="2">
                  <c:v>3.3194000491762937E-2</c:v>
                </c:pt>
              </c:numCache>
            </c:numRef>
          </c:val>
        </c:ser>
        <c:ser>
          <c:idx val="4"/>
          <c:order val="4"/>
          <c:tx>
            <c:strRef>
              <c:f>ресурсы!$P$11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ресурсы!$K$12:$K$14</c:f>
              <c:strCache>
                <c:ptCount val="3"/>
                <c:pt idx="0">
                  <c:v>Среднее</c:v>
                </c:pt>
                <c:pt idx="1">
                  <c:v>Смешанная семья</c:v>
                </c:pt>
                <c:pt idx="2">
                  <c:v>Высшее</c:v>
                </c:pt>
              </c:strCache>
            </c:strRef>
          </c:cat>
          <c:val>
            <c:numRef>
              <c:f>ресурсы!$P$12:$P$14</c:f>
              <c:numCache>
                <c:formatCode>0%</c:formatCode>
                <c:ptCount val="3"/>
                <c:pt idx="0">
                  <c:v>0.12953190322801705</c:v>
                </c:pt>
                <c:pt idx="1">
                  <c:v>0.17323943661971841</c:v>
                </c:pt>
                <c:pt idx="2">
                  <c:v>0.29948364888123952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56334208"/>
        <c:axId val="56335744"/>
      </c:barChart>
      <c:catAx>
        <c:axId val="5633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56335744"/>
        <c:crosses val="autoZero"/>
        <c:auto val="1"/>
        <c:lblAlgn val="ctr"/>
        <c:lblOffset val="100"/>
        <c:noMultiLvlLbl val="0"/>
      </c:catAx>
      <c:valAx>
        <c:axId val="5633574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5633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48262200845435"/>
          <c:y val="0.32955437901535928"/>
          <c:w val="0.30151737799154638"/>
          <c:h val="0.3255754149922046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616565507143501E-2"/>
          <c:y val="5.1400554097404495E-2"/>
          <c:w val="0.65793635882282597"/>
          <c:h val="0.624107976086323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'места и доступ'!$K$37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'места и доступ'!$J$82:$J$87</c:f>
              <c:strCache>
                <c:ptCount val="6"/>
                <c:pt idx="0">
                  <c:v>Есть</c:v>
                </c:pt>
                <c:pt idx="1">
                  <c:v>Нет</c:v>
                </c:pt>
                <c:pt idx="2">
                  <c:v>Есть</c:v>
                </c:pt>
                <c:pt idx="3">
                  <c:v>Нет</c:v>
                </c:pt>
                <c:pt idx="4">
                  <c:v>Да</c:v>
                </c:pt>
                <c:pt idx="5">
                  <c:v>Нет</c:v>
                </c:pt>
              </c:strCache>
            </c:strRef>
          </c:cat>
          <c:val>
            <c:numRef>
              <c:f>'места и доступ'!$K$82:$K$87</c:f>
              <c:numCache>
                <c:formatCode>0%</c:formatCode>
                <c:ptCount val="6"/>
                <c:pt idx="0">
                  <c:v>3.3747958286216802E-2</c:v>
                </c:pt>
                <c:pt idx="1">
                  <c:v>2.6107072042300096E-2</c:v>
                </c:pt>
                <c:pt idx="2">
                  <c:v>2.9862406128723304E-2</c:v>
                </c:pt>
                <c:pt idx="3">
                  <c:v>7.5501752150366364E-2</c:v>
                </c:pt>
                <c:pt idx="4">
                  <c:v>5.6245550193813755E-2</c:v>
                </c:pt>
                <c:pt idx="5">
                  <c:v>2.3694471290032239E-2</c:v>
                </c:pt>
              </c:numCache>
            </c:numRef>
          </c:val>
        </c:ser>
        <c:ser>
          <c:idx val="1"/>
          <c:order val="1"/>
          <c:tx>
            <c:strRef>
              <c:f>'места и доступ'!$L$37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'места и доступ'!$J$82:$J$87</c:f>
              <c:strCache>
                <c:ptCount val="6"/>
                <c:pt idx="0">
                  <c:v>Есть</c:v>
                </c:pt>
                <c:pt idx="1">
                  <c:v>Нет</c:v>
                </c:pt>
                <c:pt idx="2">
                  <c:v>Есть</c:v>
                </c:pt>
                <c:pt idx="3">
                  <c:v>Нет</c:v>
                </c:pt>
                <c:pt idx="4">
                  <c:v>Да</c:v>
                </c:pt>
                <c:pt idx="5">
                  <c:v>Нет</c:v>
                </c:pt>
              </c:strCache>
            </c:strRef>
          </c:cat>
          <c:val>
            <c:numRef>
              <c:f>'места и доступ'!$L$82:$L$87</c:f>
              <c:numCache>
                <c:formatCode>0%</c:formatCode>
                <c:ptCount val="6"/>
                <c:pt idx="0">
                  <c:v>9.5464254303304186E-2</c:v>
                </c:pt>
                <c:pt idx="1">
                  <c:v>0.34633179114342388</c:v>
                </c:pt>
                <c:pt idx="2">
                  <c:v>9.5736102010987228E-2</c:v>
                </c:pt>
                <c:pt idx="3">
                  <c:v>0.33386428798980727</c:v>
                </c:pt>
                <c:pt idx="4">
                  <c:v>7.254172929356853E-2</c:v>
                </c:pt>
                <c:pt idx="5">
                  <c:v>0.12660379244842854</c:v>
                </c:pt>
              </c:numCache>
            </c:numRef>
          </c:val>
        </c:ser>
        <c:ser>
          <c:idx val="2"/>
          <c:order val="2"/>
          <c:tx>
            <c:strRef>
              <c:f>'места и доступ'!$M$37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'места и доступ'!$J$82:$J$87</c:f>
              <c:strCache>
                <c:ptCount val="6"/>
                <c:pt idx="0">
                  <c:v>Есть</c:v>
                </c:pt>
                <c:pt idx="1">
                  <c:v>Нет</c:v>
                </c:pt>
                <c:pt idx="2">
                  <c:v>Есть</c:v>
                </c:pt>
                <c:pt idx="3">
                  <c:v>Нет</c:v>
                </c:pt>
                <c:pt idx="4">
                  <c:v>Да</c:v>
                </c:pt>
                <c:pt idx="5">
                  <c:v>Нет</c:v>
                </c:pt>
              </c:strCache>
            </c:strRef>
          </c:cat>
          <c:val>
            <c:numRef>
              <c:f>'места и доступ'!$M$82:$M$87</c:f>
              <c:numCache>
                <c:formatCode>0%</c:formatCode>
                <c:ptCount val="6"/>
                <c:pt idx="0">
                  <c:v>0.64493026762156158</c:v>
                </c:pt>
                <c:pt idx="1">
                  <c:v>0.5849306014540645</c:v>
                </c:pt>
                <c:pt idx="2">
                  <c:v>0.65122725669069292</c:v>
                </c:pt>
                <c:pt idx="3">
                  <c:v>0.50748646065625846</c:v>
                </c:pt>
                <c:pt idx="4">
                  <c:v>0.63009255596867364</c:v>
                </c:pt>
                <c:pt idx="5">
                  <c:v>0.64884860199286865</c:v>
                </c:pt>
              </c:numCache>
            </c:numRef>
          </c:val>
        </c:ser>
        <c:ser>
          <c:idx val="3"/>
          <c:order val="3"/>
          <c:tx>
            <c:strRef>
              <c:f>'места и доступ'!$N$37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'места и доступ'!$J$82:$J$87</c:f>
              <c:strCache>
                <c:ptCount val="6"/>
                <c:pt idx="0">
                  <c:v>Есть</c:v>
                </c:pt>
                <c:pt idx="1">
                  <c:v>Нет</c:v>
                </c:pt>
                <c:pt idx="2">
                  <c:v>Есть</c:v>
                </c:pt>
                <c:pt idx="3">
                  <c:v>Нет</c:v>
                </c:pt>
                <c:pt idx="4">
                  <c:v>Да</c:v>
                </c:pt>
                <c:pt idx="5">
                  <c:v>Нет</c:v>
                </c:pt>
              </c:strCache>
            </c:strRef>
          </c:cat>
          <c:val>
            <c:numRef>
              <c:f>'места и доступ'!$N$82:$N$87</c:f>
              <c:numCache>
                <c:formatCode>0%</c:formatCode>
                <c:ptCount val="6"/>
                <c:pt idx="0">
                  <c:v>3.1662269129287511E-2</c:v>
                </c:pt>
                <c:pt idx="1">
                  <c:v>1.487111698612029E-2</c:v>
                </c:pt>
                <c:pt idx="2">
                  <c:v>2.9484400987853394E-2</c:v>
                </c:pt>
                <c:pt idx="3">
                  <c:v>4.3007327174259306E-2</c:v>
                </c:pt>
                <c:pt idx="4">
                  <c:v>2.8478759591804442E-2</c:v>
                </c:pt>
                <c:pt idx="5">
                  <c:v>3.1492651714599883E-2</c:v>
                </c:pt>
              </c:numCache>
            </c:numRef>
          </c:val>
        </c:ser>
        <c:ser>
          <c:idx val="4"/>
          <c:order val="4"/>
          <c:tx>
            <c:strRef>
              <c:f>'места и доступ'!$O$37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'места и доступ'!$J$82:$J$87</c:f>
              <c:strCache>
                <c:ptCount val="6"/>
                <c:pt idx="0">
                  <c:v>Есть</c:v>
                </c:pt>
                <c:pt idx="1">
                  <c:v>Нет</c:v>
                </c:pt>
                <c:pt idx="2">
                  <c:v>Есть</c:v>
                </c:pt>
                <c:pt idx="3">
                  <c:v>Нет</c:v>
                </c:pt>
                <c:pt idx="4">
                  <c:v>Да</c:v>
                </c:pt>
                <c:pt idx="5">
                  <c:v>Нет</c:v>
                </c:pt>
              </c:strCache>
            </c:strRef>
          </c:cat>
          <c:val>
            <c:numRef>
              <c:f>'места и доступ'!$O$82:$O$87</c:f>
              <c:numCache>
                <c:formatCode>0%</c:formatCode>
                <c:ptCount val="6"/>
                <c:pt idx="0">
                  <c:v>0.19419525065963078</c:v>
                </c:pt>
                <c:pt idx="1">
                  <c:v>2.775941837409121E-2</c:v>
                </c:pt>
                <c:pt idx="2">
                  <c:v>0.19368983418174504</c:v>
                </c:pt>
                <c:pt idx="3">
                  <c:v>4.0140172029308689E-2</c:v>
                </c:pt>
                <c:pt idx="4">
                  <c:v>0.21264140495214037</c:v>
                </c:pt>
                <c:pt idx="5">
                  <c:v>0.16936048255407124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62453632"/>
        <c:axId val="62455168"/>
      </c:barChart>
      <c:catAx>
        <c:axId val="6245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62455168"/>
        <c:crosses val="autoZero"/>
        <c:auto val="1"/>
        <c:lblAlgn val="ctr"/>
        <c:lblOffset val="100"/>
        <c:noMultiLvlLbl val="0"/>
      </c:catAx>
      <c:valAx>
        <c:axId val="6245516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6245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56284694348262"/>
          <c:y val="0.22126239428404801"/>
          <c:w val="0.25587579209865674"/>
          <c:h val="0.353771143190434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616565507143515E-2"/>
          <c:y val="5.1400554097404495E-2"/>
          <c:w val="0.71500982322002338"/>
          <c:h val="0.624107976086323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'самостоятельно vs коллектив'!$J$3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'самостоятельно vs коллектив'!$H$4:$I$11</c:f>
              <c:multiLvlStrCache>
                <c:ptCount val="8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</c:lvl>
                <c:lvl>
                  <c:pt idx="0">
                    <c:v>самостоятельный поиск информации</c:v>
                  </c:pt>
                  <c:pt idx="2">
                    <c:v>использование компьютера</c:v>
                  </c:pt>
                  <c:pt idx="4">
                    <c:v>создание презентаций</c:v>
                  </c:pt>
                  <c:pt idx="6">
                    <c:v>совместного с одноклассниками поиска решения</c:v>
                  </c:pt>
                </c:lvl>
              </c:multiLvlStrCache>
            </c:multiLvlStrRef>
          </c:cat>
          <c:val>
            <c:numRef>
              <c:f>'самостоятельно vs коллектив'!$J$4:$J$11</c:f>
              <c:numCache>
                <c:formatCode>0%</c:formatCode>
                <c:ptCount val="8"/>
                <c:pt idx="0">
                  <c:v>2.5971179661388392E-2</c:v>
                </c:pt>
                <c:pt idx="1">
                  <c:v>7.9410286480147571E-2</c:v>
                </c:pt>
                <c:pt idx="2">
                  <c:v>3.2806335834841112E-2</c:v>
                </c:pt>
                <c:pt idx="3">
                  <c:v>3.6081297099794553E-2</c:v>
                </c:pt>
                <c:pt idx="4">
                  <c:v>3.2187092568448442E-2</c:v>
                </c:pt>
                <c:pt idx="5">
                  <c:v>4.1909814323607415E-2</c:v>
                </c:pt>
                <c:pt idx="6">
                  <c:v>3.567469928979021E-2</c:v>
                </c:pt>
                <c:pt idx="7">
                  <c:v>3.0532243816254492E-2</c:v>
                </c:pt>
              </c:numCache>
            </c:numRef>
          </c:val>
        </c:ser>
        <c:ser>
          <c:idx val="1"/>
          <c:order val="1"/>
          <c:tx>
            <c:strRef>
              <c:f>'самостоятельно vs коллектив'!$K$3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'самостоятельно vs коллектив'!$H$4:$I$11</c:f>
              <c:multiLvlStrCache>
                <c:ptCount val="8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</c:lvl>
                <c:lvl>
                  <c:pt idx="0">
                    <c:v>самостоятельный поиск информации</c:v>
                  </c:pt>
                  <c:pt idx="2">
                    <c:v>использование компьютера</c:v>
                  </c:pt>
                  <c:pt idx="4">
                    <c:v>создание презентаций</c:v>
                  </c:pt>
                  <c:pt idx="6">
                    <c:v>совместного с одноклассниками поиска решения</c:v>
                  </c:pt>
                </c:lvl>
              </c:multiLvlStrCache>
            </c:multiLvlStrRef>
          </c:cat>
          <c:val>
            <c:numRef>
              <c:f>'самостоятельно vs коллектив'!$K$4:$K$11</c:f>
              <c:numCache>
                <c:formatCode>0%</c:formatCode>
                <c:ptCount val="8"/>
                <c:pt idx="0">
                  <c:v>9.3309955618870066E-2</c:v>
                </c:pt>
                <c:pt idx="1">
                  <c:v>0.21946724744513385</c:v>
                </c:pt>
                <c:pt idx="2">
                  <c:v>0.10491501794559957</c:v>
                </c:pt>
                <c:pt idx="3">
                  <c:v>0.1346197762046126</c:v>
                </c:pt>
                <c:pt idx="4">
                  <c:v>0.10674706649282902</c:v>
                </c:pt>
                <c:pt idx="5">
                  <c:v>0.13899204244031868</c:v>
                </c:pt>
                <c:pt idx="6">
                  <c:v>0.12906933782174984</c:v>
                </c:pt>
                <c:pt idx="7">
                  <c:v>8.6793286219081209E-2</c:v>
                </c:pt>
              </c:numCache>
            </c:numRef>
          </c:val>
        </c:ser>
        <c:ser>
          <c:idx val="2"/>
          <c:order val="2"/>
          <c:tx>
            <c:strRef>
              <c:f>'самостоятельно vs коллектив'!$L$3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'самостоятельно vs коллектив'!$H$4:$I$11</c:f>
              <c:multiLvlStrCache>
                <c:ptCount val="8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</c:lvl>
                <c:lvl>
                  <c:pt idx="0">
                    <c:v>самостоятельный поиск информации</c:v>
                  </c:pt>
                  <c:pt idx="2">
                    <c:v>использование компьютера</c:v>
                  </c:pt>
                  <c:pt idx="4">
                    <c:v>создание презентаций</c:v>
                  </c:pt>
                  <c:pt idx="6">
                    <c:v>совместного с одноклассниками поиска решения</c:v>
                  </c:pt>
                </c:lvl>
              </c:multiLvlStrCache>
            </c:multiLvlStrRef>
          </c:cat>
          <c:val>
            <c:numRef>
              <c:f>'самостоятельно vs коллектив'!$L$4:$L$11</c:f>
              <c:numCache>
                <c:formatCode>0%</c:formatCode>
                <c:ptCount val="8"/>
                <c:pt idx="0">
                  <c:v>0.64492356583200938</c:v>
                </c:pt>
                <c:pt idx="1">
                  <c:v>0.62271737309432063</c:v>
                </c:pt>
                <c:pt idx="2">
                  <c:v>0.61952362590098786</c:v>
                </c:pt>
                <c:pt idx="3">
                  <c:v>0.72756337063256449</c:v>
                </c:pt>
                <c:pt idx="4">
                  <c:v>0.62500000000000133</c:v>
                </c:pt>
                <c:pt idx="5">
                  <c:v>0.7511936339522548</c:v>
                </c:pt>
                <c:pt idx="6">
                  <c:v>0.59583726753971811</c:v>
                </c:pt>
                <c:pt idx="7">
                  <c:v>0.70362190812720815</c:v>
                </c:pt>
              </c:numCache>
            </c:numRef>
          </c:val>
        </c:ser>
        <c:ser>
          <c:idx val="3"/>
          <c:order val="3"/>
          <c:tx>
            <c:strRef>
              <c:f>'самостоятельно vs коллектив'!$M$3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'самостоятельно vs коллектив'!$H$4:$I$11</c:f>
              <c:multiLvlStrCache>
                <c:ptCount val="8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</c:lvl>
                <c:lvl>
                  <c:pt idx="0">
                    <c:v>самостоятельный поиск информации</c:v>
                  </c:pt>
                  <c:pt idx="2">
                    <c:v>использование компьютера</c:v>
                  </c:pt>
                  <c:pt idx="4">
                    <c:v>создание презентаций</c:v>
                  </c:pt>
                  <c:pt idx="6">
                    <c:v>совместного с одноклассниками поиска решения</c:v>
                  </c:pt>
                </c:lvl>
              </c:multiLvlStrCache>
            </c:multiLvlStrRef>
          </c:cat>
          <c:val>
            <c:numRef>
              <c:f>'самостоятельно vs коллектив'!$M$4:$M$11</c:f>
              <c:numCache>
                <c:formatCode>0%</c:formatCode>
                <c:ptCount val="8"/>
                <c:pt idx="0">
                  <c:v>3.3285847350830011E-2</c:v>
                </c:pt>
                <c:pt idx="1">
                  <c:v>1.5077902496230524E-2</c:v>
                </c:pt>
                <c:pt idx="2">
                  <c:v>3.4704713315338226E-2</c:v>
                </c:pt>
                <c:pt idx="3">
                  <c:v>1.5414478191367924E-2</c:v>
                </c:pt>
                <c:pt idx="4">
                  <c:v>3.3001955671447189E-2</c:v>
                </c:pt>
                <c:pt idx="5">
                  <c:v>1.5915119363395243E-2</c:v>
                </c:pt>
                <c:pt idx="6">
                  <c:v>2.216839771747613E-2</c:v>
                </c:pt>
                <c:pt idx="7">
                  <c:v>4.2237190812720933E-2</c:v>
                </c:pt>
              </c:numCache>
            </c:numRef>
          </c:val>
        </c:ser>
        <c:ser>
          <c:idx val="4"/>
          <c:order val="4"/>
          <c:tx>
            <c:strRef>
              <c:f>'самостоятельно vs коллектив'!$N$3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'самостоятельно vs коллектив'!$H$4:$I$11</c:f>
              <c:multiLvlStrCache>
                <c:ptCount val="8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</c:lvl>
                <c:lvl>
                  <c:pt idx="0">
                    <c:v>самостоятельный поиск информации</c:v>
                  </c:pt>
                  <c:pt idx="2">
                    <c:v>использование компьютера</c:v>
                  </c:pt>
                  <c:pt idx="4">
                    <c:v>создание презентаций</c:v>
                  </c:pt>
                  <c:pt idx="6">
                    <c:v>совместного с одноклассниками поиска решения</c:v>
                  </c:pt>
                </c:lvl>
              </c:multiLvlStrCache>
            </c:multiLvlStrRef>
          </c:cat>
          <c:val>
            <c:numRef>
              <c:f>'самостоятельно vs коллектив'!$N$4:$N$11</c:f>
              <c:numCache>
                <c:formatCode>0%</c:formatCode>
                <c:ptCount val="8"/>
                <c:pt idx="0">
                  <c:v>0.20250945153690281</c:v>
                </c:pt>
                <c:pt idx="1">
                  <c:v>6.3327190484168197E-2</c:v>
                </c:pt>
                <c:pt idx="2">
                  <c:v>0.20805030700323346</c:v>
                </c:pt>
                <c:pt idx="3">
                  <c:v>8.6321077871660198E-2</c:v>
                </c:pt>
                <c:pt idx="4">
                  <c:v>0.20306388526727562</c:v>
                </c:pt>
                <c:pt idx="5">
                  <c:v>5.19893899204244E-2</c:v>
                </c:pt>
                <c:pt idx="6">
                  <c:v>0.21725029763126649</c:v>
                </c:pt>
                <c:pt idx="7">
                  <c:v>0.13681537102473521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62801792"/>
        <c:axId val="62803328"/>
      </c:barChart>
      <c:catAx>
        <c:axId val="62801792"/>
        <c:scaling>
          <c:orientation val="minMax"/>
        </c:scaling>
        <c:delete val="0"/>
        <c:axPos val="b"/>
        <c:majorTickMark val="out"/>
        <c:minorTickMark val="none"/>
        <c:tickLblPos val="nextTo"/>
        <c:crossAx val="62803328"/>
        <c:crosses val="autoZero"/>
        <c:auto val="1"/>
        <c:lblAlgn val="ctr"/>
        <c:lblOffset val="100"/>
        <c:noMultiLvlLbl val="0"/>
      </c:catAx>
      <c:valAx>
        <c:axId val="628033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6280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51505768115061"/>
          <c:y val="8.129177772474111E-2"/>
          <c:w val="0.19363553622247098"/>
          <c:h val="0.5198283524052894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0.04528</cdr:x>
      <cdr:y>0</cdr:y>
    </cdr:from>
    <cdr:to>
      <cdr:x>0.10566</cdr:x>
      <cdr:y>0.08602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033" y="-25880"/>
          <a:ext cx="276046" cy="207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ts val="1000"/>
            </a:lnSpc>
          </a:pPr>
          <a:r>
            <a:rPr lang="ru-RU" sz="110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0.04858</cdr:x>
      <cdr:y>0.79263</cdr:y>
    </cdr:from>
    <cdr:to>
      <cdr:x>0.32182</cdr:x>
      <cdr:y>0.96277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265" y="3109998"/>
          <a:ext cx="2144626" cy="667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dirty="0"/>
            <a:t>Компьютер дома</a:t>
          </a:r>
        </a:p>
      </cdr:txBody>
    </cdr:sp>
  </cdr:relSizeAnchor>
  <cdr:relSizeAnchor xmlns:cdr="http://schemas.openxmlformats.org/drawingml/2006/chartDrawing">
    <cdr:from>
      <cdr:x>0.30369</cdr:x>
      <cdr:y>0.78568</cdr:y>
    </cdr:from>
    <cdr:to>
      <cdr:x>0.54996</cdr:x>
      <cdr:y>0.94888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3591" y="3082729"/>
          <a:ext cx="1932941" cy="640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i="1"/>
            <a:t>Интернет дома</a:t>
          </a:r>
        </a:p>
      </cdr:txBody>
    </cdr:sp>
  </cdr:relSizeAnchor>
  <cdr:relSizeAnchor xmlns:cdr="http://schemas.openxmlformats.org/drawingml/2006/chartDrawing">
    <cdr:from>
      <cdr:x>0.52294</cdr:x>
      <cdr:y>0.78915</cdr:y>
    </cdr:from>
    <cdr:to>
      <cdr:x>0.76922</cdr:x>
      <cdr:y>0.96971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4456" y="3096344"/>
          <a:ext cx="1933020" cy="708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dirty="0"/>
            <a:t>Пользуются</a:t>
          </a:r>
          <a:r>
            <a:rPr lang="ru-RU" sz="1200" b="1" i="1" baseline="0" dirty="0"/>
            <a:t> в школе</a:t>
          </a:r>
          <a:endParaRPr lang="ru-RU" sz="1200" b="1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3A4E629-ACD1-4677-8253-51EC53CA2770}" type="slidenum">
              <a:rPr lang="ru-RU" sz="1200" smtClean="0">
                <a:solidFill>
                  <a:srgbClr val="000000"/>
                </a:solidFill>
              </a:rPr>
              <a:pPr eaLnBrk="1" hangingPunct="1"/>
              <a:t>32</a:t>
            </a:fld>
            <a:endParaRPr 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82C043B-49EA-44E2-8FA8-5BEB7E549861}" type="slidenum">
              <a:rPr lang="en-US" sz="1200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A45AF5F-1867-410D-962B-8CB8E9704164}" type="slidenum">
              <a:rPr lang="ru-RU" sz="1200" smtClean="0">
                <a:solidFill>
                  <a:srgbClr val="000000"/>
                </a:solidFill>
              </a:rPr>
              <a:pPr eaLnBrk="1" hangingPunct="1"/>
              <a:t>35</a:t>
            </a:fld>
            <a:endParaRPr 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32D2E81-9FA2-4511-88F5-C0A52592A19C}" type="slidenum">
              <a:rPr lang="en-US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  <a:ea typeface="ＭＳ Ｐゴシック" pitchFamily="34" charset="-128"/>
              </a:rPr>
              <a:t>Для оценки результативности проекта разрабатывается специализированный инструмент, который позволяет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D6FEC26-97D2-4131-90D2-3E656CA42595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E9FA7AE-3283-4E09-A25D-DE2408805CDB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6877"/>
            <a:ext cx="4890665" cy="446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Для пояснения введенного понятия приведем примеры заданий, проверяющих навыки и когнитивные деятельности, составляющие ИК компетентность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Доступ — найти и открыть соответствующее сообщение электронной почты в ящике входящих писем;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Управление — найти и организовать соответствующую информацию из писем электронной почты;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Интеграция — проанализировать преимущества рекомендуемых чистящих средств для выведения пятен;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Оценка — принять решение, какое средство для выведения пятен целесообразно заказать через Интернет–магазин, основываясь на информации сайтов продавцов соответствующих товаров;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Создание — представить свои рекомендации по решению некоторого вопроса в формате письма электронной почты.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Сценарий каждого задания будет приближен к реальной жизни. Например: </a:t>
            </a:r>
            <a:r>
              <a:rPr lang="ru-RU" sz="1000" i="1" smtClean="0">
                <a:latin typeface="Arial" pitchFamily="34" charset="0"/>
                <a:ea typeface="ＭＳ Ｐゴシック" pitchFamily="34" charset="-128"/>
              </a:rPr>
              <a:t>Используя программу поиска найти сайты со статьями о болезнях сердца</a:t>
            </a:r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 (задание на оценивание умения «доступ») или </a:t>
            </a:r>
            <a:r>
              <a:rPr lang="ru-RU" sz="1000" i="1" smtClean="0">
                <a:latin typeface="Arial" pitchFamily="34" charset="0"/>
                <a:ea typeface="ＭＳ Ｐゴシック" pitchFamily="34" charset="-128"/>
              </a:rPr>
              <a:t>В каждой из найденных статей найти информацию по вариантам</a:t>
            </a:r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ru-RU" sz="1000" i="1" smtClean="0">
                <a:latin typeface="Arial" pitchFamily="34" charset="0"/>
                <a:ea typeface="ＭＳ Ｐゴシック" pitchFamily="34" charset="-128"/>
              </a:rPr>
              <a:t>лечения </a:t>
            </a:r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(задание на оценивание умения «интеграция»). Если задание связано с каким-либо школьным предметом, то его содержание не выходит за рамки стандарта обучения по данному предмету. Попутно отметим, что в группу по разработке заданий входят учителя информатики, русского </a:t>
            </a:r>
          </a:p>
          <a:p>
            <a:pPr eaLnBrk="1" hangingPunct="1"/>
            <a:r>
              <a:rPr lang="ru-RU" sz="1000" smtClean="0">
                <a:latin typeface="Arial" pitchFamily="34" charset="0"/>
                <a:ea typeface="ＭＳ Ｐゴシック" pitchFamily="34" charset="-128"/>
              </a:rPr>
              <a:t>3) Для выполнения заданий теста разрабатывается специальная тестирующая среда, включающая имитацию программы поиска в Интернете, почтовой программы, текстового и графического редактор и т.д. Это делается для того, чтобы уравнять условия выполнения теста учащимися (ранее полученные навыки работы с каким-либо программным средством не дадут большого преимущества перед теми ребятами, которые по объективным причинам таких навыков в школе приобрести не смогли).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7BA9BEE-A8A9-48FB-8FD0-05CAD2319C35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Тест состоит из 16 заданий, разных по степени сложности и продолжительности выполнения. Общая продолжительность тестирования - не более 2-х академических часов.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38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b="1" dirty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4A73227-85EB-4C4C-A953-6EA3CAFA28C6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1976" y="17439"/>
            <a:ext cx="7524360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Российский </a:t>
            </a:r>
            <a:r>
              <a:rPr lang="ru-RU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тренинговый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центр Института управления образованием РАО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«Как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оценить информационно-коммуникационную компетентность школьников?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24 мая 2013 года</a:t>
            </a:r>
            <a:endParaRPr lang="ru-RU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6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7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601010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90650" y="1164357"/>
            <a:ext cx="80638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endParaRPr lang="ru-RU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Инструмент </a:t>
            </a:r>
            <a:r>
              <a:rPr lang="ru-RU" sz="3200" dirty="0">
                <a:solidFill>
                  <a:schemeClr val="bg1"/>
                </a:solidFill>
              </a:rPr>
              <a:t>оценки </a:t>
            </a:r>
            <a:r>
              <a:rPr lang="ru-RU" sz="3200" dirty="0" smtClean="0">
                <a:solidFill>
                  <a:schemeClr val="bg1"/>
                </a:solidFill>
              </a:rPr>
              <a:t>информационно-	коммуникационной компетентности 		выпускников </a:t>
            </a:r>
            <a:r>
              <a:rPr lang="ru-RU" sz="3200" dirty="0">
                <a:solidFill>
                  <a:schemeClr val="bg1"/>
                </a:solidFill>
              </a:rPr>
              <a:t>основной школы</a:t>
            </a:r>
            <a:r>
              <a:rPr lang="ru-RU" sz="3200" dirty="0" smtClean="0">
                <a:solidFill>
                  <a:schemeClr val="bg1"/>
                </a:solidFill>
              </a:rPr>
              <a:t>							</a:t>
            </a:r>
          </a:p>
        </p:txBody>
      </p:sp>
      <p:pic>
        <p:nvPicPr>
          <p:cNvPr id="12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4577088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писание: nfp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77" y="4577088"/>
            <a:ext cx="613699" cy="4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3480" y="3282421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</a:rPr>
              <a:t>АВДЕЕВА СВЕТЛАНА МИХАЙЛОВНА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</a:rPr>
              <a:t>НФПК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</a:rPr>
              <a:t>Заместитель Исполнительного директора 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</a:rPr>
              <a:t>(проекты по ИКТ в образовании)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048" y="1203598"/>
            <a:ext cx="9127952" cy="3939902"/>
          </a:xfrm>
        </p:spPr>
        <p:txBody>
          <a:bodyPr/>
          <a:lstStyle/>
          <a:p>
            <a:pPr algn="just"/>
            <a:r>
              <a:rPr lang="ru-RU" sz="2000" dirty="0"/>
              <a:t>Тест состоит из 16 заданий, основанных  на решении РЕАЛЬНЫХ ЖИЗНЕННЫХ СИТУАЦИЙ (учебных, </a:t>
            </a:r>
            <a:r>
              <a:rPr lang="ru-RU" sz="2000" dirty="0" err="1"/>
              <a:t>социо</a:t>
            </a:r>
            <a:r>
              <a:rPr lang="ru-RU" sz="2000" dirty="0"/>
              <a:t>-культурных и др.), с которыми человек сталкивается  в течение всей жизни, с помощью 7 </a:t>
            </a:r>
            <a:r>
              <a:rPr lang="ru-RU" sz="2000" dirty="0" smtClean="0"/>
              <a:t>ИК-компетенций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При выполнении заданий от  участника тестирования потребуется:</a:t>
            </a:r>
          </a:p>
          <a:p>
            <a:pPr lvl="1" algn="just"/>
            <a:r>
              <a:rPr lang="ru-RU" sz="2000" dirty="0" smtClean="0"/>
              <a:t>осуществлять </a:t>
            </a:r>
            <a:r>
              <a:rPr lang="ru-RU" sz="2000" dirty="0"/>
              <a:t>поиск</a:t>
            </a:r>
          </a:p>
          <a:p>
            <a:pPr lvl="1" algn="just"/>
            <a:r>
              <a:rPr lang="ru-RU" sz="2000" dirty="0" smtClean="0"/>
              <a:t>проводить </a:t>
            </a:r>
            <a:r>
              <a:rPr lang="ru-RU" sz="2000" dirty="0"/>
              <a:t>различные  действия с данными и передавать их </a:t>
            </a:r>
          </a:p>
          <a:p>
            <a:pPr lvl="1" algn="just"/>
            <a:r>
              <a:rPr lang="ru-RU" sz="2000" dirty="0" smtClean="0"/>
              <a:t>отбирать </a:t>
            </a:r>
            <a:r>
              <a:rPr lang="ru-RU" sz="2000" dirty="0"/>
              <a:t>и анализировать информацию</a:t>
            </a:r>
          </a:p>
          <a:p>
            <a:pPr lvl="1" algn="just"/>
            <a:r>
              <a:rPr lang="ru-RU" sz="2000" dirty="0" smtClean="0"/>
              <a:t>создавать </a:t>
            </a:r>
            <a:r>
              <a:rPr lang="ru-RU" sz="2000" dirty="0"/>
              <a:t>или выбирать презентационные материалы для конкретной целевой аудитории </a:t>
            </a:r>
          </a:p>
          <a:p>
            <a:pPr lvl="1" algn="just"/>
            <a:r>
              <a:rPr lang="ru-RU" sz="2000" dirty="0" smtClean="0"/>
              <a:t>принимать </a:t>
            </a:r>
            <a:r>
              <a:rPr lang="ru-RU" sz="2000" dirty="0"/>
              <a:t>решения о правомерности и  этичности использовании полученной </a:t>
            </a:r>
            <a:r>
              <a:rPr lang="ru-RU" sz="2000" dirty="0" smtClean="0"/>
              <a:t>информации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СПЕЦИФИКАЦИЯ ТЕСТА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Тест включает задания разные по степени </a:t>
            </a:r>
            <a:r>
              <a:rPr lang="ru-RU" sz="2400" b="1" dirty="0" smtClean="0">
                <a:solidFill>
                  <a:schemeClr val="bg1"/>
                </a:solidFill>
              </a:rPr>
              <a:t>СЛОЖНОСТИ и  ПРОДОЛОЖИТЕЛЬНОСТИ </a:t>
            </a:r>
            <a:r>
              <a:rPr lang="ru-RU" sz="2400" dirty="0" smtClean="0">
                <a:solidFill>
                  <a:schemeClr val="bg1"/>
                </a:solidFill>
              </a:rPr>
              <a:t>выполнения</a:t>
            </a:r>
          </a:p>
        </p:txBody>
      </p:sp>
      <p:graphicFrame>
        <p:nvGraphicFramePr>
          <p:cNvPr id="14375" name="Group 3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8037757"/>
              </p:ext>
            </p:extLst>
          </p:nvPr>
        </p:nvGraphicFramePr>
        <p:xfrm>
          <a:off x="107504" y="1187004"/>
          <a:ext cx="5832648" cy="3907744"/>
        </p:xfrm>
        <a:graphic>
          <a:graphicData uri="http://schemas.openxmlformats.org/drawingml/2006/table">
            <a:tbl>
              <a:tblPr/>
              <a:tblGrid>
                <a:gridCol w="2438673"/>
                <a:gridCol w="1593775"/>
                <a:gridCol w="1800200"/>
              </a:tblGrid>
              <a:tr h="9644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Уровень сложности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Количество заданий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Ожидаемое время выполнения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Простое</a:t>
                      </a:r>
                    </a:p>
                    <a:p>
                      <a:pPr marL="6350" marR="0" lvl="0" indent="22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(оценка 1-й компетентности)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3 -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0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Средней сложности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(оценка  2-3 компетентностей)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10 -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5880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Сложное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(оценка  4-5  Компетентностей)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20 -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2119" marR="42119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160" y="1200151"/>
            <a:ext cx="3024336" cy="23077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Тест состоит из 16 заданий, разных по степени сложности и продолжительности выполнения. Общая продолжительность тестирования - не более 2-х академических </a:t>
            </a:r>
            <a:r>
              <a:rPr lang="ru-RU" sz="1800" dirty="0" smtClean="0"/>
              <a:t>часов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840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45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978495"/>
              </p:ext>
            </p:extLst>
          </p:nvPr>
        </p:nvGraphicFramePr>
        <p:xfrm>
          <a:off x="72008" y="1353182"/>
          <a:ext cx="8964488" cy="3339630"/>
        </p:xfrm>
        <a:graphic>
          <a:graphicData uri="http://schemas.openxmlformats.org/drawingml/2006/table">
            <a:tbl>
              <a:tblPr/>
              <a:tblGrid>
                <a:gridCol w="1120561"/>
                <a:gridCol w="1120561"/>
                <a:gridCol w="870518"/>
                <a:gridCol w="1185387"/>
                <a:gridCol w="1305778"/>
                <a:gridCol w="1120561"/>
                <a:gridCol w="1120561"/>
                <a:gridCol w="1120561"/>
              </a:tblGrid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Определение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Доступ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Управление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Интеграция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Оценка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Создание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Передача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Текстовый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редактор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Электронная  почта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Электронные таблицы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Базы данных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Интернет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Другие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34290" marB="34290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66" name="Oval 2"/>
          <p:cNvSpPr>
            <a:spLocks noChangeArrowheads="1"/>
          </p:cNvSpPr>
          <p:nvPr/>
        </p:nvSpPr>
        <p:spPr bwMode="auto">
          <a:xfrm>
            <a:off x="1797050" y="3776185"/>
            <a:ext cx="1550814" cy="81178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Задание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1767" name="Oval 4"/>
          <p:cNvSpPr>
            <a:spLocks noChangeArrowheads="1"/>
          </p:cNvSpPr>
          <p:nvPr/>
        </p:nvSpPr>
        <p:spPr bwMode="auto">
          <a:xfrm>
            <a:off x="3707904" y="2677914"/>
            <a:ext cx="2416815" cy="109827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Задание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1768" name="Oval 5"/>
          <p:cNvSpPr>
            <a:spLocks noChangeArrowheads="1"/>
          </p:cNvSpPr>
          <p:nvPr/>
        </p:nvSpPr>
        <p:spPr bwMode="auto">
          <a:xfrm>
            <a:off x="6444208" y="1960880"/>
            <a:ext cx="1600200" cy="11108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Задание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1769" name="Rectangle 2"/>
          <p:cNvSpPr txBox="1">
            <a:spLocks noChangeArrowheads="1"/>
          </p:cNvSpPr>
          <p:nvPr/>
        </p:nvSpPr>
        <p:spPr bwMode="auto">
          <a:xfrm>
            <a:off x="468313" y="226219"/>
            <a:ext cx="747871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30324"/>
            <a:ext cx="9036496" cy="857250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При выполнении теста используются различные </a:t>
            </a:r>
            <a:r>
              <a:rPr lang="ru-RU" sz="3600" dirty="0" smtClean="0">
                <a:solidFill>
                  <a:schemeClr val="bg1"/>
                </a:solidFill>
              </a:rPr>
              <a:t>ИНСТРУМЕНТЫ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8E81A-0646-40C6-81A1-33DD5D9BA68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149225"/>
            <a:ext cx="8229600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ТЕСТ, ПОСТРОЕННЫЙ НА СИСТЕМЕ ДОКАЗАТЕЛЬСТВ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4726" y="1200151"/>
            <a:ext cx="4038600" cy="3394472"/>
          </a:xfrm>
        </p:spPr>
        <p:txBody>
          <a:bodyPr anchor="ctr"/>
          <a:lstStyle/>
          <a:p>
            <a:pPr marL="0" indent="0">
              <a:buNone/>
            </a:pPr>
            <a:r>
              <a:rPr lang="ru-RU" sz="2400" b="1" dirty="0"/>
              <a:t>Концептуальные подходы к разработке инструмента оценки </a:t>
            </a:r>
            <a:r>
              <a:rPr lang="ru-RU" sz="2400" b="1" dirty="0" smtClean="0"/>
              <a:t>ИК-компетентности</a:t>
            </a:r>
            <a:endParaRPr lang="ru-RU" sz="2400" b="1" dirty="0"/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5726" y="1200151"/>
            <a:ext cx="4442778" cy="3394472"/>
          </a:xfrm>
        </p:spPr>
        <p:txBody>
          <a:bodyPr/>
          <a:lstStyle/>
          <a:p>
            <a:r>
              <a:rPr lang="ru-RU" sz="1800" b="1" dirty="0"/>
              <a:t>Что мы измеряем?</a:t>
            </a:r>
          </a:p>
          <a:p>
            <a:pPr lvl="1"/>
            <a:r>
              <a:rPr lang="ru-RU" sz="1800" dirty="0"/>
              <a:t>Уровень </a:t>
            </a:r>
            <a:r>
              <a:rPr lang="ru-RU" sz="1800" dirty="0" smtClean="0"/>
              <a:t>ИК- </a:t>
            </a:r>
            <a:r>
              <a:rPr lang="ru-RU" sz="1800" dirty="0"/>
              <a:t>компетентности (7 </a:t>
            </a:r>
            <a:r>
              <a:rPr lang="ru-RU" sz="1800" dirty="0" smtClean="0"/>
              <a:t>ИК- </a:t>
            </a:r>
            <a:r>
              <a:rPr lang="ru-RU" sz="1800" dirty="0"/>
              <a:t>компетенций)</a:t>
            </a:r>
          </a:p>
          <a:p>
            <a:r>
              <a:rPr lang="ru-RU" sz="1800" b="1" dirty="0" smtClean="0"/>
              <a:t>Как </a:t>
            </a:r>
            <a:r>
              <a:rPr lang="ru-RU" sz="1800" b="1" dirty="0"/>
              <a:t>мы можем оценить уровень </a:t>
            </a:r>
            <a:r>
              <a:rPr lang="ru-RU" sz="1800" b="1" dirty="0" smtClean="0"/>
              <a:t>ИК-компетентности</a:t>
            </a:r>
            <a:r>
              <a:rPr lang="ru-RU" sz="1800" b="1" dirty="0"/>
              <a:t>? Как мы можем обнаружить/судить об</a:t>
            </a:r>
            <a:r>
              <a:rPr lang="ru-RU" sz="1800" dirty="0"/>
              <a:t>…</a:t>
            </a:r>
          </a:p>
          <a:p>
            <a:pPr lvl="1"/>
            <a:r>
              <a:rPr lang="ru-RU" sz="1800" dirty="0"/>
              <a:t>Через систему измеряемых </a:t>
            </a:r>
            <a:r>
              <a:rPr lang="ru-RU" sz="1800" dirty="0" smtClean="0"/>
              <a:t>доказательств </a:t>
            </a:r>
            <a:endParaRPr lang="ru-RU" sz="1800" dirty="0"/>
          </a:p>
          <a:p>
            <a:r>
              <a:rPr lang="ru-RU" sz="1800" b="1" dirty="0"/>
              <a:t>Как мы измеряем уровень </a:t>
            </a:r>
            <a:r>
              <a:rPr lang="ru-RU" sz="1800" b="1" dirty="0" smtClean="0"/>
              <a:t>ИК-компетентности</a:t>
            </a:r>
            <a:r>
              <a:rPr lang="ru-RU" sz="1800" b="1" dirty="0"/>
              <a:t>?</a:t>
            </a:r>
          </a:p>
          <a:p>
            <a:pPr lvl="1"/>
            <a:r>
              <a:rPr lang="ru-RU" sz="1800" dirty="0"/>
              <a:t>Через систему тестовых </a:t>
            </a:r>
            <a:r>
              <a:rPr lang="ru-RU" sz="1800" dirty="0" smtClean="0"/>
              <a:t>заданий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43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5496" y="1200150"/>
            <a:ext cx="8651304" cy="3394075"/>
          </a:xfrm>
        </p:spPr>
        <p:txBody>
          <a:bodyPr/>
          <a:lstStyle/>
          <a:p>
            <a:r>
              <a:rPr lang="ru-RU" sz="1800" dirty="0" smtClean="0"/>
              <a:t>Этап 1</a:t>
            </a:r>
          </a:p>
          <a:p>
            <a:pPr lvl="1"/>
            <a:r>
              <a:rPr lang="ru-RU" sz="1800" dirty="0" smtClean="0"/>
              <a:t>выбор одной или нескольких компетенций</a:t>
            </a:r>
          </a:p>
          <a:p>
            <a:pPr lvl="1"/>
            <a:r>
              <a:rPr lang="ru-RU" sz="1800" dirty="0" err="1" smtClean="0"/>
              <a:t>операционализация</a:t>
            </a:r>
            <a:r>
              <a:rPr lang="ru-RU" sz="1800" dirty="0" smtClean="0"/>
              <a:t> определения данной компетенции/данных компетенций</a:t>
            </a:r>
          </a:p>
          <a:p>
            <a:r>
              <a:rPr lang="ru-RU" sz="1800" dirty="0" smtClean="0"/>
              <a:t>Этап 2 </a:t>
            </a:r>
          </a:p>
          <a:p>
            <a:pPr lvl="1"/>
            <a:r>
              <a:rPr lang="ru-RU" sz="1800" dirty="0" smtClean="0"/>
              <a:t>В соответствии со спецификацией теста выбираем:</a:t>
            </a:r>
          </a:p>
          <a:p>
            <a:pPr lvl="2"/>
            <a:r>
              <a:rPr lang="ru-RU" sz="1800" dirty="0" smtClean="0"/>
              <a:t>продолжительность выполнения тестового задания</a:t>
            </a:r>
          </a:p>
          <a:p>
            <a:pPr lvl="2"/>
            <a:r>
              <a:rPr lang="ru-RU" sz="1800" dirty="0" smtClean="0"/>
              <a:t>содержание</a:t>
            </a:r>
          </a:p>
          <a:p>
            <a:pPr lvl="2"/>
            <a:r>
              <a:rPr lang="ru-RU" sz="1800" dirty="0" smtClean="0"/>
              <a:t>контекст</a:t>
            </a:r>
          </a:p>
          <a:p>
            <a:pPr lvl="2"/>
            <a:r>
              <a:rPr lang="ru-RU" sz="1800" dirty="0" smtClean="0"/>
              <a:t>основные инструменты.</a:t>
            </a:r>
          </a:p>
          <a:p>
            <a:r>
              <a:rPr lang="ru-RU" sz="1800" dirty="0" smtClean="0"/>
              <a:t>Этап 3. Выделение измеряемых переменных</a:t>
            </a:r>
          </a:p>
          <a:p>
            <a:r>
              <a:rPr lang="ru-RU" sz="1800" dirty="0" smtClean="0"/>
              <a:t>Этап 4. Написание сценария тестового задания</a:t>
            </a:r>
          </a:p>
          <a:p>
            <a:endParaRPr lang="ru-RU" sz="1800" dirty="0" smtClean="0"/>
          </a:p>
        </p:txBody>
      </p:sp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0" y="206375"/>
            <a:ext cx="9036496" cy="85725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Разработка тестового задания: основные этапы</a:t>
            </a:r>
          </a:p>
        </p:txBody>
      </p:sp>
    </p:spTree>
    <p:extLst>
      <p:ext uri="{BB962C8B-B14F-4D97-AF65-F5344CB8AC3E}">
        <p14:creationId xmlns:p14="http://schemas.microsoft.com/office/powerpoint/2010/main" val="35947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913" y="2499742"/>
            <a:ext cx="7772400" cy="1440160"/>
          </a:xfrm>
        </p:spPr>
        <p:txBody>
          <a:bodyPr/>
          <a:lstStyle/>
          <a:p>
            <a:pPr algn="ctr"/>
            <a:r>
              <a:rPr lang="ru-RU" dirty="0" smtClean="0"/>
              <a:t>Организация и проведение тестирования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510333"/>
            <a:ext cx="7306071" cy="46372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Тест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построенный на системе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доказательств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70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120684-3E6B-4EB9-B8B9-0E99BF6D39B2}" type="slidenum">
              <a:rPr lang="ru-RU" sz="1200" smtClean="0">
                <a:latin typeface="Arial Black" pitchFamily="34" charset="0"/>
              </a:rPr>
              <a:pPr eaLnBrk="1" hangingPunct="1"/>
              <a:t>15</a:t>
            </a:fld>
            <a:endParaRPr 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Содержимое 2"/>
          <p:cNvSpPr>
            <a:spLocks noGrp="1"/>
          </p:cNvSpPr>
          <p:nvPr>
            <p:ph idx="1"/>
          </p:nvPr>
        </p:nvSpPr>
        <p:spPr>
          <a:xfrm>
            <a:off x="179512" y="1203598"/>
            <a:ext cx="8928992" cy="3600400"/>
          </a:xfr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b="1" i="0" dirty="0">
                <a:latin typeface="Times New Roman"/>
                <a:ea typeface="Calibri"/>
                <a:cs typeface="Times New Roman"/>
              </a:rPr>
              <a:t>Онлайн RDP </a:t>
            </a:r>
            <a:r>
              <a:rPr lang="ru-RU" sz="1800" i="0" dirty="0">
                <a:latin typeface="Times New Roman"/>
                <a:ea typeface="Calibri"/>
                <a:cs typeface="Times New Roman"/>
              </a:rPr>
              <a:t>- подходит в том случае, если выделенный интернет-канал имеет пропускную способность не менее 512 Кб/с на одного тестируемого. Тестирование могут проводить как специалисты НФПК, так и представители заказчика. В данном варианте тестируемые подключаются к развернутому в сети серверу с помощью установленного на клиентском компьютере RDP клиента. </a:t>
            </a:r>
            <a:r>
              <a:rPr lang="ru-RU" sz="1800" i="0" dirty="0" smtClean="0">
                <a:latin typeface="Times New Roman"/>
                <a:ea typeface="Calibri"/>
                <a:cs typeface="Times New Roman"/>
              </a:rPr>
              <a:t>Сразу </a:t>
            </a:r>
            <a:r>
              <a:rPr lang="ru-RU" sz="1800" i="0" dirty="0">
                <a:latin typeface="Times New Roman"/>
                <a:ea typeface="Calibri"/>
                <a:cs typeface="Times New Roman"/>
              </a:rPr>
              <a:t>после прохождения </a:t>
            </a:r>
            <a:r>
              <a:rPr lang="ru-RU" sz="1800" i="0" dirty="0" smtClean="0">
                <a:latin typeface="Times New Roman"/>
                <a:ea typeface="Calibri"/>
                <a:cs typeface="Times New Roman"/>
              </a:rPr>
              <a:t>тестирования учащийся </a:t>
            </a:r>
            <a:r>
              <a:rPr lang="ru-RU" sz="1800" i="0" dirty="0">
                <a:latin typeface="Times New Roman"/>
                <a:ea typeface="Calibri"/>
                <a:cs typeface="Times New Roman"/>
              </a:rPr>
              <a:t>сможет увидеть свои результаты и получить рекомендации для улучшения своей ИК-компетентности. Результаты всех тестируемых собираются на центральном сервере и могут использоваться для дальнейших исследований и анализа.</a:t>
            </a:r>
            <a:endParaRPr lang="ru-RU" sz="1800" i="0" dirty="0">
              <a:ea typeface="Calibri"/>
              <a:cs typeface="Times New Roman"/>
            </a:endParaRPr>
          </a:p>
        </p:txBody>
      </p:sp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784976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Способы  проведения тестирования 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Содержимое 2"/>
          <p:cNvSpPr>
            <a:spLocks noGrp="1"/>
          </p:cNvSpPr>
          <p:nvPr>
            <p:ph idx="1"/>
          </p:nvPr>
        </p:nvSpPr>
        <p:spPr>
          <a:xfrm>
            <a:off x="24432" y="1157288"/>
            <a:ext cx="9012063" cy="3934742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i="0" dirty="0" smtClean="0">
                <a:latin typeface="Times New Roman"/>
                <a:ea typeface="Calibri"/>
              </a:rPr>
              <a:t>2. Локальный </a:t>
            </a:r>
            <a:r>
              <a:rPr lang="ru-RU" sz="2000" b="1" i="0" dirty="0">
                <a:latin typeface="Times New Roman"/>
                <a:ea typeface="Calibri"/>
              </a:rPr>
              <a:t>RDP </a:t>
            </a:r>
            <a:r>
              <a:rPr lang="ru-RU" sz="2000" dirty="0">
                <a:latin typeface="Times New Roman"/>
                <a:ea typeface="Calibri"/>
              </a:rPr>
              <a:t>- </a:t>
            </a:r>
            <a:r>
              <a:rPr lang="ru-RU" sz="2000" i="0" dirty="0">
                <a:latin typeface="Times New Roman"/>
                <a:ea typeface="Calibri"/>
              </a:rPr>
              <a:t>подходит при недостаточной пропускной способности интернет-канала или при отсутствии доступа в интернет, но при наличии локальной сети, которая объединяет мобильный сервер тестирования и компьютеры тестируемых. Тестирование проводится силами специалистов НФПК.  В соответствии с Требования к аппаратному и программному обеспечению системы тестирования </a:t>
            </a:r>
            <a:r>
              <a:rPr lang="ru-RU" sz="2000" i="0" dirty="0" smtClean="0">
                <a:latin typeface="Times New Roman"/>
                <a:ea typeface="Calibri"/>
              </a:rPr>
              <a:t>для </a:t>
            </a:r>
            <a:r>
              <a:rPr lang="ru-RU" sz="2000" i="0" dirty="0">
                <a:latin typeface="Times New Roman"/>
                <a:ea typeface="Calibri"/>
              </a:rPr>
              <a:t>корректного функционирования подсистем и их частей необходима установка Системы в полной комплектации на локальном </a:t>
            </a:r>
            <a:r>
              <a:rPr lang="ru-RU" sz="2000" i="0" dirty="0" smtClean="0">
                <a:latin typeface="Times New Roman"/>
                <a:ea typeface="Calibri"/>
              </a:rPr>
              <a:t>сервере.</a:t>
            </a:r>
            <a:endParaRPr lang="ru-RU" sz="2000" i="0" dirty="0">
              <a:ea typeface="Calibri"/>
              <a:cs typeface="Times New Roman"/>
            </a:endParaRPr>
          </a:p>
        </p:txBody>
      </p:sp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Способы  проведения тестирования 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Содержимое 2"/>
          <p:cNvSpPr>
            <a:spLocks noGrp="1"/>
          </p:cNvSpPr>
          <p:nvPr>
            <p:ph idx="1"/>
          </p:nvPr>
        </p:nvSpPr>
        <p:spPr>
          <a:xfrm>
            <a:off x="0" y="1157288"/>
            <a:ext cx="9144000" cy="3986212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b="1" i="0" dirty="0" smtClean="0">
                <a:latin typeface="Times New Roman"/>
                <a:ea typeface="Calibri"/>
                <a:cs typeface="Times New Roman"/>
              </a:rPr>
              <a:t>3. Локальная </a:t>
            </a:r>
            <a:r>
              <a:rPr lang="en-US" sz="1800" b="1" i="0" dirty="0">
                <a:latin typeface="Times New Roman"/>
                <a:ea typeface="Calibri"/>
                <a:cs typeface="Times New Roman"/>
              </a:rPr>
              <a:t>WINDOWS</a:t>
            </a:r>
            <a:r>
              <a:rPr lang="ru-RU" sz="1800" b="1" i="0" dirty="0">
                <a:latin typeface="Times New Roman"/>
                <a:ea typeface="Calibri"/>
                <a:cs typeface="Times New Roman"/>
              </a:rPr>
              <a:t> сборка </a:t>
            </a:r>
            <a:r>
              <a:rPr lang="ru-RU" sz="1800" i="0" dirty="0">
                <a:latin typeface="Times New Roman"/>
                <a:ea typeface="Calibri"/>
                <a:cs typeface="Times New Roman"/>
              </a:rPr>
              <a:t>- подходит при наличии стабильного интернет канала, который может иметь не самую высокую пропускную способность (для 20 тестируемых достаточно канала в 256 КБ/с). Тестирование проводится силами представителей заказчика, а также может проводится силами НФПК. Клиентские компьютеры должно соответствовать Требованиям к аппаратному и программному обеспечению системы </a:t>
            </a:r>
            <a:r>
              <a:rPr lang="ru-RU" sz="1800" i="0" dirty="0" smtClean="0">
                <a:latin typeface="Times New Roman"/>
                <a:ea typeface="Calibri"/>
                <a:cs typeface="Times New Roman"/>
              </a:rPr>
              <a:t>тестирования. </a:t>
            </a:r>
            <a:r>
              <a:rPr lang="ru-RU" sz="1800" i="0" dirty="0">
                <a:latin typeface="Times New Roman"/>
                <a:ea typeface="Calibri"/>
                <a:cs typeface="Times New Roman"/>
              </a:rPr>
              <a:t>Сразу после прохождения </a:t>
            </a:r>
            <a:r>
              <a:rPr lang="ru-RU" sz="1800" i="0" dirty="0" smtClean="0">
                <a:latin typeface="Times New Roman"/>
                <a:ea typeface="Calibri"/>
                <a:cs typeface="Times New Roman"/>
              </a:rPr>
              <a:t>тестирования учащийся </a:t>
            </a:r>
            <a:r>
              <a:rPr lang="ru-RU" sz="1800" i="0" dirty="0">
                <a:latin typeface="Times New Roman"/>
                <a:ea typeface="Calibri"/>
                <a:cs typeface="Times New Roman"/>
              </a:rPr>
              <a:t>сможет увидеть свои результаты и получить рекомендации для улучшения своей ИК-компетентности. Результаты всех тестируемых собираются на центральном сервере и могут использоваться для дальнейших исследований и анализа.</a:t>
            </a:r>
            <a:endParaRPr lang="ru-RU" sz="1800" i="0" dirty="0">
              <a:ea typeface="Calibri"/>
              <a:cs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800" i="0" dirty="0">
                <a:latin typeface="Times New Roman"/>
                <a:ea typeface="Calibri"/>
                <a:cs typeface="Times New Roman"/>
              </a:rPr>
              <a:t> </a:t>
            </a:r>
            <a:endParaRPr lang="ru-RU" sz="1800" i="0" dirty="0">
              <a:ea typeface="Calibri"/>
              <a:cs typeface="Times New Roman"/>
            </a:endParaRPr>
          </a:p>
        </p:txBody>
      </p:sp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Способы  проведения тестирования 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188" y="1924051"/>
            <a:ext cx="7478712" cy="115175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D0D0D"/>
                </a:solidFill>
                <a:latin typeface="Arial" pitchFamily="34" charset="0"/>
                <a:ea typeface="ＭＳ Ｐゴシック" pitchFamily="34" charset="-128"/>
              </a:rPr>
              <a:t>П</a:t>
            </a:r>
            <a:r>
              <a:rPr lang="ru-RU" sz="2800" b="1" dirty="0" smtClean="0">
                <a:solidFill>
                  <a:srgbClr val="0D0D0D"/>
                </a:solidFill>
                <a:latin typeface="Arial" pitchFamily="34" charset="0"/>
                <a:ea typeface="ＭＳ Ｐゴシック" pitchFamily="34" charset="-128"/>
              </a:rPr>
              <a:t>редставление результатов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1395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Содержание презентации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</a:rPr>
              <a:t>Цели и задачи оценки ИК компетентности</a:t>
            </a:r>
          </a:p>
          <a:p>
            <a:pPr marL="342900" indent="-342900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</a:rPr>
              <a:t>Характеристика инструментария и его преимущества</a:t>
            </a:r>
          </a:p>
          <a:p>
            <a:pPr marL="342900" indent="-342900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</a:rPr>
              <a:t>Пользователи и варианты использования результатов теста</a:t>
            </a:r>
          </a:p>
          <a:p>
            <a:pPr marL="342900" indent="-342900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</a:rPr>
              <a:t>Вопросы организации и проведения теста</a:t>
            </a:r>
          </a:p>
          <a:p>
            <a:pPr marL="342900" indent="-342900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</a:rPr>
              <a:t>Анализ и представление результатов тестирования</a:t>
            </a:r>
          </a:p>
          <a:p>
            <a:pPr marL="342900" indent="-342900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</a:rPr>
              <a:t>ИК-компетентность выпускников основной школы как один из индикаторов эффективности внедрения ИКТ в школы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Уровни ИК-компетенции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47407267"/>
              </p:ext>
            </p:extLst>
          </p:nvPr>
        </p:nvGraphicFramePr>
        <p:xfrm>
          <a:off x="241175" y="1347614"/>
          <a:ext cx="8579297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615813"/>
                <a:gridCol w="975881"/>
                <a:gridCol w="1050950"/>
                <a:gridCol w="847209"/>
                <a:gridCol w="1072412"/>
                <a:gridCol w="1240006"/>
                <a:gridCol w="904818"/>
              </a:tblGrid>
              <a:tr h="1774663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ДОСТУП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УПРАВЛЕНИЕ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КОММУНИКАЦИЯ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СОЗДАНИЕ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ИНТЕГРАЦИЯ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</a:tr>
              <a:tr h="379549">
                <a:tc>
                  <a:txBody>
                    <a:bodyPr/>
                    <a:lstStyle/>
                    <a:p>
                      <a:pPr marL="133985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ПРОДВИНУТЫЙ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9549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ВЫШЕ БАЗОВОГО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9549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БАЗОВЫЙ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9549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НИЖЕ</a:t>
                      </a:r>
                      <a:r>
                        <a:rPr lang="ru-RU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БАЗОВОГО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9549">
                <a:tc>
                  <a:txBody>
                    <a:bodyPr/>
                    <a:lstStyle/>
                    <a:p>
                      <a:pPr marL="1339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РАЗВИВАЮЩИЙСЯ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2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1200150"/>
            <a:ext cx="5760640" cy="381987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Твой уровень информационно-коммуникационной компетентности выше чем у большинства твоих сверстников</a:t>
            </a:r>
          </a:p>
          <a:p>
            <a:pPr marL="0" indent="0">
              <a:buNone/>
            </a:pPr>
            <a:r>
              <a:rPr lang="ru-RU" sz="2000" dirty="0"/>
              <a:t>Тебе стоит обратить внимание на развитие навыков</a:t>
            </a:r>
          </a:p>
          <a:p>
            <a:pPr marL="0" indent="0">
              <a:buNone/>
            </a:pPr>
            <a:r>
              <a:rPr lang="ru-RU" sz="2000" dirty="0"/>
              <a:t>—	поиска, сбора и сохранения информации;</a:t>
            </a:r>
          </a:p>
          <a:p>
            <a:pPr marL="0" indent="0">
              <a:buNone/>
            </a:pPr>
            <a:r>
              <a:rPr lang="ru-RU" sz="2000" dirty="0"/>
              <a:t>—	представления информации в приемлемом для других людей виде;</a:t>
            </a:r>
          </a:p>
          <a:p>
            <a:pPr marL="0" indent="0">
              <a:buNone/>
            </a:pPr>
            <a:r>
              <a:rPr lang="ru-RU" sz="2000" dirty="0"/>
              <a:t>—	определения нехватки информации и формулирования исследовательских вопросов.</a:t>
            </a:r>
          </a:p>
          <a:p>
            <a:pPr marL="0" indent="0" algn="ctr">
              <a:buNone/>
            </a:pPr>
            <a:r>
              <a:rPr lang="ru-RU" sz="2000" dirty="0"/>
              <a:t>Спасибо за участие в тестировании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>
          <a:xfrm>
            <a:off x="107504" y="206375"/>
            <a:ext cx="8856984" cy="8572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a typeface="ＭＳ Ｐゴシック" pitchFamily="34" charset="-128"/>
              </a:rPr>
              <a:t>Результаты тестирования школьников </a:t>
            </a:r>
          </a:p>
        </p:txBody>
      </p:sp>
      <p:pic>
        <p:nvPicPr>
          <p:cNvPr id="10035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7694"/>
            <a:ext cx="291889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1200150"/>
            <a:ext cx="6912768" cy="3531839"/>
          </a:xfrm>
        </p:spPr>
        <p:txBody>
          <a:bodyPr/>
          <a:lstStyle/>
          <a:p>
            <a:r>
              <a:rPr lang="ru-RU" sz="1400" dirty="0" smtClean="0"/>
              <a:t>Твой </a:t>
            </a:r>
            <a:r>
              <a:rPr lang="ru-RU" sz="1400" dirty="0"/>
              <a:t>уровень информационно-коммуникационной компетентности такой же как у большинства твоих сверстников</a:t>
            </a:r>
          </a:p>
          <a:p>
            <a:r>
              <a:rPr lang="ru-RU" sz="1400" dirty="0"/>
              <a:t>Тебе стоит обратить внимание на развитие навыков</a:t>
            </a:r>
          </a:p>
          <a:p>
            <a:r>
              <a:rPr lang="ru-RU" sz="1400" dirty="0"/>
              <a:t>—	поиска, сбора и сохранения информации;</a:t>
            </a:r>
          </a:p>
          <a:p>
            <a:r>
              <a:rPr lang="ru-RU" sz="1400" dirty="0"/>
              <a:t>—	представления информации в приемлемом для других людей виде;</a:t>
            </a:r>
          </a:p>
          <a:p>
            <a:r>
              <a:rPr lang="ru-RU" sz="1400" dirty="0"/>
              <a:t>—	самостоятельного создания информационных продуктов на основе заданных требований</a:t>
            </a:r>
            <a:r>
              <a:rPr lang="ru-RU" sz="1400" dirty="0" smtClean="0"/>
              <a:t>.</a:t>
            </a:r>
            <a:endParaRPr lang="en-US" sz="1400" dirty="0"/>
          </a:p>
          <a:p>
            <a:r>
              <a:rPr lang="ru-RU" sz="1400" dirty="0" smtClean="0"/>
              <a:t>Твой </a:t>
            </a:r>
            <a:r>
              <a:rPr lang="ru-RU" sz="1400" dirty="0"/>
              <a:t>уровень информационно-коммуникационной компетентности ниже, чем у большинства твоих сверстников</a:t>
            </a:r>
          </a:p>
          <a:p>
            <a:r>
              <a:rPr lang="ru-RU" sz="1400" dirty="0"/>
              <a:t>Тебе стоит обратить внимание на развитие навыков</a:t>
            </a:r>
          </a:p>
          <a:p>
            <a:r>
              <a:rPr lang="ru-RU" sz="1400" dirty="0"/>
              <a:t>—	поиска, сбора и сохранения информации;</a:t>
            </a:r>
          </a:p>
          <a:p>
            <a:r>
              <a:rPr lang="ru-RU" sz="1400" dirty="0"/>
              <a:t>—	представления информации в приемлемом для других людей виде;</a:t>
            </a:r>
          </a:p>
          <a:p>
            <a:r>
              <a:rPr lang="ru-RU" sz="1400" dirty="0"/>
              <a:t>—	самостоятельного создания информационных продуктов на основе заданных требований;</a:t>
            </a:r>
          </a:p>
          <a:p>
            <a:r>
              <a:rPr lang="ru-RU" sz="1400" dirty="0"/>
              <a:t>—	навыков оценки надежности и качества различных источников информации</a:t>
            </a:r>
          </a:p>
          <a:p>
            <a:endParaRPr lang="ru-RU" sz="1400" dirty="0"/>
          </a:p>
        </p:txBody>
      </p:sp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a typeface="ＭＳ Ｐゴシック" pitchFamily="34" charset="-128"/>
              </a:rPr>
              <a:t>Результаты тестирования школьников </a:t>
            </a:r>
          </a:p>
        </p:txBody>
      </p:sp>
      <p:pic>
        <p:nvPicPr>
          <p:cNvPr id="10035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1630"/>
            <a:ext cx="1798227" cy="133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8" y="2643758"/>
            <a:ext cx="1656184" cy="121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4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Содержимое 2"/>
          <p:cNvSpPr>
            <a:spLocks noGrp="1"/>
          </p:cNvSpPr>
          <p:nvPr>
            <p:ph idx="1"/>
          </p:nvPr>
        </p:nvSpPr>
        <p:spPr>
          <a:xfrm>
            <a:off x="107504" y="1200150"/>
            <a:ext cx="8928992" cy="3747864"/>
          </a:xfrm>
        </p:spPr>
        <p:txBody>
          <a:bodyPr/>
          <a:lstStyle/>
          <a:p>
            <a:pPr algn="just"/>
            <a:r>
              <a:rPr lang="ru-RU" sz="2200" dirty="0" smtClean="0"/>
              <a:t>Отчеты о результатах тестирования доступны по Интернету/ можно посмотреть  в Интернете  (на закрытом веб-сайте/на веб-сайте с ограниченным доступом).</a:t>
            </a:r>
          </a:p>
          <a:p>
            <a:pPr algn="just"/>
            <a:r>
              <a:rPr lang="ru-RU" sz="2200" dirty="0" smtClean="0"/>
              <a:t>Отчеты представлены  как индивидуальные, т.е. на отдельного участника тестирования,  так и групповые,  т.е. на группу в целом.</a:t>
            </a:r>
            <a:endParaRPr lang="ru-RU" sz="2200" dirty="0"/>
          </a:p>
          <a:p>
            <a:pPr marL="0" indent="0" algn="just">
              <a:buNone/>
            </a:pPr>
            <a:endParaRPr lang="ru-RU" sz="2200" dirty="0"/>
          </a:p>
          <a:p>
            <a:pPr algn="just"/>
            <a:r>
              <a:rPr lang="ru-RU" sz="2200" dirty="0" smtClean="0"/>
              <a:t>Планируется  разработать специальный инструмент  для анализа результатов тестирования в режиме </a:t>
            </a:r>
            <a:r>
              <a:rPr lang="en-US" sz="2200" dirty="0" smtClean="0"/>
              <a:t>on</a:t>
            </a:r>
            <a:r>
              <a:rPr lang="ru-RU" sz="2200" dirty="0" smtClean="0"/>
              <a:t>-</a:t>
            </a:r>
            <a:r>
              <a:rPr lang="en-US" sz="2200" dirty="0" smtClean="0"/>
              <a:t>line</a:t>
            </a:r>
            <a:r>
              <a:rPr lang="ru-RU" sz="2200" dirty="0" smtClean="0"/>
              <a:t>. С его помощью можно будет, например, сравнивать результаты разных групп школьников,  разных школ, регионов  и т.д.</a:t>
            </a:r>
          </a:p>
        </p:txBody>
      </p:sp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Отчет о результатах тестирования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112134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188" y="1924051"/>
            <a:ext cx="7478712" cy="115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smtClean="0">
                <a:solidFill>
                  <a:srgbClr val="0D0D0D"/>
                </a:solidFill>
                <a:latin typeface="Arial" pitchFamily="34" charset="0"/>
                <a:ea typeface="ＭＳ Ｐゴシック" pitchFamily="34" charset="-128"/>
              </a:rPr>
              <a:t>Анализ результатов тестирования</a:t>
            </a:r>
            <a:endParaRPr lang="ru-RU" sz="2800" dirty="0" smtClean="0">
              <a:solidFill>
                <a:srgbClr val="0D0D0D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0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00150"/>
            <a:ext cx="6048672" cy="3394075"/>
          </a:xfrm>
        </p:spPr>
        <p:txBody>
          <a:bodyPr/>
          <a:lstStyle/>
          <a:p>
            <a:pPr algn="just"/>
            <a:r>
              <a:rPr lang="ru-RU" sz="2400" dirty="0" smtClean="0"/>
              <a:t>Оценить уровень ИК-компетентности выпускников основной школы</a:t>
            </a:r>
          </a:p>
          <a:p>
            <a:pPr algn="just"/>
            <a:r>
              <a:rPr lang="ru-RU" sz="2400" dirty="0" smtClean="0"/>
              <a:t>Выявить факторы, которые влияют </a:t>
            </a:r>
            <a:br>
              <a:rPr lang="ru-RU" sz="2400" dirty="0" smtClean="0"/>
            </a:br>
            <a:r>
              <a:rPr lang="ru-RU" sz="2400" dirty="0" smtClean="0"/>
              <a:t>на  формирование ИК-компетентности</a:t>
            </a:r>
          </a:p>
          <a:p>
            <a:pPr algn="just"/>
            <a:r>
              <a:rPr lang="ru-RU" sz="2400" dirty="0" smtClean="0"/>
              <a:t>Выработать рекомендации по результатам тестирования</a:t>
            </a:r>
          </a:p>
          <a:p>
            <a:pPr algn="just"/>
            <a:r>
              <a:rPr lang="ru-RU" sz="2400" dirty="0" smtClean="0"/>
              <a:t>Проверить влияние рекомендаций на повышение уровня  ИК-компетентности</a:t>
            </a:r>
          </a:p>
          <a:p>
            <a:pPr algn="just"/>
            <a:endParaRPr lang="ru-RU" sz="2400" dirty="0"/>
          </a:p>
        </p:txBody>
      </p:sp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107504" y="206375"/>
            <a:ext cx="8928992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Основные задачи  проведения тестирования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188181" y="1923678"/>
            <a:ext cx="284831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192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93D21B-285D-41FA-BFEB-1182231BA66B}" type="slidenum">
              <a:rPr lang="ru-RU" sz="1200" smtClean="0">
                <a:latin typeface="Arial Black" pitchFamily="34" charset="0"/>
              </a:rPr>
              <a:pPr eaLnBrk="1" hangingPunct="1"/>
              <a:t>26</a:t>
            </a:fld>
            <a:endParaRPr lang="ru-RU" sz="1200" smtClean="0">
              <a:latin typeface="Arial Black" pitchFamily="34" charset="0"/>
            </a:endParaRPr>
          </a:p>
        </p:txBody>
      </p:sp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107504" y="139700"/>
            <a:ext cx="8928992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ea typeface="ＭＳ Ｐゴシック" pitchFamily="34" charset="-128"/>
              </a:rPr>
              <a:t>Выборка учащихся для оценки ИК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7574"/>
            <a:ext cx="6265862" cy="3201591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60232" y="1200151"/>
            <a:ext cx="2448272" cy="21636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/>
              <a:t>Оценка </a:t>
            </a:r>
            <a:r>
              <a:rPr lang="ru-RU" sz="1800" b="1" dirty="0" smtClean="0"/>
              <a:t>ИК </a:t>
            </a:r>
            <a:r>
              <a:rPr lang="ru-RU" sz="1800" b="1" dirty="0"/>
              <a:t>компетентности учащихся  9 классов Республики Татарстан </a:t>
            </a:r>
          </a:p>
          <a:p>
            <a:pPr marL="0" indent="0" algn="just">
              <a:buNone/>
            </a:pPr>
            <a:r>
              <a:rPr lang="ru-RU" sz="1800" b="1" dirty="0"/>
              <a:t>с </a:t>
            </a:r>
            <a:r>
              <a:rPr lang="ru-RU" sz="1800" b="1" dirty="0" smtClean="0"/>
              <a:t>11 </a:t>
            </a:r>
            <a:r>
              <a:rPr lang="ru-RU" sz="1800" b="1" dirty="0"/>
              <a:t>по </a:t>
            </a:r>
            <a:r>
              <a:rPr lang="ru-RU" sz="1800" b="1" dirty="0" smtClean="0"/>
              <a:t>16 февраля 2013 года</a:t>
            </a:r>
            <a:endParaRPr lang="ru-RU" sz="1800" b="1" dirty="0"/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40085"/>
              </p:ext>
            </p:extLst>
          </p:nvPr>
        </p:nvGraphicFramePr>
        <p:xfrm>
          <a:off x="107504" y="4421470"/>
          <a:ext cx="8652527" cy="6705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39373"/>
                <a:gridCol w="1377661"/>
                <a:gridCol w="1378916"/>
                <a:gridCol w="1377661"/>
                <a:gridCol w="1378916"/>
              </a:tblGrid>
              <a:tr h="160020"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Arial"/>
                        </a:rPr>
                        <a:t>Категория</a:t>
                      </a:r>
                      <a:endParaRPr lang="ru-RU" sz="900" b="1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Arial"/>
                        </a:rPr>
                        <a:t>Всего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Arial"/>
                        </a:rPr>
                        <a:t> учащихся  в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Arial"/>
                        </a:rPr>
                        <a:t>РТ</a:t>
                      </a:r>
                      <a:endParaRPr lang="ru-RU" sz="900" b="1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Arial"/>
                        </a:rPr>
                        <a:t>Выбрано учащихся</a:t>
                      </a:r>
                      <a:endParaRPr lang="ru-RU" sz="900" b="1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pPr indent="889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Arial"/>
                        </a:rPr>
                        <a:t>Городская школа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24825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65,58%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277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65,64%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indent="889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Arial"/>
                        </a:rPr>
                        <a:t>Сельская</a:t>
                      </a:r>
                      <a:r>
                        <a:rPr lang="ru-RU" sz="1100" baseline="0" dirty="0" smtClean="0">
                          <a:latin typeface="+mn-lt"/>
                          <a:ea typeface="Calibri"/>
                          <a:cs typeface="Arial"/>
                        </a:rPr>
                        <a:t> школа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13029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34,42%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145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34,36%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indent="889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итого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37854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Arial"/>
                        </a:rPr>
                        <a:t>422</a:t>
                      </a:r>
                      <a:endParaRPr lang="ru-RU" sz="900" dirty="0">
                        <a:latin typeface="+mn-lt"/>
                        <a:ea typeface="Calibri"/>
                      </a:endParaRPr>
                    </a:p>
                  </a:txBody>
                  <a:tcPr marL="69836" marR="698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9836" marR="6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833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57200" y="149225"/>
            <a:ext cx="8229600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ea typeface="ＭＳ Ｐゴシック" pitchFamily="34" charset="-128"/>
              </a:rPr>
              <a:t>Тренды и международный </a:t>
            </a:r>
            <a:r>
              <a:rPr lang="ru-RU" sz="3600" dirty="0" err="1" smtClean="0">
                <a:solidFill>
                  <a:schemeClr val="bg1"/>
                </a:solidFill>
                <a:ea typeface="ＭＳ Ｐゴシック" pitchFamily="34" charset="-128"/>
              </a:rPr>
              <a:t>бенчмаркинг</a:t>
            </a:r>
            <a:endParaRPr lang="ru-RU" sz="36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07898570"/>
              </p:ext>
            </p:extLst>
          </p:nvPr>
        </p:nvGraphicFramePr>
        <p:xfrm>
          <a:off x="251520" y="1455625"/>
          <a:ext cx="475228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05441056"/>
              </p:ext>
            </p:extLst>
          </p:nvPr>
        </p:nvGraphicFramePr>
        <p:xfrm>
          <a:off x="5076056" y="1615563"/>
          <a:ext cx="3888432" cy="336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9573" name="TextBox 5"/>
          <p:cNvSpPr txBox="1">
            <a:spLocks noChangeArrowheads="1"/>
          </p:cNvSpPr>
          <p:nvPr/>
        </p:nvSpPr>
        <p:spPr bwMode="auto">
          <a:xfrm>
            <a:off x="1728118" y="3147813"/>
            <a:ext cx="75565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</a:rPr>
              <a:t>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9574" name="TextBox 6"/>
          <p:cNvSpPr txBox="1">
            <a:spLocks noChangeArrowheads="1"/>
          </p:cNvSpPr>
          <p:nvPr/>
        </p:nvSpPr>
        <p:spPr bwMode="auto">
          <a:xfrm>
            <a:off x="3275855" y="3603527"/>
            <a:ext cx="1080567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9575" name="TextBox 7"/>
          <p:cNvSpPr txBox="1">
            <a:spLocks noChangeArrowheads="1"/>
          </p:cNvSpPr>
          <p:nvPr/>
        </p:nvSpPr>
        <p:spPr bwMode="auto">
          <a:xfrm>
            <a:off x="4834111" y="2365598"/>
            <a:ext cx="1080716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2012</a:t>
            </a:r>
            <a:endParaRPr lang="ru-RU"/>
          </a:p>
        </p:txBody>
      </p:sp>
      <p:sp>
        <p:nvSpPr>
          <p:cNvPr id="109576" name="TextBox 8"/>
          <p:cNvSpPr txBox="1">
            <a:spLocks noChangeArrowheads="1"/>
          </p:cNvSpPr>
          <p:nvPr/>
        </p:nvSpPr>
        <p:spPr bwMode="auto">
          <a:xfrm>
            <a:off x="1655550" y="1200002"/>
            <a:ext cx="216058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rgbClr val="000000"/>
                </a:solidFill>
              </a:rPr>
              <a:t>Татарстан</a:t>
            </a:r>
          </a:p>
        </p:txBody>
      </p:sp>
      <p:sp>
        <p:nvSpPr>
          <p:cNvPr id="109577" name="TextBox 9"/>
          <p:cNvSpPr txBox="1">
            <a:spLocks noChangeArrowheads="1"/>
          </p:cNvSpPr>
          <p:nvPr/>
        </p:nvSpPr>
        <p:spPr bwMode="auto">
          <a:xfrm>
            <a:off x="5857825" y="1195646"/>
            <a:ext cx="2808559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rgbClr val="000000"/>
                </a:solidFill>
              </a:rPr>
              <a:t>Армения (пилот)</a:t>
            </a:r>
          </a:p>
        </p:txBody>
      </p:sp>
    </p:spTree>
    <p:extLst>
      <p:ext uri="{BB962C8B-B14F-4D97-AF65-F5344CB8AC3E}">
        <p14:creationId xmlns:p14="http://schemas.microsoft.com/office/powerpoint/2010/main" val="9887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46088" y="86916"/>
            <a:ext cx="8229600" cy="8572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a typeface="ＭＳ Ｐゴシック" pitchFamily="34" charset="-128"/>
              </a:rPr>
              <a:t>Ресурсы:  материальные и «культурные»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1043608" y="1110340"/>
            <a:ext cx="3601044" cy="40107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600" b="1" dirty="0" smtClean="0">
                <a:latin typeface="+mj-lt"/>
                <a:ea typeface="ＭＳ Ｐゴシック" pitchFamily="34" charset="-128"/>
              </a:rPr>
              <a:t>Материальная обеспеченность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59018588"/>
              </p:ext>
            </p:extLst>
          </p:nvPr>
        </p:nvGraphicFramePr>
        <p:xfrm>
          <a:off x="299666" y="1388822"/>
          <a:ext cx="3240360" cy="291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0597" name="Content Placeholder 2"/>
          <p:cNvSpPr txBox="1">
            <a:spLocks/>
          </p:cNvSpPr>
          <p:nvPr/>
        </p:nvSpPr>
        <p:spPr bwMode="auto">
          <a:xfrm>
            <a:off x="5004048" y="1134793"/>
            <a:ext cx="3528390" cy="3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+mj-lt"/>
              </a:rPr>
              <a:t>Образование родителей</a:t>
            </a:r>
            <a:endParaRPr lang="ru-RU" sz="1600" b="1" i="1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55928480"/>
              </p:ext>
            </p:extLst>
          </p:nvPr>
        </p:nvGraphicFramePr>
        <p:xfrm>
          <a:off x="3707904" y="1369495"/>
          <a:ext cx="5252218" cy="31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525" y="4292233"/>
            <a:ext cx="709295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180918" anchor="ctr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На основе ответов на вопросы: «Есть ли в вашей семье автомобиль?», «Как часто вы с семьей отдыхаете за границей?». </a:t>
            </a:r>
            <a:r>
              <a:rPr lang="ru-RU" sz="1200" b="1" i="1" dirty="0">
                <a:solidFill>
                  <a:srgbClr val="000000"/>
                </a:solidFill>
              </a:rPr>
              <a:t>Среднее – оба родителя (или один, в случае неполной семьи) не имеют высшего образования. Смешанная семья – один из родителей имеет среднее образование, другой – высшее. Высшее – оба родителя (или один, в случае неполной семьи) имеют высшее образование</a:t>
            </a:r>
            <a:endParaRPr lang="ru-RU" sz="12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107504" y="206375"/>
            <a:ext cx="8928992" cy="8572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a typeface="ＭＳ Ｐゴシック" pitchFamily="34" charset="-128"/>
              </a:rPr>
              <a:t>Доступность ИКТ дома и в школе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30878316"/>
              </p:ext>
            </p:extLst>
          </p:nvPr>
        </p:nvGraphicFramePr>
        <p:xfrm>
          <a:off x="611560" y="1221600"/>
          <a:ext cx="7848872" cy="307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88032" y="4011910"/>
            <a:ext cx="7884368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square" lIns="180918" anchor="ctr"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На основе ответов на вопросы «Есть ли у вас дома компьютер, которым вы можете свободно пользоваться?»; «Подключен ли ваш домашний компьютер к интернету?»; «Пользуетесь ли вы в школе компьютером, если не считать уроков информатики?»</a:t>
            </a:r>
          </a:p>
        </p:txBody>
      </p:sp>
    </p:spTree>
    <p:extLst>
      <p:ext uri="{BB962C8B-B14F-4D97-AF65-F5344CB8AC3E}">
        <p14:creationId xmlns:p14="http://schemas.microsoft.com/office/powerpoint/2010/main" val="36446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200150"/>
            <a:ext cx="8928992" cy="3943350"/>
          </a:xfrm>
        </p:spPr>
        <p:txBody>
          <a:bodyPr/>
          <a:lstStyle/>
          <a:p>
            <a:pPr algn="just"/>
            <a:r>
              <a:rPr lang="ru-RU" sz="2800" dirty="0" smtClean="0"/>
              <a:t>Способность учиться на протяжении всей жизни</a:t>
            </a:r>
          </a:p>
          <a:p>
            <a:pPr algn="just"/>
            <a:r>
              <a:rPr lang="ru-RU" sz="2800" dirty="0" smtClean="0"/>
              <a:t>Способность самостоятельно мыслить и действовать</a:t>
            </a:r>
          </a:p>
          <a:p>
            <a:pPr algn="just"/>
            <a:r>
              <a:rPr lang="ru-RU" sz="2800" dirty="0" smtClean="0"/>
              <a:t>Коммуникабельность, умение работать в команде</a:t>
            </a:r>
          </a:p>
          <a:p>
            <a:pPr algn="just"/>
            <a:r>
              <a:rPr lang="ru-RU" sz="2800" dirty="0" smtClean="0"/>
              <a:t>Способность осуществлять выбор и нести за него ответственность</a:t>
            </a:r>
          </a:p>
          <a:p>
            <a:pPr algn="just"/>
            <a:r>
              <a:rPr lang="ru-RU" sz="2800" dirty="0" smtClean="0"/>
              <a:t>Способность решать нетрадиционные задачи, используя приобретенные предметные, интеллектуальные и общие умения и навыки</a:t>
            </a:r>
          </a:p>
        </p:txBody>
      </p:sp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КАКИЕ НАВЫКИ И СПОСОБНОСТИ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ПРИОБРЕТУТ БОЛЬШУЮ ЗНАЧИМОСТЬ В БЛИЖАЙШИЕ ГОДЫ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r>
              <a:rPr lang="ru-RU" sz="2400" dirty="0" smtClean="0">
                <a:solidFill>
                  <a:schemeClr val="bg1"/>
                </a:solidFill>
              </a:rPr>
              <a:t> НАВЫКИ 21 ВЕКА!</a:t>
            </a:r>
          </a:p>
        </p:txBody>
      </p:sp>
    </p:spTree>
    <p:extLst>
      <p:ext uri="{BB962C8B-B14F-4D97-AF65-F5344CB8AC3E}">
        <p14:creationId xmlns:p14="http://schemas.microsoft.com/office/powerpoint/2010/main" val="3994634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Влияние вида работы учащихся над домашним заданием на уровень </a:t>
            </a:r>
            <a:r>
              <a:rPr lang="ru-RU" sz="2800" dirty="0" err="1" smtClean="0">
                <a:solidFill>
                  <a:schemeClr val="bg1"/>
                </a:solidFill>
              </a:rPr>
              <a:t>ИК-компетентности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812679" y="3867894"/>
            <a:ext cx="7053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Учителя дают домашнюю работу, требующую…</a:t>
            </a:r>
            <a:endParaRPr lang="ru-RU" sz="800" dirty="0">
              <a:solidFill>
                <a:srgbClr val="000000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ru-RU" sz="1800" dirty="0">
              <a:solidFill>
                <a:srgbClr val="000000"/>
              </a:solidFill>
              <a:latin typeface="+mj-lt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24760746"/>
              </p:ext>
            </p:extLst>
          </p:nvPr>
        </p:nvGraphicFramePr>
        <p:xfrm>
          <a:off x="323528" y="1383618"/>
          <a:ext cx="8424936" cy="243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116" y="4209931"/>
            <a:ext cx="7053495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square" lIns="180918" anchor="ctr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На основе ответов на вопрос: «Задают ли ваши учителя ДОМАШНИЕ задания, требующие от Вас:» – «самостоятельного поиска информации (книги, статьи, сайты)», «использования компьютера», «создания презентаций», «совместного поиска решения с Вашими одноклассниками.</a:t>
            </a:r>
          </a:p>
        </p:txBody>
      </p:sp>
      <p:sp>
        <p:nvSpPr>
          <p:cNvPr id="112646" name="TextBox 6"/>
          <p:cNvSpPr txBox="1">
            <a:spLocks noChangeArrowheads="1"/>
          </p:cNvSpPr>
          <p:nvPr/>
        </p:nvSpPr>
        <p:spPr bwMode="auto">
          <a:xfrm>
            <a:off x="7164287" y="4155043"/>
            <a:ext cx="1784561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00"/>
                </a:solidFill>
              </a:rPr>
              <a:t>Татарстан, 2012</a:t>
            </a:r>
          </a:p>
        </p:txBody>
      </p:sp>
    </p:spTree>
    <p:extLst>
      <p:ext uri="{BB962C8B-B14F-4D97-AF65-F5344CB8AC3E}">
        <p14:creationId xmlns:p14="http://schemas.microsoft.com/office/powerpoint/2010/main" val="4327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ea typeface="ＭＳ Ｐゴシック" pitchFamily="34" charset="-128"/>
              </a:rPr>
              <a:t>Влияние на уровень ИК-компетентность учащихся  учителей и школы</a:t>
            </a:r>
          </a:p>
        </p:txBody>
      </p:sp>
      <p:pic>
        <p:nvPicPr>
          <p:cNvPr id="113668" name="Диаграмма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9296"/>
            <a:ext cx="8280920" cy="37187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Содержимое 6"/>
          <p:cNvSpPr>
            <a:spLocks noGrp="1"/>
          </p:cNvSpPr>
          <p:nvPr>
            <p:ph idx="1"/>
          </p:nvPr>
        </p:nvSpPr>
        <p:spPr>
          <a:xfrm>
            <a:off x="17481" y="1203598"/>
            <a:ext cx="3548045" cy="2548880"/>
          </a:xfrm>
        </p:spPr>
        <p:txBody>
          <a:bodyPr/>
          <a:lstStyle/>
          <a:p>
            <a:pPr algn="r"/>
            <a:r>
              <a:rPr lang="ru-RU" sz="1800" b="1" dirty="0">
                <a:ea typeface="ＭＳ Ｐゴシック" pitchFamily="34" charset="-128"/>
              </a:rPr>
              <a:t>Книги </a:t>
            </a:r>
            <a:r>
              <a:rPr lang="ru-RU" sz="1800" b="1" dirty="0" smtClean="0">
                <a:ea typeface="ＭＳ Ｐゴシック" pitchFamily="34" charset="-128"/>
              </a:rPr>
              <a:t>дома</a:t>
            </a:r>
          </a:p>
          <a:p>
            <a:endParaRPr lang="ru-RU" sz="1800" b="1" dirty="0">
              <a:ea typeface="ＭＳ Ｐゴシック" pitchFamily="34" charset="-128"/>
            </a:endParaRPr>
          </a:p>
          <a:p>
            <a:endParaRPr lang="ru-RU" sz="1800" b="1" dirty="0" smtClean="0">
              <a:ea typeface="ＭＳ Ｐゴシック" pitchFamily="34" charset="-128"/>
            </a:endParaRPr>
          </a:p>
          <a:p>
            <a:endParaRPr lang="ru-RU" sz="1800" dirty="0">
              <a:ea typeface="ＭＳ Ｐゴシック" pitchFamily="34" charset="-128"/>
            </a:endParaRPr>
          </a:p>
          <a:p>
            <a:r>
              <a:rPr lang="ru-RU" sz="1800" b="1" dirty="0" smtClean="0">
                <a:ea typeface="ＭＳ Ｐゴシック" pitchFamily="34" charset="-128"/>
              </a:rPr>
              <a:t>Образование родителей </a:t>
            </a:r>
          </a:p>
        </p:txBody>
      </p:sp>
      <p:sp>
        <p:nvSpPr>
          <p:cNvPr id="114691" name="Title 1"/>
          <p:cNvSpPr>
            <a:spLocks noGrp="1"/>
          </p:cNvSpPr>
          <p:nvPr>
            <p:ph type="title"/>
          </p:nvPr>
        </p:nvSpPr>
        <p:spPr>
          <a:xfrm>
            <a:off x="179388" y="195263"/>
            <a:ext cx="8964612" cy="485775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ea typeface="ＭＳ Ｐゴシック" pitchFamily="34" charset="-128"/>
              </a:rPr>
              <a:t>Факторы сильно влияющие на уровень ИК компетентности </a:t>
            </a:r>
          </a:p>
        </p:txBody>
      </p:sp>
      <p:pic>
        <p:nvPicPr>
          <p:cNvPr id="11469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020616"/>
            <a:ext cx="5470526" cy="2122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Chart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7" y="1329928"/>
            <a:ext cx="5254946" cy="18430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8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255" y="1785874"/>
            <a:ext cx="4620784" cy="192000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6350"/>
          <a:extLst/>
        </p:spPr>
      </p:pic>
      <p:sp>
        <p:nvSpPr>
          <p:cNvPr id="115715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ea typeface="ＭＳ Ｐゴシック" pitchFamily="34" charset="-128"/>
              </a:rPr>
              <a:t>Факторы, слабо влияющие на уровень ИК  компетентности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11571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9" y="3003947"/>
            <a:ext cx="5526087" cy="2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Chart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326357"/>
            <a:ext cx="4584700" cy="13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326357"/>
            <a:ext cx="376686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/>
              <a:t>Расположение (сельская, городская)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988860"/>
            <a:ext cx="158408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/>
              <a:t>Пол учащихся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299" y="4029670"/>
            <a:ext cx="31603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/>
              <a:t>Социальный статус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3256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57288"/>
            <a:ext cx="9001000" cy="3394075"/>
          </a:xfrm>
        </p:spPr>
        <p:txBody>
          <a:bodyPr/>
          <a:lstStyle/>
          <a:p>
            <a:r>
              <a:rPr lang="ru-RU" sz="2400" dirty="0" smtClean="0"/>
              <a:t>Реализовать систему мер обеспечивающих повышение ИК грамотности для тех учащихся, которые не имеют компьютеров дома</a:t>
            </a:r>
          </a:p>
          <a:p>
            <a:r>
              <a:rPr lang="ru-RU" sz="2400" dirty="0" smtClean="0"/>
              <a:t>Реализовать систему мер для повышения влияния на ИК грамотность учащихся:</a:t>
            </a:r>
          </a:p>
          <a:p>
            <a:pPr lvl="1"/>
            <a:r>
              <a:rPr lang="ru-RU" sz="2400" dirty="0" smtClean="0"/>
              <a:t>имеющихся в школе средств ИКТ </a:t>
            </a:r>
          </a:p>
          <a:p>
            <a:pPr lvl="1"/>
            <a:r>
              <a:rPr lang="ru-RU" sz="2400" dirty="0" smtClean="0"/>
              <a:t>регулярных занятий по информатике</a:t>
            </a:r>
          </a:p>
          <a:p>
            <a:pPr lvl="1"/>
            <a:r>
              <a:rPr lang="ru-RU" sz="2400" dirty="0" smtClean="0"/>
              <a:t>использования ИКТ на занятиях по другим предметам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9036496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Рекомендации по результатам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922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157288"/>
            <a:ext cx="9001000" cy="37907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/>
              <a:t>Использование ИКТ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lang="ru-RU" sz="1800" dirty="0" smtClean="0"/>
              <a:t>Увеличивать долю проектной деятельности с использованием ИКТ (межшкольные, </a:t>
            </a:r>
            <a:r>
              <a:rPr lang="ru-RU" sz="1800" dirty="0" err="1" smtClean="0"/>
              <a:t>внутришкольные</a:t>
            </a:r>
            <a:r>
              <a:rPr lang="ru-RU" sz="1800" dirty="0" smtClean="0"/>
              <a:t>, </a:t>
            </a:r>
            <a:r>
              <a:rPr lang="ru-RU" sz="1800" dirty="0" err="1" smtClean="0"/>
              <a:t>межпредметные</a:t>
            </a:r>
            <a:r>
              <a:rPr lang="ru-RU" sz="1800" dirty="0" smtClean="0"/>
              <a:t> проекты)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lang="ru-RU" sz="1800" dirty="0" smtClean="0"/>
              <a:t>По возможности планировать индивидуальные траектории обучения учащихся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lang="ru-RU" sz="1800" dirty="0" smtClean="0"/>
              <a:t>Увеличивать долю самостоятельных учебных занятий, при которых используются интернет технологии и  ресурсы.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lang="ru-RU" sz="1800" dirty="0" smtClean="0"/>
              <a:t>Информированность о электронных образовательных ресурсах и сервисах  поддержки при выполнении учебных заданий с использованием ИКТ ( сетевые сообщества, центры консультационной помощи и т.п.)</a:t>
            </a:r>
          </a:p>
          <a:p>
            <a:pPr>
              <a:defRPr/>
            </a:pPr>
            <a:r>
              <a:rPr lang="ru-RU" sz="1800" dirty="0" smtClean="0"/>
              <a:t>Результаты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lang="ru-RU" sz="1800" dirty="0" smtClean="0"/>
              <a:t>Повышение уровня </a:t>
            </a:r>
            <a:r>
              <a:rPr lang="ru-RU" sz="1800" dirty="0" err="1" smtClean="0"/>
              <a:t>ИК-компетентности</a:t>
            </a:r>
            <a:endParaRPr lang="ru-RU" sz="1800" dirty="0" smtClean="0"/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lang="ru-RU" sz="1800" dirty="0" smtClean="0"/>
              <a:t>Способность самостоятельного решения образовательных задач с использованием возможностей ИКТ</a:t>
            </a:r>
          </a:p>
        </p:txBody>
      </p:sp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ea typeface="ＭＳ Ｐゴシック" pitchFamily="34" charset="-128"/>
              </a:rPr>
              <a:t>Рекомендации для образовательных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3213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Что думают школьники о тестировании ИК- компетентности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8D7B-30A0-4D08-AC86-FE41EF8B5A37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36920" name="Group 5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6645137"/>
              </p:ext>
            </p:extLst>
          </p:nvPr>
        </p:nvGraphicFramePr>
        <p:xfrm>
          <a:off x="241498" y="1275606"/>
          <a:ext cx="8650982" cy="3672408"/>
        </p:xfrm>
        <a:graphic>
          <a:graphicData uri="http://schemas.openxmlformats.org/drawingml/2006/table">
            <a:tbl>
              <a:tblPr/>
              <a:tblGrid>
                <a:gridCol w="6852106"/>
                <a:gridCol w="1798876"/>
              </a:tblGrid>
              <a:tr h="54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Мнения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Согласны с мнением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%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43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Я никогда прежде не участвовал в такого рода тестировании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.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90%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5994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Данный тест оказался мне по силам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85%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5065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Чтобы успешно выполнить этот тест, нужно хорошо поработать головой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.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96%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7349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Мне понравился этот тест. Мне было интересно отвечать на вопросы.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92%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7445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Тестовые задания имеют самое прямое отношение к тому, чем я занимаюсь в школе или дома.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87%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0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www.ntf.ru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26" y="1419622"/>
            <a:ext cx="15906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2656644" y="3579862"/>
            <a:ext cx="3816424" cy="79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Avdeeva@ntf.ru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07504" y="1200150"/>
            <a:ext cx="8928992" cy="3675856"/>
          </a:xfrm>
        </p:spPr>
        <p:txBody>
          <a:bodyPr/>
          <a:lstStyle/>
          <a:p>
            <a:pPr algn="just"/>
            <a:r>
              <a:rPr lang="ru-RU" sz="1800" dirty="0" smtClean="0"/>
              <a:t>Цель: обеспечить реалистичную и разностороннюю оценку ИК-компетентности с помощью тестовых заданий, основанных на реальных ситуациях</a:t>
            </a:r>
            <a:endParaRPr lang="en-US" sz="1800" dirty="0" smtClean="0"/>
          </a:p>
          <a:p>
            <a:pPr algn="just"/>
            <a:r>
              <a:rPr lang="ru-RU" sz="1800" dirty="0" smtClean="0"/>
              <a:t>Тестирование призвано</a:t>
            </a:r>
            <a:r>
              <a:rPr lang="en-US" sz="1800" dirty="0" smtClean="0"/>
              <a:t>:</a:t>
            </a:r>
          </a:p>
          <a:p>
            <a:pPr lvl="1" algn="just"/>
            <a:r>
              <a:rPr lang="ru-RU" sz="1800" dirty="0" smtClean="0"/>
              <a:t>стать важным инструментом для обсуждения и выработки  образовательной политики в области формирования ИК-компетентности.</a:t>
            </a:r>
          </a:p>
          <a:p>
            <a:pPr lvl="1" algn="just"/>
            <a:r>
              <a:rPr lang="ru-RU" sz="1800" dirty="0" smtClean="0"/>
              <a:t>обеспечить объективную оценку готовности выпускников школы  жить и работать в информационном обществе</a:t>
            </a:r>
            <a:r>
              <a:rPr lang="en-US" sz="1800" dirty="0" smtClean="0"/>
              <a:t>.</a:t>
            </a:r>
          </a:p>
          <a:p>
            <a:pPr lvl="1" algn="just"/>
            <a:r>
              <a:rPr lang="ru-RU" sz="1800" dirty="0" smtClean="0"/>
              <a:t>оценить, в какой мере существующее направление  развития образования в стране обеспечивает внедрение ИК в учебный процесс образовательного учреждения.</a:t>
            </a:r>
          </a:p>
          <a:p>
            <a:pPr algn="just"/>
            <a:r>
              <a:rPr lang="ru-RU" sz="1800" dirty="0" smtClean="0"/>
              <a:t>Целевая аудитория:  учащиеся при переходе из основной школы в старшую (9-классники)</a:t>
            </a:r>
            <a:endParaRPr lang="en-US" sz="1800" dirty="0" smtClean="0"/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07504" y="206375"/>
            <a:ext cx="9036496" cy="85725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ЦЕЛИ ТЕСТИРОВАНИЯ  ИК-КОМПЕТЕНТНОСТИ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4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22313" y="2139702"/>
            <a:ext cx="77724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smtClean="0"/>
              <a:t>Характеристика инструментария и его преимущества</a:t>
            </a:r>
            <a:br>
              <a:rPr lang="ru-RU" sz="360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964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00150"/>
            <a:ext cx="8928992" cy="3943350"/>
          </a:xfrm>
        </p:spPr>
        <p:txBody>
          <a:bodyPr/>
          <a:lstStyle/>
          <a:p>
            <a:r>
              <a:rPr lang="ru-RU" sz="1600" dirty="0" smtClean="0"/>
              <a:t>Интерактивность, автоматизированный характер процесса тестирования и оценки его результатов</a:t>
            </a:r>
            <a:endParaRPr lang="en-US" sz="1600" dirty="0" smtClean="0"/>
          </a:p>
          <a:p>
            <a:r>
              <a:rPr lang="ru-RU" sz="1600" dirty="0" smtClean="0"/>
              <a:t>Использование ситуаций из реальной жизни при разработке сценария   для тестовых заданий</a:t>
            </a:r>
            <a:endParaRPr lang="en-US" sz="1600" dirty="0" smtClean="0"/>
          </a:p>
          <a:p>
            <a:r>
              <a:rPr lang="ru-RU" sz="1600" dirty="0" smtClean="0"/>
              <a:t>Акцент на оценке НЕ уровня сформированных  технологических навыков и навыков владения учащимися определенным программным продуктом или техническими возможностями  компьютера, но СПОСОБНОСТИ оперировать информацией, решать практические задачи, используя ИКТ, мыслить и работать в «цифровом» мире </a:t>
            </a:r>
          </a:p>
          <a:p>
            <a:pPr marL="0" indent="0">
              <a:buNone/>
            </a:pPr>
            <a:r>
              <a:rPr lang="ru-RU" sz="1600" b="1" dirty="0" smtClean="0"/>
              <a:t>Обязательно условие</a:t>
            </a:r>
            <a:r>
              <a:rPr lang="ru-RU" sz="1600" dirty="0" smtClean="0"/>
              <a:t>: </a:t>
            </a:r>
          </a:p>
          <a:p>
            <a:r>
              <a:rPr lang="ru-RU" sz="1600" dirty="0" smtClean="0"/>
              <a:t> соблюдение этических и правовых норм</a:t>
            </a:r>
            <a:r>
              <a:rPr lang="en-US" sz="1600" dirty="0" smtClean="0"/>
              <a:t> 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использо</a:t>
            </a:r>
            <a:r>
              <a:rPr lang="ru-RU" sz="1600" dirty="0" smtClean="0"/>
              <a:t>-</a:t>
            </a:r>
          </a:p>
          <a:p>
            <a:pPr marL="0" indent="0">
              <a:buNone/>
            </a:pPr>
            <a:r>
              <a:rPr lang="ru-RU" sz="1600" dirty="0" err="1" smtClean="0"/>
              <a:t>вании</a:t>
            </a:r>
            <a:r>
              <a:rPr lang="ru-RU" sz="1600" dirty="0" smtClean="0"/>
              <a:t> цифровых технологий и средств  коммуникации. </a:t>
            </a:r>
          </a:p>
          <a:p>
            <a:pPr marL="0" indent="0">
              <a:buNone/>
            </a:pPr>
            <a:r>
              <a:rPr lang="ru-RU" sz="1600" dirty="0" smtClean="0"/>
              <a:t>Это важно для формирования  социально-ответственной</a:t>
            </a:r>
          </a:p>
          <a:p>
            <a:pPr marL="0" indent="0">
              <a:buNone/>
            </a:pPr>
            <a:r>
              <a:rPr lang="ru-RU" sz="1600" dirty="0" smtClean="0"/>
              <a:t>личности.</a:t>
            </a:r>
            <a:endParaRPr lang="en-US" sz="1600" dirty="0" smtClean="0"/>
          </a:p>
          <a:p>
            <a:r>
              <a:rPr lang="ru-RU" sz="1600" dirty="0" smtClean="0"/>
              <a:t>Автоматическая обработка  результатов </a:t>
            </a:r>
          </a:p>
          <a:p>
            <a:pPr marL="0" indent="0">
              <a:buNone/>
            </a:pPr>
            <a:r>
              <a:rPr lang="ru-RU" sz="1600" dirty="0" smtClean="0"/>
              <a:t> тестирования с формированием отчета о прохождении теста.</a:t>
            </a:r>
            <a:endParaRPr lang="en-US" sz="1600" dirty="0" smtClean="0"/>
          </a:p>
        </p:txBody>
      </p:sp>
      <p:sp>
        <p:nvSpPr>
          <p:cNvPr id="64516" name="Заголовок 4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Преимущества данной  системы тестирования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796136" y="2787774"/>
            <a:ext cx="323665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67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200150"/>
            <a:ext cx="9108504" cy="33940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/>
              <a:t>ИК- компетентность </a:t>
            </a:r>
            <a:r>
              <a:rPr lang="ru-RU" sz="2800" dirty="0" smtClean="0"/>
              <a:t>– это способность использовать цифровые технологии, инструменты коммуникации и/или сети для получения доступа, управления, интеграции, оценивания, создания и передачи  информации с  соблюдением  этических и правовых норм для того, чтобы  функционировать в обществе, основанном на знании/чтобы успешно жить и трудиться в условиях современного информационного общества.</a:t>
            </a:r>
            <a:r>
              <a:rPr lang="en-US" sz="2800" dirty="0" smtClean="0"/>
              <a:t> 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ru-RU" sz="2800" dirty="0" smtClean="0"/>
          </a:p>
          <a:p>
            <a:pPr lvl="1" algn="just"/>
            <a:endParaRPr lang="ru-RU" dirty="0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Что такое  ИК-компетентность </a:t>
            </a:r>
          </a:p>
        </p:txBody>
      </p:sp>
    </p:spTree>
    <p:extLst>
      <p:ext uri="{BB962C8B-B14F-4D97-AF65-F5344CB8AC3E}">
        <p14:creationId xmlns:p14="http://schemas.microsoft.com/office/powerpoint/2010/main" val="266716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 smtClean="0">
                <a:solidFill>
                  <a:schemeClr val="bg1"/>
                </a:solidFill>
                <a:ea typeface="ＭＳ Ｐゴシック" pitchFamily="34" charset="-128"/>
              </a:rPr>
              <a:t>Составляющие ИК-компетентности</a:t>
            </a:r>
            <a:endParaRPr lang="en-US" sz="3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7588" name="AutoShape 25"/>
          <p:cNvSpPr>
            <a:spLocks noChangeAspect="1" noChangeArrowheads="1"/>
          </p:cNvSpPr>
          <p:nvPr/>
        </p:nvSpPr>
        <p:spPr bwMode="auto">
          <a:xfrm>
            <a:off x="6084888" y="897731"/>
            <a:ext cx="3059112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sz="1200"/>
          </a:p>
        </p:txBody>
      </p:sp>
      <p:sp>
        <p:nvSpPr>
          <p:cNvPr id="67589" name="Oval 26"/>
          <p:cNvSpPr>
            <a:spLocks noChangeArrowheads="1"/>
          </p:cNvSpPr>
          <p:nvPr/>
        </p:nvSpPr>
        <p:spPr bwMode="auto">
          <a:xfrm>
            <a:off x="156046" y="2344716"/>
            <a:ext cx="2471738" cy="87510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7666" tIns="33833" rIns="67666" bIns="33833" anchor="ctr">
            <a:spAutoFit/>
          </a:bodyPr>
          <a:lstStyle/>
          <a:p>
            <a:pPr algn="ctr"/>
            <a:r>
              <a:rPr lang="ru-RU" b="1" dirty="0" smtClean="0"/>
              <a:t>ИК-</a:t>
            </a:r>
            <a:endParaRPr lang="ru-RU" b="1" dirty="0"/>
          </a:p>
          <a:p>
            <a:pPr algn="ctr"/>
            <a:r>
              <a:rPr lang="ru-RU" b="1" dirty="0"/>
              <a:t>компетентность</a:t>
            </a:r>
          </a:p>
        </p:txBody>
      </p:sp>
      <p:sp>
        <p:nvSpPr>
          <p:cNvPr id="67590" name="Oval 27"/>
          <p:cNvSpPr>
            <a:spLocks noChangeArrowheads="1"/>
          </p:cNvSpPr>
          <p:nvPr/>
        </p:nvSpPr>
        <p:spPr bwMode="auto">
          <a:xfrm>
            <a:off x="3350419" y="985836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 dirty="0">
                <a:solidFill>
                  <a:srgbClr val="000000"/>
                </a:solidFill>
              </a:rPr>
              <a:t>Определение</a:t>
            </a:r>
            <a:endParaRPr lang="ru-RU" sz="1800" dirty="0"/>
          </a:p>
        </p:txBody>
      </p:sp>
      <p:sp>
        <p:nvSpPr>
          <p:cNvPr id="67591" name="Oval 28"/>
          <p:cNvSpPr>
            <a:spLocks noChangeArrowheads="1"/>
          </p:cNvSpPr>
          <p:nvPr/>
        </p:nvSpPr>
        <p:spPr bwMode="auto">
          <a:xfrm>
            <a:off x="3350419" y="1558527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>
                <a:solidFill>
                  <a:schemeClr val="tx1"/>
                </a:solidFill>
              </a:rPr>
              <a:t>Доступ</a:t>
            </a:r>
            <a:endParaRPr lang="ru-RU" sz="15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7592" name="Oval 29"/>
          <p:cNvSpPr>
            <a:spLocks noChangeArrowheads="1"/>
          </p:cNvSpPr>
          <p:nvPr/>
        </p:nvSpPr>
        <p:spPr bwMode="auto">
          <a:xfrm>
            <a:off x="3350419" y="2131218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 dirty="0">
                <a:solidFill>
                  <a:srgbClr val="000000"/>
                </a:solidFill>
              </a:rPr>
              <a:t>Управление</a:t>
            </a:r>
            <a:endParaRPr lang="ru-RU" sz="1800" dirty="0"/>
          </a:p>
        </p:txBody>
      </p:sp>
      <p:sp>
        <p:nvSpPr>
          <p:cNvPr id="67593" name="Oval 30"/>
          <p:cNvSpPr>
            <a:spLocks noChangeArrowheads="1"/>
          </p:cNvSpPr>
          <p:nvPr/>
        </p:nvSpPr>
        <p:spPr bwMode="auto">
          <a:xfrm>
            <a:off x="3350419" y="2703909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</a:rPr>
              <a:t>Интеграция</a:t>
            </a:r>
            <a:endParaRPr lang="ru-RU" sz="1800"/>
          </a:p>
        </p:txBody>
      </p:sp>
      <p:sp>
        <p:nvSpPr>
          <p:cNvPr id="67594" name="Oval 31"/>
          <p:cNvSpPr>
            <a:spLocks noChangeArrowheads="1"/>
          </p:cNvSpPr>
          <p:nvPr/>
        </p:nvSpPr>
        <p:spPr bwMode="auto">
          <a:xfrm>
            <a:off x="3350419" y="3276600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</a:rPr>
              <a:t>Оценка</a:t>
            </a:r>
            <a:endParaRPr lang="ru-RU" sz="1800"/>
          </a:p>
        </p:txBody>
      </p:sp>
      <p:sp>
        <p:nvSpPr>
          <p:cNvPr id="67595" name="Oval 32"/>
          <p:cNvSpPr>
            <a:spLocks noChangeArrowheads="1"/>
          </p:cNvSpPr>
          <p:nvPr/>
        </p:nvSpPr>
        <p:spPr bwMode="auto">
          <a:xfrm>
            <a:off x="3350419" y="3849291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</a:rPr>
              <a:t>Создание</a:t>
            </a:r>
            <a:endParaRPr lang="ru-RU" sz="1800"/>
          </a:p>
        </p:txBody>
      </p:sp>
      <p:sp>
        <p:nvSpPr>
          <p:cNvPr id="67596" name="Oval 33"/>
          <p:cNvSpPr>
            <a:spLocks noChangeArrowheads="1"/>
          </p:cNvSpPr>
          <p:nvPr/>
        </p:nvSpPr>
        <p:spPr bwMode="auto">
          <a:xfrm>
            <a:off x="3350419" y="4421980"/>
            <a:ext cx="180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7666" tIns="33833" rIns="67666" bIns="33833"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</a:rPr>
              <a:t>Передача</a:t>
            </a:r>
            <a:endParaRPr lang="ru-RU" sz="1800"/>
          </a:p>
        </p:txBody>
      </p:sp>
      <p:cxnSp>
        <p:nvCxnSpPr>
          <p:cNvPr id="67597" name="AutoShape 34"/>
          <p:cNvCxnSpPr>
            <a:cxnSpLocks noChangeShapeType="1"/>
            <a:stCxn id="67589" idx="6"/>
            <a:endCxn id="67591" idx="2"/>
          </p:cNvCxnSpPr>
          <p:nvPr/>
        </p:nvCxnSpPr>
        <p:spPr bwMode="auto">
          <a:xfrm flipV="1">
            <a:off x="2627784" y="1774527"/>
            <a:ext cx="722635" cy="10077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8" name="AutoShape 35"/>
          <p:cNvCxnSpPr>
            <a:cxnSpLocks noChangeShapeType="1"/>
            <a:stCxn id="67589" idx="6"/>
            <a:endCxn id="67592" idx="2"/>
          </p:cNvCxnSpPr>
          <p:nvPr/>
        </p:nvCxnSpPr>
        <p:spPr bwMode="auto">
          <a:xfrm flipV="1">
            <a:off x="2627784" y="2347218"/>
            <a:ext cx="722635" cy="435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9" name="AutoShape 36"/>
          <p:cNvCxnSpPr>
            <a:cxnSpLocks noChangeShapeType="1"/>
            <a:stCxn id="67589" idx="6"/>
            <a:endCxn id="67593" idx="2"/>
          </p:cNvCxnSpPr>
          <p:nvPr/>
        </p:nvCxnSpPr>
        <p:spPr bwMode="auto">
          <a:xfrm>
            <a:off x="2627784" y="2782269"/>
            <a:ext cx="722635" cy="1376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0" name="AutoShape 37"/>
          <p:cNvCxnSpPr>
            <a:cxnSpLocks noChangeShapeType="1"/>
            <a:stCxn id="67589" idx="6"/>
            <a:endCxn id="67594" idx="2"/>
          </p:cNvCxnSpPr>
          <p:nvPr/>
        </p:nvCxnSpPr>
        <p:spPr bwMode="auto">
          <a:xfrm>
            <a:off x="2627784" y="2782269"/>
            <a:ext cx="722635" cy="7103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1" name="AutoShape 38"/>
          <p:cNvCxnSpPr>
            <a:cxnSpLocks noChangeShapeType="1"/>
            <a:stCxn id="67589" idx="6"/>
            <a:endCxn id="67595" idx="2"/>
          </p:cNvCxnSpPr>
          <p:nvPr/>
        </p:nvCxnSpPr>
        <p:spPr bwMode="auto">
          <a:xfrm>
            <a:off x="2627784" y="2782269"/>
            <a:ext cx="722635" cy="12830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2" name="AutoShape 39"/>
          <p:cNvCxnSpPr>
            <a:cxnSpLocks noChangeShapeType="1"/>
            <a:stCxn id="67589" idx="6"/>
            <a:endCxn id="67596" idx="2"/>
          </p:cNvCxnSpPr>
          <p:nvPr/>
        </p:nvCxnSpPr>
        <p:spPr bwMode="auto">
          <a:xfrm>
            <a:off x="2627784" y="2782269"/>
            <a:ext cx="722635" cy="185571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3" name="AutoShape 40"/>
          <p:cNvCxnSpPr>
            <a:cxnSpLocks noChangeShapeType="1"/>
            <a:stCxn id="67589" idx="6"/>
            <a:endCxn id="67590" idx="2"/>
          </p:cNvCxnSpPr>
          <p:nvPr/>
        </p:nvCxnSpPr>
        <p:spPr bwMode="auto">
          <a:xfrm flipV="1">
            <a:off x="2627784" y="1201836"/>
            <a:ext cx="722635" cy="15804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04" name="Rectangle 21"/>
          <p:cNvSpPr>
            <a:spLocks noChangeArrowheads="1"/>
          </p:cNvSpPr>
          <p:nvPr/>
        </p:nvSpPr>
        <p:spPr bwMode="auto">
          <a:xfrm>
            <a:off x="6732589" y="2085975"/>
            <a:ext cx="20161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(На основании определения </a:t>
            </a:r>
          </a:p>
          <a:p>
            <a:r>
              <a:rPr lang="en-US"/>
              <a:t>American Library Association</a:t>
            </a:r>
            <a:r>
              <a:rPr lang="ru-RU"/>
              <a:t>)</a:t>
            </a:r>
          </a:p>
          <a:p>
            <a:pPr>
              <a:spcBef>
                <a:spcPct val="50000"/>
              </a:spcBef>
            </a:pP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8225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Grp="1" noChangeArrowheads="1"/>
          </p:cNvSpPr>
          <p:nvPr>
            <p:ph idx="1"/>
          </p:nvPr>
        </p:nvSpPr>
        <p:spPr>
          <a:xfrm>
            <a:off x="33560" y="1157288"/>
            <a:ext cx="9110439" cy="3862734"/>
          </a:xfrm>
        </p:spPr>
        <p:txBody>
          <a:bodyPr/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Определение: умение сформулировать запрос таким образом, чтобы он способствовал  поиску информации</a:t>
            </a:r>
            <a:endParaRPr lang="en-US" sz="1600" dirty="0" smtClean="0"/>
          </a:p>
          <a:p>
            <a:r>
              <a:rPr lang="ru-RU" sz="1600" dirty="0" smtClean="0"/>
              <a:t>Доступ: умение/способность найти и собрать (</a:t>
            </a:r>
            <a:r>
              <a:rPr lang="en-US" sz="1600" dirty="0" smtClean="0"/>
              <a:t>retrieve</a:t>
            </a:r>
            <a:r>
              <a:rPr lang="ru-RU" sz="1600" dirty="0" smtClean="0"/>
              <a:t> – восстанавливать, исправлять)  информацию из различных источников</a:t>
            </a:r>
          </a:p>
          <a:p>
            <a:r>
              <a:rPr lang="ru-RU" sz="1600" dirty="0" smtClean="0"/>
              <a:t>Управление</a:t>
            </a:r>
            <a:r>
              <a:rPr lang="en-US" sz="1600" dirty="0" smtClean="0"/>
              <a:t>: </a:t>
            </a:r>
            <a:r>
              <a:rPr lang="ru-RU" sz="1600" dirty="0" smtClean="0"/>
              <a:t>умение применить существующую организационную или классификационную схемы (для структурирования, размещения/сохранения информации и быстрого ее поиска в дальнейшем)</a:t>
            </a:r>
            <a:endParaRPr lang="en-US" sz="1600" dirty="0" smtClean="0"/>
          </a:p>
          <a:p>
            <a:r>
              <a:rPr lang="ru-RU" sz="1600" dirty="0" smtClean="0"/>
              <a:t>Интеграция</a:t>
            </a:r>
            <a:r>
              <a:rPr lang="en-US" sz="1600" dirty="0" smtClean="0"/>
              <a:t>: </a:t>
            </a:r>
            <a:r>
              <a:rPr lang="ru-RU" sz="1600" dirty="0" smtClean="0"/>
              <a:t>умение интерпретировать и представлять/осмыслять (</a:t>
            </a:r>
            <a:r>
              <a:rPr lang="en-US" sz="1600" dirty="0" smtClean="0"/>
              <a:t>representing</a:t>
            </a:r>
            <a:r>
              <a:rPr lang="ru-RU" sz="1600" dirty="0" smtClean="0"/>
              <a:t>) информацию -  вычленять самое главное, сравнивать или противопоставлять информацию, полученную из нескольких источников</a:t>
            </a:r>
          </a:p>
          <a:p>
            <a:r>
              <a:rPr lang="ru-RU" sz="1600" dirty="0" smtClean="0"/>
              <a:t>Оценка</a:t>
            </a:r>
            <a:r>
              <a:rPr lang="en-US" sz="1600" dirty="0" smtClean="0"/>
              <a:t>:</a:t>
            </a:r>
            <a:r>
              <a:rPr lang="ru-RU" sz="1600" dirty="0" smtClean="0"/>
              <a:t> умение составить мнение о качестве, нужности/релевантности, полезности или эффективности информации </a:t>
            </a:r>
            <a:endParaRPr lang="en-US" sz="1600" dirty="0" smtClean="0"/>
          </a:p>
          <a:p>
            <a:r>
              <a:rPr lang="ru-RU" sz="1600" dirty="0" smtClean="0"/>
              <a:t>Создание</a:t>
            </a:r>
            <a:r>
              <a:rPr lang="en-US" sz="1600" dirty="0" smtClean="0"/>
              <a:t>: </a:t>
            </a:r>
            <a:r>
              <a:rPr lang="ru-RU" sz="1600" dirty="0" smtClean="0"/>
              <a:t>умение создавать  или адаптировать информацию  с учетом конкретной потребности/задачи, выражать главную мысль  и приводить информацию, подтверждающую ее </a:t>
            </a:r>
          </a:p>
          <a:p>
            <a:r>
              <a:rPr lang="ru-RU" sz="1600" dirty="0" smtClean="0"/>
              <a:t>Передача</a:t>
            </a:r>
            <a:r>
              <a:rPr lang="en-US" sz="1600" dirty="0" smtClean="0"/>
              <a:t>: </a:t>
            </a:r>
            <a:r>
              <a:rPr lang="ru-RU" sz="1600" dirty="0" smtClean="0"/>
              <a:t>умение адаптировать информацию для конкретной аудитории.</a:t>
            </a:r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06375"/>
            <a:ext cx="8928992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СОСТАВЛЯЮЩИЕ ИК-КОМПЕТЕНТНОСТИ  </a:t>
            </a:r>
          </a:p>
        </p:txBody>
      </p:sp>
    </p:spTree>
    <p:extLst>
      <p:ext uri="{BB962C8B-B14F-4D97-AF65-F5344CB8AC3E}">
        <p14:creationId xmlns:p14="http://schemas.microsoft.com/office/powerpoint/2010/main" val="11619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dvAuto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Пиксел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Пиксел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6461</TotalTime>
  <Words>1933</Words>
  <Application>Microsoft Office PowerPoint</Application>
  <PresentationFormat>Экран (16:9)</PresentationFormat>
  <Paragraphs>330</Paragraphs>
  <Slides>37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Содержание презентации</vt:lpstr>
      <vt:lpstr>КАКИЕ НАВЫКИ И СПОСОБНОСТИ ПРИОБРЕТУТ БОЛЬШУЮ ЗНАЧИМОСТЬ В БЛИЖАЙШИЕ ГОДЫ? НАВЫКИ 21 ВЕКА!</vt:lpstr>
      <vt:lpstr>ЦЕЛИ ТЕСТИРОВАНИЯ  ИК-КОМПЕТЕНТНОСТИ </vt:lpstr>
      <vt:lpstr>Презентация PowerPoint</vt:lpstr>
      <vt:lpstr>Преимущества данной  системы тестирования</vt:lpstr>
      <vt:lpstr>Что такое  ИК-компетентность </vt:lpstr>
      <vt:lpstr>Составляющие ИК-компетентности</vt:lpstr>
      <vt:lpstr>СОСТАВЛЯЮЩИЕ ИК-КОМПЕТЕНТНОСТИ  </vt:lpstr>
      <vt:lpstr>СПЕЦИФИКАЦИЯ ТЕСТА</vt:lpstr>
      <vt:lpstr>Тест включает задания разные по степени СЛОЖНОСТИ и  ПРОДОЛОЖИТЕЛЬНОСТИ выполнения</vt:lpstr>
      <vt:lpstr>При выполнении теста используются различные ИНСТРУМЕНТЫ</vt:lpstr>
      <vt:lpstr>ТЕСТ, ПОСТРОЕННЫЙ НА СИСТЕМЕ ДОКАЗАТЕЛЬСТВ</vt:lpstr>
      <vt:lpstr>Разработка тестового задания: основные этапы</vt:lpstr>
      <vt:lpstr>Организация и проведение тестирования</vt:lpstr>
      <vt:lpstr>Способы  проведения тестирования  </vt:lpstr>
      <vt:lpstr>Способы  проведения тестирования  </vt:lpstr>
      <vt:lpstr>Способы  проведения тестирования  </vt:lpstr>
      <vt:lpstr>Представление результатов тестирования</vt:lpstr>
      <vt:lpstr>Уровни ИК-компетенции</vt:lpstr>
      <vt:lpstr>Результаты тестирования школьников </vt:lpstr>
      <vt:lpstr>Результаты тестирования школьников </vt:lpstr>
      <vt:lpstr>Отчет о результатах тестирования </vt:lpstr>
      <vt:lpstr>Презентация PowerPoint</vt:lpstr>
      <vt:lpstr>Основные задачи  проведения тестирования</vt:lpstr>
      <vt:lpstr>Выборка учащихся для оценки ИК</vt:lpstr>
      <vt:lpstr>Тренды и международный бенчмаркинг</vt:lpstr>
      <vt:lpstr>Ресурсы:  материальные и «культурные»</vt:lpstr>
      <vt:lpstr>Доступность ИКТ дома и в школе</vt:lpstr>
      <vt:lpstr>Влияние вида работы учащихся над домашним заданием на уровень ИК-компетентности</vt:lpstr>
      <vt:lpstr>Влияние на уровень ИК-компетентность учащихся  учителей и школы</vt:lpstr>
      <vt:lpstr>Факторы сильно влияющие на уровень ИК компетентности </vt:lpstr>
      <vt:lpstr>Факторы, слабо влияющие на уровень ИК  компетентности  </vt:lpstr>
      <vt:lpstr>Рекомендации по результатам исследования</vt:lpstr>
      <vt:lpstr>Рекомендации для образовательных учреждений</vt:lpstr>
      <vt:lpstr>Что думают школьники о тестировании ИК- компетентности 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Igor</cp:lastModifiedBy>
  <cp:revision>313</cp:revision>
  <cp:lastPrinted>2012-11-08T07:08:57Z</cp:lastPrinted>
  <dcterms:created xsi:type="dcterms:W3CDTF">2011-08-25T06:09:31Z</dcterms:created>
  <dcterms:modified xsi:type="dcterms:W3CDTF">2013-05-24T05:05:23Z</dcterms:modified>
</cp:coreProperties>
</file>