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8" r:id="rId2"/>
    <p:sldId id="409" r:id="rId3"/>
    <p:sldId id="411" r:id="rId4"/>
    <p:sldId id="396" r:id="rId5"/>
    <p:sldId id="412" r:id="rId6"/>
    <p:sldId id="397" r:id="rId7"/>
    <p:sldId id="413" r:id="rId8"/>
    <p:sldId id="398" r:id="rId9"/>
    <p:sldId id="414" r:id="rId10"/>
    <p:sldId id="402" r:id="rId11"/>
    <p:sldId id="403" r:id="rId12"/>
    <p:sldId id="405" r:id="rId13"/>
    <p:sldId id="407" r:id="rId14"/>
    <p:sldId id="395" r:id="rId15"/>
    <p:sldId id="375" r:id="rId16"/>
    <p:sldId id="361" r:id="rId17"/>
    <p:sldId id="334" r:id="rId18"/>
    <p:sldId id="343" r:id="rId19"/>
    <p:sldId id="378" r:id="rId20"/>
    <p:sldId id="380" r:id="rId21"/>
    <p:sldId id="379" r:id="rId22"/>
    <p:sldId id="368" r:id="rId23"/>
    <p:sldId id="384" r:id="rId24"/>
    <p:sldId id="381" r:id="rId25"/>
    <p:sldId id="385" r:id="rId26"/>
    <p:sldId id="386" r:id="rId27"/>
    <p:sldId id="349" r:id="rId28"/>
    <p:sldId id="345" r:id="rId29"/>
    <p:sldId id="366" r:id="rId30"/>
    <p:sldId id="362" r:id="rId31"/>
    <p:sldId id="365" r:id="rId32"/>
    <p:sldId id="363" r:id="rId33"/>
    <p:sldId id="387" r:id="rId34"/>
    <p:sldId id="353" r:id="rId35"/>
    <p:sldId id="388" r:id="rId36"/>
    <p:sldId id="389" r:id="rId37"/>
    <p:sldId id="391" r:id="rId38"/>
    <p:sldId id="392" r:id="rId39"/>
    <p:sldId id="350" r:id="rId40"/>
    <p:sldId id="352" r:id="rId41"/>
    <p:sldId id="351" r:id="rId42"/>
    <p:sldId id="415" r:id="rId43"/>
    <p:sldId id="394" r:id="rId44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114" d="100"/>
          <a:sy n="114" d="100"/>
        </p:scale>
        <p:origin x="-696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D0A176-1F3A-4BD0-80BE-982FD1D90C0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8FD5F4F-4592-491E-B7DC-7ABF9CAA227E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Поддержка</a:t>
          </a:r>
        </a:p>
        <a:p>
          <a:r>
            <a:rPr lang="ru-RU" sz="2000" dirty="0" smtClean="0">
              <a:solidFill>
                <a:schemeClr val="tx1"/>
              </a:solidFill>
            </a:rPr>
            <a:t>обучения</a:t>
          </a:r>
          <a:endParaRPr lang="ru-RU" sz="2000" dirty="0">
            <a:solidFill>
              <a:schemeClr val="tx1"/>
            </a:solidFill>
          </a:endParaRPr>
        </a:p>
      </dgm:t>
    </dgm:pt>
    <dgm:pt modelId="{6AACDC7F-FEB8-46F9-BB42-9B6B5173BA10}" type="parTrans" cxnId="{FEBDF54C-DA43-4D84-806E-FBB52E1ED786}">
      <dgm:prSet/>
      <dgm:spPr/>
      <dgm:t>
        <a:bodyPr/>
        <a:lstStyle/>
        <a:p>
          <a:endParaRPr lang="ru-RU"/>
        </a:p>
      </dgm:t>
    </dgm:pt>
    <dgm:pt modelId="{F4F95821-A959-4EBA-A572-5114A98E1070}" type="sibTrans" cxnId="{FEBDF54C-DA43-4D84-806E-FBB52E1ED786}">
      <dgm:prSet/>
      <dgm:spPr/>
      <dgm:t>
        <a:bodyPr/>
        <a:lstStyle/>
        <a:p>
          <a:endParaRPr lang="ru-RU"/>
        </a:p>
      </dgm:t>
    </dgm:pt>
    <dgm:pt modelId="{CB803CCD-D6BA-4F8D-9E87-EA198037A860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Рекомендации и учебные  семинары для педагогов</a:t>
          </a:r>
          <a:endParaRPr lang="ru-RU" sz="2000" dirty="0">
            <a:solidFill>
              <a:schemeClr val="tx1"/>
            </a:solidFill>
          </a:endParaRPr>
        </a:p>
      </dgm:t>
    </dgm:pt>
    <dgm:pt modelId="{51C8A3DE-45D4-4368-ACF5-5D1BA295EB12}" type="parTrans" cxnId="{470AFC01-E1B4-4C77-8D0D-2B340964F800}">
      <dgm:prSet/>
      <dgm:spPr/>
      <dgm:t>
        <a:bodyPr/>
        <a:lstStyle/>
        <a:p>
          <a:endParaRPr lang="ru-RU"/>
        </a:p>
      </dgm:t>
    </dgm:pt>
    <dgm:pt modelId="{F3041FE3-C54B-4573-A383-D9995503F01C}" type="sibTrans" cxnId="{470AFC01-E1B4-4C77-8D0D-2B340964F800}">
      <dgm:prSet/>
      <dgm:spPr/>
      <dgm:t>
        <a:bodyPr/>
        <a:lstStyle/>
        <a:p>
          <a:endParaRPr lang="ru-RU"/>
        </a:p>
      </dgm:t>
    </dgm:pt>
    <dgm:pt modelId="{77C3DA96-EB23-4CDB-B095-FFD016054CCF}" type="pres">
      <dgm:prSet presAssocID="{C2D0A176-1F3A-4BD0-80BE-982FD1D90C05}" presName="linearFlow" presStyleCnt="0">
        <dgm:presLayoutVars>
          <dgm:resizeHandles val="exact"/>
        </dgm:presLayoutVars>
      </dgm:prSet>
      <dgm:spPr/>
    </dgm:pt>
    <dgm:pt modelId="{7F3EEE47-94F8-43DA-9516-508C14736C0D}" type="pres">
      <dgm:prSet presAssocID="{D8FD5F4F-4592-491E-B7DC-7ABF9CAA227E}" presName="node" presStyleLbl="node1" presStyleIdx="0" presStyleCnt="2" custLinFactNeighborX="-3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F80FC4-18B1-4C36-A38E-61BC21FAC73B}" type="pres">
      <dgm:prSet presAssocID="{F4F95821-A959-4EBA-A572-5114A98E1070}" presName="sibTrans" presStyleLbl="sibTrans2D1" presStyleIdx="0" presStyleCnt="1"/>
      <dgm:spPr/>
      <dgm:t>
        <a:bodyPr/>
        <a:lstStyle/>
        <a:p>
          <a:endParaRPr lang="ru-RU"/>
        </a:p>
      </dgm:t>
    </dgm:pt>
    <dgm:pt modelId="{F7DCF958-BDA6-49D4-BE9B-B552C5A94A38}" type="pres">
      <dgm:prSet presAssocID="{F4F95821-A959-4EBA-A572-5114A98E1070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350122B4-8409-42A0-9C65-F39A7FD7D044}" type="pres">
      <dgm:prSet presAssocID="{CB803CCD-D6BA-4F8D-9E87-EA198037A86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01F11B-FEB2-490F-97C2-0987E23A3240}" type="presOf" srcId="{D8FD5F4F-4592-491E-B7DC-7ABF9CAA227E}" destId="{7F3EEE47-94F8-43DA-9516-508C14736C0D}" srcOrd="0" destOrd="0" presId="urn:microsoft.com/office/officeart/2005/8/layout/process2"/>
    <dgm:cxn modelId="{470AFC01-E1B4-4C77-8D0D-2B340964F800}" srcId="{C2D0A176-1F3A-4BD0-80BE-982FD1D90C05}" destId="{CB803CCD-D6BA-4F8D-9E87-EA198037A860}" srcOrd="1" destOrd="0" parTransId="{51C8A3DE-45D4-4368-ACF5-5D1BA295EB12}" sibTransId="{F3041FE3-C54B-4573-A383-D9995503F01C}"/>
    <dgm:cxn modelId="{FEBDF54C-DA43-4D84-806E-FBB52E1ED786}" srcId="{C2D0A176-1F3A-4BD0-80BE-982FD1D90C05}" destId="{D8FD5F4F-4592-491E-B7DC-7ABF9CAA227E}" srcOrd="0" destOrd="0" parTransId="{6AACDC7F-FEB8-46F9-BB42-9B6B5173BA10}" sibTransId="{F4F95821-A959-4EBA-A572-5114A98E1070}"/>
    <dgm:cxn modelId="{9BA58F47-2936-4805-A7C7-6F57F81130A4}" type="presOf" srcId="{F4F95821-A959-4EBA-A572-5114A98E1070}" destId="{1FF80FC4-18B1-4C36-A38E-61BC21FAC73B}" srcOrd="0" destOrd="0" presId="urn:microsoft.com/office/officeart/2005/8/layout/process2"/>
    <dgm:cxn modelId="{1CA77B01-EF64-4546-9585-1214809B1E0F}" type="presOf" srcId="{CB803CCD-D6BA-4F8D-9E87-EA198037A860}" destId="{350122B4-8409-42A0-9C65-F39A7FD7D044}" srcOrd="0" destOrd="0" presId="urn:microsoft.com/office/officeart/2005/8/layout/process2"/>
    <dgm:cxn modelId="{03FB6DDF-4548-43DA-9C0E-216779149F78}" type="presOf" srcId="{F4F95821-A959-4EBA-A572-5114A98E1070}" destId="{F7DCF958-BDA6-49D4-BE9B-B552C5A94A38}" srcOrd="1" destOrd="0" presId="urn:microsoft.com/office/officeart/2005/8/layout/process2"/>
    <dgm:cxn modelId="{ED2E8D30-B8D8-477A-91A6-FBC6F3711FED}" type="presOf" srcId="{C2D0A176-1F3A-4BD0-80BE-982FD1D90C05}" destId="{77C3DA96-EB23-4CDB-B095-FFD016054CCF}" srcOrd="0" destOrd="0" presId="urn:microsoft.com/office/officeart/2005/8/layout/process2"/>
    <dgm:cxn modelId="{AD5A4784-2F51-4631-BDC3-0DA61743D351}" type="presParOf" srcId="{77C3DA96-EB23-4CDB-B095-FFD016054CCF}" destId="{7F3EEE47-94F8-43DA-9516-508C14736C0D}" srcOrd="0" destOrd="0" presId="urn:microsoft.com/office/officeart/2005/8/layout/process2"/>
    <dgm:cxn modelId="{A57EC26D-D8A0-453F-AFF3-FCEF0E411617}" type="presParOf" srcId="{77C3DA96-EB23-4CDB-B095-FFD016054CCF}" destId="{1FF80FC4-18B1-4C36-A38E-61BC21FAC73B}" srcOrd="1" destOrd="0" presId="urn:microsoft.com/office/officeart/2005/8/layout/process2"/>
    <dgm:cxn modelId="{AC38CE11-42DF-44A3-A4B2-1C971B95447A}" type="presParOf" srcId="{1FF80FC4-18B1-4C36-A38E-61BC21FAC73B}" destId="{F7DCF958-BDA6-49D4-BE9B-B552C5A94A38}" srcOrd="0" destOrd="0" presId="urn:microsoft.com/office/officeart/2005/8/layout/process2"/>
    <dgm:cxn modelId="{29D05CE7-8332-45E8-ABC3-FA3E64320D76}" type="presParOf" srcId="{77C3DA96-EB23-4CDB-B095-FFD016054CCF}" destId="{350122B4-8409-42A0-9C65-F39A7FD7D044}" srcOrd="2" destOrd="0" presId="urn:microsoft.com/office/officeart/2005/8/layout/process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D0A176-1F3A-4BD0-80BE-982FD1D90C0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8FD5F4F-4592-491E-B7DC-7ABF9CAA227E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Мониторинг образовательной политики</a:t>
          </a:r>
        </a:p>
        <a:p>
          <a:r>
            <a:rPr lang="ru-RU" sz="1200" dirty="0" smtClean="0">
              <a:solidFill>
                <a:schemeClr val="tx1"/>
              </a:solidFill>
            </a:rPr>
            <a:t>(качество и справедливость)</a:t>
          </a:r>
        </a:p>
      </dgm:t>
    </dgm:pt>
    <dgm:pt modelId="{6AACDC7F-FEB8-46F9-BB42-9B6B5173BA10}" type="parTrans" cxnId="{FEBDF54C-DA43-4D84-806E-FBB52E1ED786}">
      <dgm:prSet/>
      <dgm:spPr/>
      <dgm:t>
        <a:bodyPr/>
        <a:lstStyle/>
        <a:p>
          <a:endParaRPr lang="ru-RU"/>
        </a:p>
      </dgm:t>
    </dgm:pt>
    <dgm:pt modelId="{F4F95821-A959-4EBA-A572-5114A98E1070}" type="sibTrans" cxnId="{FEBDF54C-DA43-4D84-806E-FBB52E1ED786}">
      <dgm:prSet/>
      <dgm:spPr/>
      <dgm:t>
        <a:bodyPr/>
        <a:lstStyle/>
        <a:p>
          <a:endParaRPr lang="ru-RU"/>
        </a:p>
      </dgm:t>
    </dgm:pt>
    <dgm:pt modelId="{CB803CCD-D6BA-4F8D-9E87-EA198037A860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>
            <a:spcAft>
              <a:spcPct val="35000"/>
            </a:spcAft>
          </a:pPr>
          <a:r>
            <a:rPr lang="ru-RU" sz="2000" dirty="0" smtClean="0">
              <a:solidFill>
                <a:schemeClr val="tx1"/>
              </a:solidFill>
            </a:rPr>
            <a:t>Информирование политиков</a:t>
          </a:r>
        </a:p>
        <a:p>
          <a:pPr algn="just"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</a:rPr>
            <a:t>1) об уровне образования</a:t>
          </a:r>
        </a:p>
        <a:p>
          <a:pPr algn="just"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</a:rPr>
            <a:t>2) о влиянии</a:t>
          </a:r>
        </a:p>
        <a:p>
          <a:pPr algn="just"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</a:rPr>
            <a:t>     предпринятых действий</a:t>
          </a:r>
          <a:endParaRPr lang="ru-RU" sz="1400" dirty="0">
            <a:solidFill>
              <a:schemeClr val="tx1"/>
            </a:solidFill>
          </a:endParaRPr>
        </a:p>
      </dgm:t>
    </dgm:pt>
    <dgm:pt modelId="{51C8A3DE-45D4-4368-ACF5-5D1BA295EB12}" type="parTrans" cxnId="{470AFC01-E1B4-4C77-8D0D-2B340964F800}">
      <dgm:prSet/>
      <dgm:spPr/>
      <dgm:t>
        <a:bodyPr/>
        <a:lstStyle/>
        <a:p>
          <a:endParaRPr lang="ru-RU"/>
        </a:p>
      </dgm:t>
    </dgm:pt>
    <dgm:pt modelId="{F3041FE3-C54B-4573-A383-D9995503F01C}" type="sibTrans" cxnId="{470AFC01-E1B4-4C77-8D0D-2B340964F800}">
      <dgm:prSet/>
      <dgm:spPr/>
      <dgm:t>
        <a:bodyPr/>
        <a:lstStyle/>
        <a:p>
          <a:endParaRPr lang="ru-RU"/>
        </a:p>
      </dgm:t>
    </dgm:pt>
    <dgm:pt modelId="{77C3DA96-EB23-4CDB-B095-FFD016054CCF}" type="pres">
      <dgm:prSet presAssocID="{C2D0A176-1F3A-4BD0-80BE-982FD1D90C05}" presName="linearFlow" presStyleCnt="0">
        <dgm:presLayoutVars>
          <dgm:resizeHandles val="exact"/>
        </dgm:presLayoutVars>
      </dgm:prSet>
      <dgm:spPr/>
    </dgm:pt>
    <dgm:pt modelId="{7F3EEE47-94F8-43DA-9516-508C14736C0D}" type="pres">
      <dgm:prSet presAssocID="{D8FD5F4F-4592-491E-B7DC-7ABF9CAA227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F80FC4-18B1-4C36-A38E-61BC21FAC73B}" type="pres">
      <dgm:prSet presAssocID="{F4F95821-A959-4EBA-A572-5114A98E1070}" presName="sibTrans" presStyleLbl="sibTrans2D1" presStyleIdx="0" presStyleCnt="1"/>
      <dgm:spPr/>
      <dgm:t>
        <a:bodyPr/>
        <a:lstStyle/>
        <a:p>
          <a:endParaRPr lang="ru-RU"/>
        </a:p>
      </dgm:t>
    </dgm:pt>
    <dgm:pt modelId="{F7DCF958-BDA6-49D4-BE9B-B552C5A94A38}" type="pres">
      <dgm:prSet presAssocID="{F4F95821-A959-4EBA-A572-5114A98E1070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350122B4-8409-42A0-9C65-F39A7FD7D044}" type="pres">
      <dgm:prSet presAssocID="{CB803CCD-D6BA-4F8D-9E87-EA198037A86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07DF98-38DE-45AE-BE49-9E576DD981C5}" type="presOf" srcId="{F4F95821-A959-4EBA-A572-5114A98E1070}" destId="{F7DCF958-BDA6-49D4-BE9B-B552C5A94A38}" srcOrd="1" destOrd="0" presId="urn:microsoft.com/office/officeart/2005/8/layout/process2"/>
    <dgm:cxn modelId="{470AFC01-E1B4-4C77-8D0D-2B340964F800}" srcId="{C2D0A176-1F3A-4BD0-80BE-982FD1D90C05}" destId="{CB803CCD-D6BA-4F8D-9E87-EA198037A860}" srcOrd="1" destOrd="0" parTransId="{51C8A3DE-45D4-4368-ACF5-5D1BA295EB12}" sibTransId="{F3041FE3-C54B-4573-A383-D9995503F01C}"/>
    <dgm:cxn modelId="{FEBDF54C-DA43-4D84-806E-FBB52E1ED786}" srcId="{C2D0A176-1F3A-4BD0-80BE-982FD1D90C05}" destId="{D8FD5F4F-4592-491E-B7DC-7ABF9CAA227E}" srcOrd="0" destOrd="0" parTransId="{6AACDC7F-FEB8-46F9-BB42-9B6B5173BA10}" sibTransId="{F4F95821-A959-4EBA-A572-5114A98E1070}"/>
    <dgm:cxn modelId="{E9444C07-B643-4E1F-A893-E59683FFA0A1}" type="presOf" srcId="{C2D0A176-1F3A-4BD0-80BE-982FD1D90C05}" destId="{77C3DA96-EB23-4CDB-B095-FFD016054CCF}" srcOrd="0" destOrd="0" presId="urn:microsoft.com/office/officeart/2005/8/layout/process2"/>
    <dgm:cxn modelId="{4D796BFA-F5B5-4034-9E4F-E57FB622046F}" type="presOf" srcId="{CB803CCD-D6BA-4F8D-9E87-EA198037A860}" destId="{350122B4-8409-42A0-9C65-F39A7FD7D044}" srcOrd="0" destOrd="0" presId="urn:microsoft.com/office/officeart/2005/8/layout/process2"/>
    <dgm:cxn modelId="{94C01457-C555-4780-9949-A2CADC8150AD}" type="presOf" srcId="{D8FD5F4F-4592-491E-B7DC-7ABF9CAA227E}" destId="{7F3EEE47-94F8-43DA-9516-508C14736C0D}" srcOrd="0" destOrd="0" presId="urn:microsoft.com/office/officeart/2005/8/layout/process2"/>
    <dgm:cxn modelId="{ADC1185D-1095-4863-9580-59C0073D214C}" type="presOf" srcId="{F4F95821-A959-4EBA-A572-5114A98E1070}" destId="{1FF80FC4-18B1-4C36-A38E-61BC21FAC73B}" srcOrd="0" destOrd="0" presId="urn:microsoft.com/office/officeart/2005/8/layout/process2"/>
    <dgm:cxn modelId="{DBB9C96E-84A9-4D1D-9292-2D63B8F9E111}" type="presParOf" srcId="{77C3DA96-EB23-4CDB-B095-FFD016054CCF}" destId="{7F3EEE47-94F8-43DA-9516-508C14736C0D}" srcOrd="0" destOrd="0" presId="urn:microsoft.com/office/officeart/2005/8/layout/process2"/>
    <dgm:cxn modelId="{62FB73B5-3A47-48E5-BC30-4CCE5250B474}" type="presParOf" srcId="{77C3DA96-EB23-4CDB-B095-FFD016054CCF}" destId="{1FF80FC4-18B1-4C36-A38E-61BC21FAC73B}" srcOrd="1" destOrd="0" presId="urn:microsoft.com/office/officeart/2005/8/layout/process2"/>
    <dgm:cxn modelId="{F2B25AB1-62EF-43CA-B9AD-AF9FDEABB22F}" type="presParOf" srcId="{1FF80FC4-18B1-4C36-A38E-61BC21FAC73B}" destId="{F7DCF958-BDA6-49D4-BE9B-B552C5A94A38}" srcOrd="0" destOrd="0" presId="urn:microsoft.com/office/officeart/2005/8/layout/process2"/>
    <dgm:cxn modelId="{49C54FBA-2668-44D7-819E-4689A03B86A1}" type="presParOf" srcId="{77C3DA96-EB23-4CDB-B095-FFD016054CCF}" destId="{350122B4-8409-42A0-9C65-F39A7FD7D044}" srcOrd="2" destOrd="0" presId="urn:microsoft.com/office/officeart/2005/8/layout/process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D0A176-1F3A-4BD0-80BE-982FD1D90C0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8FD5F4F-4592-491E-B7DC-7ABF9CAA227E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Обеспечение подотчётности</a:t>
          </a:r>
        </a:p>
      </dgm:t>
    </dgm:pt>
    <dgm:pt modelId="{6AACDC7F-FEB8-46F9-BB42-9B6B5173BA10}" type="parTrans" cxnId="{FEBDF54C-DA43-4D84-806E-FBB52E1ED786}">
      <dgm:prSet/>
      <dgm:spPr/>
      <dgm:t>
        <a:bodyPr/>
        <a:lstStyle/>
        <a:p>
          <a:endParaRPr lang="ru-RU"/>
        </a:p>
      </dgm:t>
    </dgm:pt>
    <dgm:pt modelId="{F4F95821-A959-4EBA-A572-5114A98E1070}" type="sibTrans" cxnId="{FEBDF54C-DA43-4D84-806E-FBB52E1ED786}">
      <dgm:prSet/>
      <dgm:spPr/>
      <dgm:t>
        <a:bodyPr/>
        <a:lstStyle/>
        <a:p>
          <a:endParaRPr lang="ru-RU"/>
        </a:p>
      </dgm:t>
    </dgm:pt>
    <dgm:pt modelId="{CB803CCD-D6BA-4F8D-9E87-EA198037A860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Создание стимулов для школ и учителей</a:t>
          </a:r>
          <a:endParaRPr lang="ru-RU" sz="2000" dirty="0">
            <a:solidFill>
              <a:schemeClr val="tx1"/>
            </a:solidFill>
          </a:endParaRPr>
        </a:p>
      </dgm:t>
    </dgm:pt>
    <dgm:pt modelId="{51C8A3DE-45D4-4368-ACF5-5D1BA295EB12}" type="parTrans" cxnId="{470AFC01-E1B4-4C77-8D0D-2B340964F800}">
      <dgm:prSet/>
      <dgm:spPr/>
      <dgm:t>
        <a:bodyPr/>
        <a:lstStyle/>
        <a:p>
          <a:endParaRPr lang="ru-RU"/>
        </a:p>
      </dgm:t>
    </dgm:pt>
    <dgm:pt modelId="{F3041FE3-C54B-4573-A383-D9995503F01C}" type="sibTrans" cxnId="{470AFC01-E1B4-4C77-8D0D-2B340964F800}">
      <dgm:prSet/>
      <dgm:spPr/>
      <dgm:t>
        <a:bodyPr/>
        <a:lstStyle/>
        <a:p>
          <a:endParaRPr lang="ru-RU"/>
        </a:p>
      </dgm:t>
    </dgm:pt>
    <dgm:pt modelId="{77C3DA96-EB23-4CDB-B095-FFD016054CCF}" type="pres">
      <dgm:prSet presAssocID="{C2D0A176-1F3A-4BD0-80BE-982FD1D90C05}" presName="linearFlow" presStyleCnt="0">
        <dgm:presLayoutVars>
          <dgm:resizeHandles val="exact"/>
        </dgm:presLayoutVars>
      </dgm:prSet>
      <dgm:spPr/>
    </dgm:pt>
    <dgm:pt modelId="{7F3EEE47-94F8-43DA-9516-508C14736C0D}" type="pres">
      <dgm:prSet presAssocID="{D8FD5F4F-4592-491E-B7DC-7ABF9CAA227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F80FC4-18B1-4C36-A38E-61BC21FAC73B}" type="pres">
      <dgm:prSet presAssocID="{F4F95821-A959-4EBA-A572-5114A98E1070}" presName="sibTrans" presStyleLbl="sibTrans2D1" presStyleIdx="0" presStyleCnt="1"/>
      <dgm:spPr/>
      <dgm:t>
        <a:bodyPr/>
        <a:lstStyle/>
        <a:p>
          <a:endParaRPr lang="ru-RU"/>
        </a:p>
      </dgm:t>
    </dgm:pt>
    <dgm:pt modelId="{F7DCF958-BDA6-49D4-BE9B-B552C5A94A38}" type="pres">
      <dgm:prSet presAssocID="{F4F95821-A959-4EBA-A572-5114A98E1070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350122B4-8409-42A0-9C65-F39A7FD7D044}" type="pres">
      <dgm:prSet presAssocID="{CB803CCD-D6BA-4F8D-9E87-EA198037A86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A5C5BE-D26A-40E4-913E-998FBEDE2DA3}" type="presOf" srcId="{C2D0A176-1F3A-4BD0-80BE-982FD1D90C05}" destId="{77C3DA96-EB23-4CDB-B095-FFD016054CCF}" srcOrd="0" destOrd="0" presId="urn:microsoft.com/office/officeart/2005/8/layout/process2"/>
    <dgm:cxn modelId="{470AFC01-E1B4-4C77-8D0D-2B340964F800}" srcId="{C2D0A176-1F3A-4BD0-80BE-982FD1D90C05}" destId="{CB803CCD-D6BA-4F8D-9E87-EA198037A860}" srcOrd="1" destOrd="0" parTransId="{51C8A3DE-45D4-4368-ACF5-5D1BA295EB12}" sibTransId="{F3041FE3-C54B-4573-A383-D9995503F01C}"/>
    <dgm:cxn modelId="{FEBDF54C-DA43-4D84-806E-FBB52E1ED786}" srcId="{C2D0A176-1F3A-4BD0-80BE-982FD1D90C05}" destId="{D8FD5F4F-4592-491E-B7DC-7ABF9CAA227E}" srcOrd="0" destOrd="0" parTransId="{6AACDC7F-FEB8-46F9-BB42-9B6B5173BA10}" sibTransId="{F4F95821-A959-4EBA-A572-5114A98E1070}"/>
    <dgm:cxn modelId="{B048B1AB-6A74-45D7-A845-B4BB35F50642}" type="presOf" srcId="{D8FD5F4F-4592-491E-B7DC-7ABF9CAA227E}" destId="{7F3EEE47-94F8-43DA-9516-508C14736C0D}" srcOrd="0" destOrd="0" presId="urn:microsoft.com/office/officeart/2005/8/layout/process2"/>
    <dgm:cxn modelId="{1D830759-4155-4EA7-BB1A-6811D6B981A0}" type="presOf" srcId="{F4F95821-A959-4EBA-A572-5114A98E1070}" destId="{1FF80FC4-18B1-4C36-A38E-61BC21FAC73B}" srcOrd="0" destOrd="0" presId="urn:microsoft.com/office/officeart/2005/8/layout/process2"/>
    <dgm:cxn modelId="{45ECCF5B-ACC5-4D35-B9D1-6EF01F4BABB8}" type="presOf" srcId="{F4F95821-A959-4EBA-A572-5114A98E1070}" destId="{F7DCF958-BDA6-49D4-BE9B-B552C5A94A38}" srcOrd="1" destOrd="0" presId="urn:microsoft.com/office/officeart/2005/8/layout/process2"/>
    <dgm:cxn modelId="{9DC27633-9457-4AA3-8591-741262F4EF40}" type="presOf" srcId="{CB803CCD-D6BA-4F8D-9E87-EA198037A860}" destId="{350122B4-8409-42A0-9C65-F39A7FD7D044}" srcOrd="0" destOrd="0" presId="urn:microsoft.com/office/officeart/2005/8/layout/process2"/>
    <dgm:cxn modelId="{2B187295-9723-4DC4-93AD-DE28AAA470B6}" type="presParOf" srcId="{77C3DA96-EB23-4CDB-B095-FFD016054CCF}" destId="{7F3EEE47-94F8-43DA-9516-508C14736C0D}" srcOrd="0" destOrd="0" presId="urn:microsoft.com/office/officeart/2005/8/layout/process2"/>
    <dgm:cxn modelId="{87129ECF-A236-422E-813A-5780EE0A1E68}" type="presParOf" srcId="{77C3DA96-EB23-4CDB-B095-FFD016054CCF}" destId="{1FF80FC4-18B1-4C36-A38E-61BC21FAC73B}" srcOrd="1" destOrd="0" presId="urn:microsoft.com/office/officeart/2005/8/layout/process2"/>
    <dgm:cxn modelId="{DA151DA8-283F-44DD-B52C-242C08492C23}" type="presParOf" srcId="{1FF80FC4-18B1-4C36-A38E-61BC21FAC73B}" destId="{F7DCF958-BDA6-49D4-BE9B-B552C5A94A38}" srcOrd="0" destOrd="0" presId="urn:microsoft.com/office/officeart/2005/8/layout/process2"/>
    <dgm:cxn modelId="{B809A9B7-179E-46AD-BC9C-3113D665543B}" type="presParOf" srcId="{77C3DA96-EB23-4CDB-B095-FFD016054CCF}" destId="{350122B4-8409-42A0-9C65-F39A7FD7D044}" srcOrd="2" destOrd="0" presId="urn:microsoft.com/office/officeart/2005/8/layout/process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09.10.2012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301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D854F6-4651-4B25-8BE4-E32337E2B1E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D854F6-4651-4B25-8BE4-E32337E2B1E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D854F6-4651-4B25-8BE4-E32337E2B1E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1BAC00-C17F-4AC6-A8F0-E6544F22ECD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43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1BAC00-C17F-4AC6-A8F0-E6544F22ECD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1BAC00-C17F-4AC6-A8F0-E6544F22ECD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1BAC00-C17F-4AC6-A8F0-E6544F22ECD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1BAC00-C17F-4AC6-A8F0-E6544F22ECD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09.10.2012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09.10.2012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09.10.2012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09.10.2012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09.10.2012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09.10.2012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09.10.2012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09.10.2012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09.10.2012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09.10.2012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09.10.2012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09.10.2012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uorao.ru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worldbank.org/" TargetMode="External"/><Relationship Id="rId11" Type="http://schemas.openxmlformats.org/officeDocument/2006/relationships/hyperlink" Target="http://www.ria.ru/ratings/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hyperlink" Target="http://nces.ed.gov/nationsreportcard/" TargetMode="Externa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hyperlink" Target="http://nationsreportcard.gov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hyperlink" Target="http://www.google.ru/imgres?imgurl=http://www.anbg.gov.au/images/flags/nation/australia.gif&amp;imgrefurl=http://www.anbg.gov.au/oz/flag.html&amp;h=270&amp;w=540&amp;sz=4&amp;tbnid=99QV2rPpuV_puM:&amp;tbnh=66&amp;tbnw=132&amp;prev=/search?q=Australian+flag&amp;tbm=isch&amp;tbo=u&amp;zoom=1&amp;q=Australian+flag&amp;hl=ru&amp;usg=__AqQq0oSGxcAs_lio7Z0tVt2EH2I=&amp;sa=X&amp;ei=VI1WT6C_IuOG4gTkoeiJCg&amp;ved=0CCIQ9QEwAQ" TargetMode="Externa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hyperlink" Target="http://www.google.ru/imgres?imgurl=http://www.travelblog.org/pix/flags/chilean-large-flag.gif&amp;imgrefurl=http://www.travelblog.org/South-America/Chile/fact-flag-chile.html&amp;h=302&amp;w=451&amp;sz=3&amp;tbnid=JgdXZrSjBwnDyM:&amp;tbnh=85&amp;tbnw=127&amp;prev=/search?q=Chilean+flag&amp;tbm=isch&amp;tbo=u&amp;zoom=1&amp;q=Chilean+flag&amp;hl=ru&amp;usg=__bOx5xliUhu09iJeuGqAr1kwF0Qs=&amp;sa=X&amp;ei=cY1WT4a7HJPY4QTI5533CQ&amp;ved=0CBgQ9QEwAg" TargetMode="Externa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35.xml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8"/>
          <p:cNvSpPr>
            <a:spLocks noChangeArrowheads="1"/>
          </p:cNvSpPr>
          <p:nvPr/>
        </p:nvSpPr>
        <p:spPr bwMode="auto">
          <a:xfrm>
            <a:off x="3923928" y="3476379"/>
            <a:ext cx="5025773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r">
              <a:lnSpc>
                <a:spcPct val="90000"/>
              </a:lnSpc>
            </a:pPr>
            <a:r>
              <a:rPr lang="ru-RU" sz="1600" b="1" dirty="0">
                <a:solidFill>
                  <a:schemeClr val="bg1"/>
                </a:solidFill>
              </a:rPr>
              <a:t>В.А</a:t>
            </a:r>
            <a:r>
              <a:rPr lang="en-US" sz="1600" b="1" dirty="0">
                <a:solidFill>
                  <a:schemeClr val="bg1"/>
                </a:solidFill>
              </a:rPr>
              <a:t>.</a:t>
            </a:r>
            <a:r>
              <a:rPr lang="ru-RU" sz="1600" b="1" dirty="0" err="1">
                <a:solidFill>
                  <a:schemeClr val="bg1"/>
                </a:solidFill>
              </a:rPr>
              <a:t>Болотов</a:t>
            </a:r>
            <a:endParaRPr lang="ru-RU" sz="1600" b="1" dirty="0">
              <a:solidFill>
                <a:schemeClr val="bg1"/>
              </a:solidFill>
            </a:endParaRPr>
          </a:p>
          <a:p>
            <a:pPr marL="457200" indent="-457200" algn="r">
              <a:lnSpc>
                <a:spcPct val="90000"/>
              </a:lnSpc>
            </a:pPr>
            <a:r>
              <a:rPr lang="ru-RU" sz="1600" dirty="0">
                <a:solidFill>
                  <a:schemeClr val="bg1"/>
                </a:solidFill>
              </a:rPr>
              <a:t>вице-президент РАО</a:t>
            </a:r>
            <a:endParaRPr lang="ru-RU" sz="1600" b="1" dirty="0">
              <a:solidFill>
                <a:schemeClr val="bg1"/>
              </a:solidFill>
            </a:endParaRPr>
          </a:p>
          <a:p>
            <a:pPr marL="457200" indent="-457200" algn="r">
              <a:lnSpc>
                <a:spcPct val="90000"/>
              </a:lnSpc>
            </a:pPr>
            <a:r>
              <a:rPr lang="ru-RU" sz="1600" b="1" dirty="0">
                <a:solidFill>
                  <a:schemeClr val="bg1"/>
                </a:solidFill>
              </a:rPr>
              <a:t>И.А. </a:t>
            </a:r>
            <a:r>
              <a:rPr lang="ru-RU" sz="1600" b="1" dirty="0" err="1">
                <a:solidFill>
                  <a:schemeClr val="bg1"/>
                </a:solidFill>
              </a:rPr>
              <a:t>Вальдман</a:t>
            </a:r>
            <a:endParaRPr lang="ru-RU" sz="1600" b="1" dirty="0">
              <a:solidFill>
                <a:schemeClr val="bg1"/>
              </a:solidFill>
            </a:endParaRPr>
          </a:p>
          <a:p>
            <a:pPr marL="457200" indent="-457200" algn="r">
              <a:lnSpc>
                <a:spcPct val="90000"/>
              </a:lnSpc>
            </a:pPr>
            <a:r>
              <a:rPr lang="ru-RU" sz="1600" dirty="0">
                <a:solidFill>
                  <a:schemeClr val="bg1"/>
                </a:solidFill>
              </a:rPr>
              <a:t>директор Российского </a:t>
            </a:r>
            <a:r>
              <a:rPr lang="ru-RU" sz="1600" dirty="0" err="1">
                <a:solidFill>
                  <a:schemeClr val="bg1"/>
                </a:solidFill>
              </a:rPr>
              <a:t>Тренингового</a:t>
            </a:r>
            <a:r>
              <a:rPr lang="ru-RU" sz="1600" dirty="0">
                <a:solidFill>
                  <a:schemeClr val="bg1"/>
                </a:solidFill>
              </a:rPr>
              <a:t> центра ИУО </a:t>
            </a:r>
            <a:r>
              <a:rPr lang="ru-RU" sz="1600" dirty="0" smtClean="0">
                <a:solidFill>
                  <a:schemeClr val="bg1"/>
                </a:solidFill>
              </a:rPr>
              <a:t>РАО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" name="Picture 2" descr="http://www.rtc-edu.ru/sites/default/files/pict/wb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985" y="4577088"/>
            <a:ext cx="428628" cy="428628"/>
          </a:xfrm>
          <a:prstGeom prst="rect">
            <a:avLst/>
          </a:prstGeom>
          <a:noFill/>
        </p:spPr>
      </p:pic>
      <p:pic>
        <p:nvPicPr>
          <p:cNvPr id="26" name="Picture 4" descr="Описание: лого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4106" y="4600076"/>
            <a:ext cx="959881" cy="405701"/>
          </a:xfrm>
          <a:prstGeom prst="rect">
            <a:avLst/>
          </a:prstGeom>
          <a:noFill/>
        </p:spPr>
      </p:pic>
      <p:pic>
        <p:nvPicPr>
          <p:cNvPr id="27" name="Picture 10" descr="img691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6439" y="4587974"/>
            <a:ext cx="356035" cy="41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Прямоугольник 33"/>
          <p:cNvSpPr/>
          <p:nvPr/>
        </p:nvSpPr>
        <p:spPr>
          <a:xfrm>
            <a:off x="2051720" y="4640770"/>
            <a:ext cx="931910" cy="322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 descr="Описание: social-240-100.gif">
            <a:hlinkClick r:id="rId11" tgtFrame="&quot;_blank&quot;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51720" y="4600076"/>
            <a:ext cx="936104" cy="38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1976" y="150425"/>
            <a:ext cx="73803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Российский тренинговый центр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Института управления образованием РАО</a:t>
            </a:r>
            <a:endParaRPr lang="ru-RU" sz="2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32318" y="1198586"/>
            <a:ext cx="8999984" cy="245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dirty="0" smtClean="0">
                <a:solidFill>
                  <a:srgbClr val="FFFF00"/>
                </a:solidFill>
              </a:rPr>
              <a:t>ВЕБИНАР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«</a:t>
            </a:r>
            <a:r>
              <a:rPr lang="ru-RU" sz="2400" i="1" dirty="0">
                <a:solidFill>
                  <a:schemeClr val="bg1"/>
                </a:solidFill>
              </a:rPr>
              <a:t>Мониторинги качества образования: перспективы и возможности использования результатов</a:t>
            </a:r>
            <a:r>
              <a:rPr lang="ru-RU" sz="2000" i="1" dirty="0" smtClean="0">
                <a:solidFill>
                  <a:schemeClr val="bg1"/>
                </a:solidFill>
              </a:rPr>
              <a:t>» </a:t>
            </a:r>
            <a:br>
              <a:rPr lang="ru-RU" sz="2000" i="1" dirty="0" smtClean="0">
                <a:solidFill>
                  <a:schemeClr val="bg1"/>
                </a:solidFill>
              </a:rPr>
            </a:br>
            <a:r>
              <a:rPr lang="ru-RU" sz="1800" i="1" dirty="0" smtClean="0">
                <a:solidFill>
                  <a:schemeClr val="bg1"/>
                </a:solidFill>
              </a:rPr>
              <a:t/>
            </a:r>
            <a:br>
              <a:rPr lang="ru-RU" sz="1800" i="1" dirty="0" smtClean="0">
                <a:solidFill>
                  <a:schemeClr val="bg1"/>
                </a:solidFill>
              </a:rPr>
            </a:br>
            <a:r>
              <a:rPr lang="ru-RU" sz="1000" i="1" dirty="0" smtClean="0">
                <a:solidFill>
                  <a:schemeClr val="bg1"/>
                </a:solidFill>
              </a:rPr>
              <a:t/>
            </a:r>
            <a:br>
              <a:rPr lang="ru-RU" sz="1000" i="1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11 октября 2012 года</a:t>
            </a:r>
            <a:endParaRPr lang="ru-RU" sz="32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08" y="1"/>
            <a:ext cx="9071992" cy="952500"/>
          </a:xfrm>
        </p:spPr>
        <p:txBody>
          <a:bodyPr/>
          <a:lstStyle/>
          <a:p>
            <a:pPr algn="l" eaLnBrk="1" hangingPunct="1"/>
            <a:r>
              <a:rPr lang="ru-RU" sz="2800" dirty="0" smtClean="0">
                <a:solidFill>
                  <a:schemeClr val="bg1"/>
                </a:solidFill>
              </a:rPr>
              <a:t>Опыт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Белоруссии, Казахстана, Кыргызстана, России, 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Таджикистана, Армении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786488"/>
              </p:ext>
            </p:extLst>
          </p:nvPr>
        </p:nvGraphicFramePr>
        <p:xfrm>
          <a:off x="107504" y="1359472"/>
          <a:ext cx="8856984" cy="3372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4176464"/>
                <a:gridCol w="2808312"/>
              </a:tblGrid>
              <a:tr h="648072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Национальные</a:t>
                      </a:r>
                    </a:p>
                    <a:p>
                      <a:pPr algn="ctr"/>
                      <a:r>
                        <a:rPr lang="ru-RU" sz="1800" dirty="0" smtClean="0"/>
                        <a:t>мониторинги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Международные</a:t>
                      </a:r>
                    </a:p>
                    <a:p>
                      <a:pPr algn="ctr"/>
                      <a:r>
                        <a:rPr lang="ru-RU" sz="1800" dirty="0" smtClean="0"/>
                        <a:t>срав. исследования</a:t>
                      </a:r>
                      <a:endParaRPr lang="ru-RU" sz="1800" dirty="0"/>
                    </a:p>
                  </a:txBody>
                  <a:tcPr/>
                </a:tc>
              </a:tr>
              <a:tr h="41447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Белоруссия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Ежегодный компл. мониторинг 4, 9, 11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_</a:t>
                      </a:r>
                      <a:endParaRPr lang="ru-RU" sz="18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Казахстан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ВОУД, 9</a:t>
                      </a:r>
                      <a:endParaRPr lang="en-US" sz="1800" dirty="0" smtClean="0"/>
                    </a:p>
                    <a:p>
                      <a:pPr algn="ctr"/>
                      <a:r>
                        <a:rPr lang="ru-RU" sz="1800" dirty="0" smtClean="0"/>
                        <a:t>ВОУД</a:t>
                      </a:r>
                      <a:r>
                        <a:rPr lang="ru-RU" sz="1800" baseline="0" dirty="0" smtClean="0"/>
                        <a:t> для выпускников вузов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PISA</a:t>
                      </a:r>
                      <a:r>
                        <a:rPr lang="en-US" sz="1800" dirty="0" smtClean="0"/>
                        <a:t>,</a:t>
                      </a:r>
                      <a:r>
                        <a:rPr lang="en-US" sz="1800" baseline="0" dirty="0" smtClean="0"/>
                        <a:t> TIMSS</a:t>
                      </a:r>
                      <a:endParaRPr lang="ru-RU" sz="18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Кыргызстан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НООДУ,</a:t>
                      </a:r>
                      <a:r>
                        <a:rPr lang="ru-RU" sz="1800" baseline="0" dirty="0" smtClean="0"/>
                        <a:t> 4 и 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PISA</a:t>
                      </a:r>
                      <a:endParaRPr lang="ru-RU" sz="18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Таджикистан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Нач. Школа, 2009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_</a:t>
                      </a:r>
                      <a:endParaRPr lang="ru-RU" sz="1800" dirty="0"/>
                    </a:p>
                  </a:txBody>
                  <a:tcPr/>
                </a:tc>
              </a:tr>
              <a:tr h="498336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Россия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/>
                        <a:t>нач</a:t>
                      </a:r>
                      <a:r>
                        <a:rPr lang="ru-RU" sz="1800" dirty="0" smtClean="0"/>
                        <a:t>. школа (разработка)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PISA,</a:t>
                      </a:r>
                      <a:r>
                        <a:rPr lang="en-US" sz="1800" baseline="0" dirty="0" smtClean="0"/>
                        <a:t> TIMSS, PIRLS, ICCS</a:t>
                      </a:r>
                      <a:endParaRPr lang="ru-RU" sz="18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Армения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PISA,</a:t>
                      </a:r>
                      <a:r>
                        <a:rPr lang="en-US" sz="1800" baseline="0" dirty="0" smtClean="0"/>
                        <a:t> TIMSS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19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08" y="123825"/>
            <a:ext cx="8964488" cy="828675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Основные отличия экзаменов и мониторингов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13474"/>
              </p:ext>
            </p:extLst>
          </p:nvPr>
        </p:nvGraphicFramePr>
        <p:xfrm>
          <a:off x="107504" y="1221176"/>
          <a:ext cx="8856984" cy="365483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872208"/>
                <a:gridCol w="3744416"/>
                <a:gridCol w="3240360"/>
              </a:tblGrid>
              <a:tr h="41447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Характеристики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Национальные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мониторинги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Экзамены</a:t>
                      </a:r>
                      <a:endParaRPr lang="ru-RU" sz="18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Цель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Оценка</a:t>
                      </a:r>
                      <a:r>
                        <a:rPr lang="ru-RU" sz="1800" baseline="0" dirty="0" smtClean="0"/>
                        <a:t> работы системы, выработка политики и мониторинг</a:t>
                      </a:r>
                      <a:r>
                        <a:rPr lang="ru-RU" sz="1800" dirty="0" smtClean="0"/>
                        <a:t> тенденций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Сертификация и отбор</a:t>
                      </a:r>
                      <a:endParaRPr lang="ru-RU" sz="18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Участники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Выборка или</a:t>
                      </a:r>
                      <a:r>
                        <a:rPr lang="ru-RU" sz="1800" baseline="0" dirty="0" smtClean="0"/>
                        <a:t> все ученики данного класса или возраста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Все участники</a:t>
                      </a:r>
                      <a:endParaRPr lang="ru-RU" sz="18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Формат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Обычно тест с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baseline="0" dirty="0" err="1" smtClean="0"/>
                        <a:t>множест</a:t>
                      </a:r>
                      <a:r>
                        <a:rPr lang="ru-RU" sz="1800" baseline="0" dirty="0" smtClean="0"/>
                        <a:t>. выбором и кратким ответом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Обычно эссе и тест с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baseline="0" dirty="0" err="1" smtClean="0"/>
                        <a:t>множест</a:t>
                      </a:r>
                      <a:r>
                        <a:rPr lang="ru-RU" sz="1800" baseline="0" dirty="0" smtClean="0"/>
                        <a:t>. выбором</a:t>
                      </a:r>
                      <a:endParaRPr lang="ru-RU" sz="1800" dirty="0" smtClean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Сбор доп. информации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Обычно да, анкеты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Редко</a:t>
                      </a:r>
                      <a:endParaRPr lang="ru-RU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Мониторинг тенденций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Да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Нет</a:t>
                      </a:r>
                      <a:endParaRPr lang="ru-RU" sz="18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0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08" y="123825"/>
            <a:ext cx="8964488" cy="828675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Другие виды мониторингов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844" y="1214428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Мониторинги социализации</a:t>
            </a:r>
          </a:p>
          <a:p>
            <a:r>
              <a:rPr lang="ru-RU" sz="2400" dirty="0" smtClean="0"/>
              <a:t>Мониторинги здоровья</a:t>
            </a:r>
          </a:p>
          <a:p>
            <a:r>
              <a:rPr lang="ru-RU" sz="2400" dirty="0" smtClean="0"/>
              <a:t>Мониторинг информационной открытости ОУ</a:t>
            </a:r>
          </a:p>
          <a:p>
            <a:r>
              <a:rPr lang="ru-RU" sz="2400" dirty="0" smtClean="0"/>
              <a:t>Ведомственные - для оценки хода реализации национальных приоритетов (например, КПМО)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…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6359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123478"/>
            <a:ext cx="8928992" cy="828675"/>
          </a:xfrm>
        </p:spPr>
        <p:txBody>
          <a:bodyPr/>
          <a:lstStyle/>
          <a:p>
            <a:pPr algn="l"/>
            <a:r>
              <a:rPr lang="ru-RU" sz="2800" dirty="0">
                <a:solidFill>
                  <a:schemeClr val="bg1"/>
                </a:solidFill>
              </a:rPr>
              <a:t>Госпрограмма «Развитие образования» на 2013-2020 гг. (проект). МЕРОПРИЯТИЕ </a:t>
            </a:r>
            <a:r>
              <a:rPr lang="ru-RU" sz="2800" dirty="0" smtClean="0">
                <a:solidFill>
                  <a:schemeClr val="bg1"/>
                </a:solidFill>
              </a:rPr>
              <a:t>3.5. 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35496" y="1059582"/>
            <a:ext cx="9036496" cy="400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defRPr/>
            </a:pPr>
            <a:r>
              <a:rPr lang="ru-RU" sz="2000" dirty="0" smtClean="0">
                <a:solidFill>
                  <a:srgbClr val="00B050"/>
                </a:solidFill>
              </a:rPr>
              <a:t>«Создание системы мониторингов в области образования и социализации, развитие единой унифицированной системы статистики образования».</a:t>
            </a:r>
            <a:endParaRPr lang="ru-RU" sz="2000" dirty="0" smtClean="0">
              <a:solidFill>
                <a:srgbClr val="00B050"/>
              </a:solidFill>
              <a:latin typeface="+mn-lt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dirty="0" smtClean="0">
                <a:latin typeface="+mn-lt"/>
              </a:rPr>
              <a:t>Развитие системы образовательной статистики.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dirty="0" smtClean="0"/>
              <a:t>Будет создана система мониторингов в области образования и социализации, которые начнут проводиться на систематической основе</a:t>
            </a:r>
            <a:r>
              <a:rPr lang="ru-RU" sz="2000" dirty="0" smtClean="0">
                <a:latin typeface="+mn-lt"/>
              </a:rPr>
              <a:t>.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1600" dirty="0" smtClean="0"/>
              <a:t>МИ учебных достижений учащихся </a:t>
            </a:r>
            <a:r>
              <a:rPr lang="ru-RU" sz="1600" dirty="0" smtClean="0">
                <a:latin typeface="+mn-lt"/>
              </a:rPr>
              <a:t>(включая М готовности к освоению программ конкретного уровня образования общего и профессионального);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1600" dirty="0" smtClean="0"/>
              <a:t>М готовности учащихся основной школы (8 класс) к выбору образовательной и профессиональной траектории;</a:t>
            </a:r>
            <a:endParaRPr lang="ru-RU" sz="1600" dirty="0" smtClean="0">
              <a:latin typeface="+mn-lt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1600" dirty="0" smtClean="0"/>
              <a:t>М информационной открытости образовательных организаций.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1600" dirty="0" smtClean="0"/>
              <a:t>М трудоустройства, карьеры и доходов выпускников организаций проф. образования.</a:t>
            </a:r>
            <a:endParaRPr lang="ru-RU" sz="1600" dirty="0" smtClean="0">
              <a:latin typeface="+mn-lt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dirty="0" smtClean="0"/>
              <a:t>Использование результатов МИ для повышения качества обучения и эффективного управления ОС (кластерный анализ, контекстная информация, соц. методы).</a:t>
            </a:r>
            <a:endParaRPr lang="ru-RU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401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-20538"/>
            <a:ext cx="8964488" cy="1080120"/>
          </a:xfrm>
        </p:spPr>
        <p:txBody>
          <a:bodyPr/>
          <a:lstStyle/>
          <a:p>
            <a:pPr lvl="0" algn="l"/>
            <a:r>
              <a:rPr lang="ru-RU" sz="3600" dirty="0" smtClean="0">
                <a:solidFill>
                  <a:schemeClr val="bg1"/>
                </a:solidFill>
              </a:rPr>
              <a:t>МОНИТОРИНГИ КАЧЕСТВА ОБРАЗОВАНИЯ</a:t>
            </a:r>
            <a:endParaRPr lang="ru-RU" sz="3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3" name="Рисунок 12" descr="National Assessment of Educational Progress (NAEP)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0386" y="1563896"/>
            <a:ext cx="652264" cy="57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742" y="1796849"/>
            <a:ext cx="2822551" cy="472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81" y="2517211"/>
            <a:ext cx="1831627" cy="89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3267" y="2964903"/>
            <a:ext cx="164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НООДУ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89955" y="3422500"/>
            <a:ext cx="1275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ВОУД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2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-20538"/>
            <a:ext cx="8964488" cy="1008112"/>
          </a:xfrm>
        </p:spPr>
        <p:txBody>
          <a:bodyPr/>
          <a:lstStyle/>
          <a:p>
            <a:pPr lvl="0" algn="l"/>
            <a:r>
              <a:rPr lang="ru-RU" sz="3600" dirty="0">
                <a:solidFill>
                  <a:schemeClr val="bg1"/>
                </a:solidFill>
              </a:rPr>
              <a:t>NAEP (США) – национальная оценка прогресса образования</a:t>
            </a:r>
            <a:endParaRPr lang="ru-RU" sz="3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" name="Picture 2" descr="National Assessment of Educational Progress (NAEP)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3792509"/>
            <a:ext cx="936625" cy="70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03207" y="329654"/>
            <a:ext cx="904057" cy="47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3707904" y="3959078"/>
            <a:ext cx="3800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dirty="0">
                <a:hlinkClick r:id="rId5"/>
              </a:rPr>
              <a:t>http://nces.ed.gov/nationsreportcard/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7856" y="1200479"/>
            <a:ext cx="888663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NAEP</a:t>
            </a:r>
            <a:r>
              <a:rPr lang="ru-RU" sz="2800" dirty="0"/>
              <a:t> – </a:t>
            </a:r>
            <a:r>
              <a:rPr lang="ru-RU" sz="2800" dirty="0" smtClean="0"/>
              <a:t>это </a:t>
            </a:r>
            <a:r>
              <a:rPr lang="ru-RU" sz="2800" dirty="0"/>
              <a:t>репрезентативная на национальном уровне и непрерывная программа оценки, </a:t>
            </a:r>
            <a:r>
              <a:rPr lang="en-US" sz="2800" dirty="0"/>
              <a:t> </a:t>
            </a:r>
            <a:r>
              <a:rPr lang="ru-RU" sz="2800" dirty="0"/>
              <a:t>показывающая что знают и умеют делать американские школьники в рамках конкретных предметных областей.</a:t>
            </a:r>
          </a:p>
        </p:txBody>
      </p:sp>
    </p:spTree>
    <p:extLst>
      <p:ext uri="{BB962C8B-B14F-4D97-AF65-F5344CB8AC3E}">
        <p14:creationId xmlns:p14="http://schemas.microsoft.com/office/powerpoint/2010/main" val="173954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7848550" cy="828675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NAEP. Краткая характеристика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4312" y="1203598"/>
            <a:ext cx="8928992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sz="2200" dirty="0"/>
              <a:t> </a:t>
            </a:r>
            <a:r>
              <a:rPr lang="ru-RU" sz="2200" b="1" i="1" dirty="0" smtClean="0"/>
              <a:t>участники</a:t>
            </a:r>
            <a:r>
              <a:rPr lang="ru-RU" sz="2200" dirty="0" smtClean="0"/>
              <a:t>: нац. </a:t>
            </a:r>
            <a:r>
              <a:rPr lang="ru-RU" sz="2200" dirty="0"/>
              <a:t>выборка  - 4, 8, 12-е </a:t>
            </a:r>
            <a:r>
              <a:rPr lang="ru-RU" sz="2200" dirty="0" smtClean="0"/>
              <a:t>классы (добровольное участие)</a:t>
            </a:r>
            <a:endParaRPr lang="ru-RU" sz="2200" dirty="0"/>
          </a:p>
          <a:p>
            <a:pPr algn="just">
              <a:buFont typeface="Arial" charset="0"/>
              <a:buChar char="•"/>
            </a:pPr>
            <a:r>
              <a:rPr lang="ru-RU" sz="2200" dirty="0"/>
              <a:t> </a:t>
            </a:r>
            <a:r>
              <a:rPr lang="ru-RU" sz="2200" b="1" i="1" dirty="0"/>
              <a:t>оцениваются</a:t>
            </a:r>
            <a:r>
              <a:rPr lang="ru-RU" sz="2200" dirty="0"/>
              <a:t>: учебные достижение в ключевых предметных областях (математика, английский язык, социальные науки, экономика, география, история США)</a:t>
            </a:r>
          </a:p>
          <a:p>
            <a:pPr algn="just">
              <a:buFont typeface="Arial" charset="0"/>
              <a:buChar char="•"/>
            </a:pPr>
            <a:r>
              <a:rPr lang="ru-RU" sz="2200" dirty="0"/>
              <a:t> </a:t>
            </a:r>
            <a:r>
              <a:rPr lang="ru-RU" sz="2200" b="1" i="1" dirty="0"/>
              <a:t>инструментарий</a:t>
            </a:r>
            <a:r>
              <a:rPr lang="ru-RU" sz="2200" dirty="0"/>
              <a:t>: тесты достижений и </a:t>
            </a:r>
            <a:r>
              <a:rPr lang="ru-RU" sz="2200" dirty="0" smtClean="0"/>
              <a:t>анкеты (для учеников, учителей и администрации школ)</a:t>
            </a:r>
            <a:endParaRPr lang="ru-RU" sz="2200" dirty="0"/>
          </a:p>
          <a:p>
            <a:pPr algn="just">
              <a:buFont typeface="Arial" charset="0"/>
              <a:buChar char="•"/>
            </a:pPr>
            <a:r>
              <a:rPr lang="ru-RU" sz="2200" dirty="0"/>
              <a:t> </a:t>
            </a:r>
            <a:r>
              <a:rPr lang="ru-RU" sz="2200" b="1" i="1" dirty="0"/>
              <a:t>периодичность</a:t>
            </a:r>
            <a:r>
              <a:rPr lang="ru-RU" sz="2200" dirty="0"/>
              <a:t>: не реже 1 раза в два года</a:t>
            </a:r>
          </a:p>
          <a:p>
            <a:pPr algn="just">
              <a:buFont typeface="Arial" charset="0"/>
              <a:buChar char="•"/>
            </a:pPr>
            <a:r>
              <a:rPr lang="ru-RU" sz="2200" dirty="0"/>
              <a:t> </a:t>
            </a:r>
            <a:r>
              <a:rPr lang="ru-RU" sz="2200" b="1" i="1" dirty="0"/>
              <a:t>получатели информации</a:t>
            </a:r>
            <a:r>
              <a:rPr lang="ru-RU" sz="2200" dirty="0"/>
              <a:t>: местные сообщества, политики, представители системы образования, широкая </a:t>
            </a:r>
            <a:r>
              <a:rPr lang="ru-RU" sz="2200" dirty="0" smtClean="0"/>
              <a:t>общественность.</a:t>
            </a:r>
          </a:p>
          <a:p>
            <a:pPr algn="just">
              <a:buFont typeface="Arial" charset="0"/>
              <a:buChar char="•"/>
            </a:pPr>
            <a:r>
              <a:rPr lang="ru-RU" sz="2200" dirty="0"/>
              <a:t> </a:t>
            </a:r>
            <a:r>
              <a:rPr lang="ru-RU" sz="2200" b="1" i="1" dirty="0" smtClean="0"/>
              <a:t>ответственные за проведение</a:t>
            </a:r>
            <a:r>
              <a:rPr lang="ru-RU" sz="2200" dirty="0" smtClean="0"/>
              <a:t>: Национальный центр статистики в области образования (подразделение Министерства образования США).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NAEP</a:t>
            </a:r>
            <a:r>
              <a:rPr lang="ru-RU" sz="3200" dirty="0" smtClean="0">
                <a:solidFill>
                  <a:schemeClr val="bg1"/>
                </a:solidFill>
              </a:rPr>
              <a:t>. Представление результатов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525" y="2139702"/>
            <a:ext cx="85689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Результаты </a:t>
            </a:r>
            <a:r>
              <a:rPr lang="en-US" sz="2400" dirty="0"/>
              <a:t>NAEP</a:t>
            </a:r>
            <a:r>
              <a:rPr lang="ru-RU" sz="2400" dirty="0"/>
              <a:t> публикуются в национальном докладе</a:t>
            </a:r>
            <a:br>
              <a:rPr lang="ru-RU" sz="2400" dirty="0"/>
            </a:br>
            <a:r>
              <a:rPr lang="ru-RU" sz="2400" dirty="0"/>
              <a:t>(</a:t>
            </a:r>
            <a:r>
              <a:rPr lang="en-US" sz="2400" dirty="0"/>
              <a:t>The Nation's Report Card</a:t>
            </a:r>
            <a:r>
              <a:rPr lang="ru-RU" sz="2400" dirty="0"/>
              <a:t>), представляющем широкой общественности информацию об академических достижениях американских школьников</a:t>
            </a:r>
            <a:r>
              <a:rPr lang="en-US" sz="2400" dirty="0"/>
              <a:t> </a:t>
            </a:r>
            <a:r>
              <a:rPr lang="ru-RU" sz="2400" dirty="0"/>
              <a:t> – </a:t>
            </a:r>
            <a:r>
              <a:rPr lang="en-US" sz="2400" dirty="0" smtClean="0">
                <a:hlinkClick r:id="rId4"/>
              </a:rPr>
              <a:t>http://nationsreportcard.gov/</a:t>
            </a:r>
            <a:endParaRPr lang="ru-RU" sz="2400" dirty="0"/>
          </a:p>
        </p:txBody>
      </p:sp>
      <p:pic>
        <p:nvPicPr>
          <p:cNvPr id="8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8027" y="339502"/>
            <a:ext cx="11694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15453" y="1131590"/>
            <a:ext cx="87851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Результаты теста строго обезличены, но обобщённые результаты  предаются самой широкой огласке, в том числе через Интернет.</a:t>
            </a:r>
            <a:endParaRPr lang="ru-RU" sz="2400" b="1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13380" y="3900993"/>
            <a:ext cx="87851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Целевые группы </a:t>
            </a:r>
            <a:r>
              <a:rPr lang="ru-RU" sz="2400" dirty="0" smtClean="0"/>
              <a:t>(потребители информации):</a:t>
            </a:r>
          </a:p>
          <a:p>
            <a:pPr algn="just"/>
            <a:r>
              <a:rPr lang="ru-RU" sz="2400" b="1" dirty="0" smtClean="0"/>
              <a:t>Школы, Родители, Учащиеся, Представители СМИ, Исследователи, Работники системы образования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NAEP</a:t>
            </a:r>
            <a:r>
              <a:rPr lang="ru-RU" sz="3200" dirty="0" smtClean="0">
                <a:solidFill>
                  <a:schemeClr val="bg1"/>
                </a:solidFill>
              </a:rPr>
              <a:t>. Возможности работы с данными.</a:t>
            </a:r>
          </a:p>
        </p:txBody>
      </p:sp>
      <p:pic>
        <p:nvPicPr>
          <p:cNvPr id="90113" name="Picture 1" descr="National Assessment of Educational Progress (NAEP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195486"/>
            <a:ext cx="533400" cy="5334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275606"/>
            <a:ext cx="6897309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3" y="123478"/>
            <a:ext cx="9013163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Результаты </a:t>
            </a:r>
            <a:r>
              <a:rPr lang="en-US" sz="3200" dirty="0" smtClean="0">
                <a:solidFill>
                  <a:schemeClr val="bg1"/>
                </a:solidFill>
              </a:rPr>
              <a:t>NAEP</a:t>
            </a:r>
            <a:r>
              <a:rPr lang="ru-RU" sz="3200" dirty="0" smtClean="0">
                <a:solidFill>
                  <a:schemeClr val="bg1"/>
                </a:solidFill>
              </a:rPr>
              <a:t> по математике. Калифорния.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31590"/>
            <a:ext cx="6840760" cy="3998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96" y="3291830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Общие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результаты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84368" y="3147814"/>
            <a:ext cx="12362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Результаты</a:t>
            </a:r>
          </a:p>
          <a:p>
            <a:r>
              <a:rPr lang="ru-RU" sz="1400" dirty="0">
                <a:solidFill>
                  <a:srgbClr val="FF0000"/>
                </a:solidFill>
              </a:rPr>
              <a:t>п</a:t>
            </a:r>
            <a:r>
              <a:rPr lang="ru-RU" sz="1400" dirty="0" smtClean="0">
                <a:solidFill>
                  <a:srgbClr val="FF0000"/>
                </a:solidFill>
              </a:rPr>
              <a:t>о уровням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достижений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63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49" y="123825"/>
            <a:ext cx="8893175" cy="828675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Определение. </a:t>
            </a:r>
            <a:r>
              <a:rPr lang="ru-RU" sz="3200" dirty="0" smtClean="0">
                <a:solidFill>
                  <a:srgbClr val="FFFF00"/>
                </a:solidFill>
              </a:rPr>
              <a:t>Мониторинг учебных достижений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5496" y="1131590"/>
            <a:ext cx="910850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/>
              <a:t>Мониторинг учебных достижений школьников </a:t>
            </a:r>
            <a:r>
              <a:rPr lang="ru-RU" sz="2800" i="1" dirty="0" smtClean="0"/>
              <a:t>– это стандартизированная процедура</a:t>
            </a:r>
            <a:r>
              <a:rPr lang="en-US" sz="2800" i="1" dirty="0" smtClean="0"/>
              <a:t> </a:t>
            </a:r>
            <a:r>
              <a:rPr lang="ru-RU" sz="2800" i="1" dirty="0" smtClean="0"/>
              <a:t>оценки результатов обучения, которая проводится на регулярной основе и имеет своей целью предоставление актуальной для управленцев </a:t>
            </a:r>
            <a:r>
              <a:rPr lang="ru-RU" sz="2800" i="1" dirty="0"/>
              <a:t>и педагогов информации </a:t>
            </a:r>
            <a:r>
              <a:rPr lang="ru-RU" sz="2800" i="1" dirty="0" smtClean="0"/>
              <a:t>относительно уровня знаний и навыков различных групп учащихся, тенденций их изменений и факторов, оказывающих влияние на результаты обучения.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2000" dirty="0" smtClean="0"/>
              <a:t>©Российский </a:t>
            </a:r>
            <a:r>
              <a:rPr lang="ru-RU" sz="2000" dirty="0" err="1" smtClean="0"/>
              <a:t>тренинговый</a:t>
            </a:r>
            <a:r>
              <a:rPr lang="ru-RU" sz="2000" dirty="0" smtClean="0"/>
              <a:t> центр ИУО РАО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4433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3" y="123478"/>
            <a:ext cx="9013163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Результаты </a:t>
            </a:r>
            <a:r>
              <a:rPr lang="en-US" sz="3200" dirty="0" smtClean="0">
                <a:solidFill>
                  <a:schemeClr val="bg1"/>
                </a:solidFill>
              </a:rPr>
              <a:t>NAEP</a:t>
            </a:r>
            <a:r>
              <a:rPr lang="ru-RU" sz="3200" dirty="0" smtClean="0">
                <a:solidFill>
                  <a:schemeClr val="bg1"/>
                </a:solidFill>
              </a:rPr>
              <a:t> по математике. Калифорния.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1203598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Сравнение среднего бала с другими штатами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1369100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Средний балл </a:t>
            </a:r>
            <a:r>
              <a:rPr lang="ru-RU" sz="1600" dirty="0">
                <a:solidFill>
                  <a:srgbClr val="FF0000"/>
                </a:solidFill>
              </a:rPr>
              <a:t>п</a:t>
            </a:r>
            <a:r>
              <a:rPr lang="ru-RU" sz="1600" dirty="0" smtClean="0">
                <a:solidFill>
                  <a:srgbClr val="FF0000"/>
                </a:solidFill>
              </a:rPr>
              <a:t>о </a:t>
            </a:r>
            <a:r>
              <a:rPr lang="ru-RU" sz="1600" dirty="0">
                <a:solidFill>
                  <a:srgbClr val="FF0000"/>
                </a:solidFill>
              </a:rPr>
              <a:t>ш</a:t>
            </a:r>
            <a:r>
              <a:rPr lang="ru-RU" sz="1600" dirty="0" smtClean="0">
                <a:solidFill>
                  <a:srgbClr val="FF0000"/>
                </a:solidFill>
              </a:rPr>
              <a:t>тату и стране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51670"/>
            <a:ext cx="7560840" cy="318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9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3" y="123478"/>
            <a:ext cx="9013163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Результаты </a:t>
            </a:r>
            <a:r>
              <a:rPr lang="en-US" sz="3200" dirty="0" smtClean="0">
                <a:solidFill>
                  <a:schemeClr val="bg1"/>
                </a:solidFill>
              </a:rPr>
              <a:t>NAEP</a:t>
            </a:r>
            <a:r>
              <a:rPr lang="ru-RU" sz="3200" dirty="0" smtClean="0">
                <a:solidFill>
                  <a:schemeClr val="bg1"/>
                </a:solidFill>
              </a:rPr>
              <a:t> по математике. Калифорния.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491630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Результаты по группам учащимся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21" y="2067694"/>
            <a:ext cx="861415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88024" y="149163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Различия в результатах по группам учащимся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65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8856984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Федеральный закон «Ни одного отстающего ребёнка»  </a:t>
            </a:r>
            <a:r>
              <a:rPr lang="en-US" sz="3200" b="1" i="1" dirty="0" smtClean="0">
                <a:solidFill>
                  <a:schemeClr val="bg1"/>
                </a:solidFill>
              </a:rPr>
              <a:t>No </a:t>
            </a:r>
            <a:r>
              <a:rPr lang="en-US" sz="3200" b="1" i="1" dirty="0">
                <a:solidFill>
                  <a:schemeClr val="bg1"/>
                </a:solidFill>
              </a:rPr>
              <a:t>Child Left Behind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Act</a:t>
            </a:r>
            <a:r>
              <a:rPr lang="ru-RU" sz="3200" b="1" dirty="0" smtClean="0">
                <a:solidFill>
                  <a:schemeClr val="bg1"/>
                </a:solidFill>
              </a:rPr>
              <a:t> (2002)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5496" y="1187062"/>
            <a:ext cx="9108504" cy="383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itchFamily="34" charset="0"/>
              <a:buChar char="•"/>
            </a:pPr>
            <a:r>
              <a:rPr lang="ru-RU" sz="3500" dirty="0" smtClean="0">
                <a:solidFill>
                  <a:schemeClr val="tx1"/>
                </a:solidFill>
              </a:rPr>
              <a:t>Требует проведения штатами ежегодного тестирования всех школьников в 3-8 классах и 1 раз в старшей школе по чтению математике и естественным наукам.</a:t>
            </a:r>
            <a:endParaRPr lang="en-US" sz="35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3500" dirty="0" smtClean="0">
                <a:solidFill>
                  <a:schemeClr val="tx1"/>
                </a:solidFill>
              </a:rPr>
              <a:t>Все учащиеся должны к 2014 году достичь «достаточного» уровня  (</a:t>
            </a:r>
            <a:r>
              <a:rPr lang="en-US" sz="3500" dirty="0">
                <a:solidFill>
                  <a:schemeClr val="tx1"/>
                </a:solidFill>
              </a:rPr>
              <a:t>proficient</a:t>
            </a:r>
            <a:r>
              <a:rPr lang="ru-RU" sz="3500" dirty="0" smtClean="0">
                <a:solidFill>
                  <a:schemeClr val="tx1"/>
                </a:solidFill>
              </a:rPr>
              <a:t>) или выше в тестах штата по математике и чтению.</a:t>
            </a:r>
            <a:endParaRPr lang="en-US" sz="35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3500" dirty="0" smtClean="0">
                <a:solidFill>
                  <a:schemeClr val="tx1"/>
                </a:solidFill>
              </a:rPr>
              <a:t>Необходимо ежегодно демонстрировать прогресс в результатах, иначе возможны различные санкции для школ:</a:t>
            </a:r>
            <a:endParaRPr lang="en-US" sz="3500" dirty="0" smtClean="0">
              <a:solidFill>
                <a:schemeClr val="tx1"/>
              </a:solidFill>
            </a:endParaRP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Перевод учащихся в другую школу;</a:t>
            </a:r>
            <a:endParaRPr lang="en-US" dirty="0" smtClean="0">
              <a:solidFill>
                <a:schemeClr val="tx1"/>
              </a:solidFill>
            </a:endParaRP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Введение дополнительных занятий с учащимися;</a:t>
            </a:r>
            <a:endParaRPr lang="en-US" dirty="0" smtClean="0">
              <a:solidFill>
                <a:schemeClr val="tx1"/>
              </a:solidFill>
            </a:endParaRP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Корректирующие воздействия (замена учителей, введение нового учебного плана, увеличение времени обучения).</a:t>
            </a:r>
            <a:endParaRPr lang="en-US" dirty="0" smtClean="0">
              <a:solidFill>
                <a:schemeClr val="tx1"/>
              </a:solidFill>
            </a:endParaRP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Реструктуризация (закрытие школы, изменение правового статуса, передача под управление частной компании или департаменту образования штата).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930" y="119083"/>
            <a:ext cx="1035574" cy="7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-37395"/>
            <a:ext cx="9013164" cy="1185996"/>
          </a:xfrm>
        </p:spPr>
        <p:txBody>
          <a:bodyPr/>
          <a:lstStyle/>
          <a:p>
            <a:pPr algn="l"/>
            <a:r>
              <a:rPr lang="ru-RU" sz="2600" dirty="0" smtClean="0">
                <a:solidFill>
                  <a:schemeClr val="bg1"/>
                </a:solidFill>
              </a:rPr>
              <a:t>Сравнение результатов тестов штата Кентукки и </a:t>
            </a:r>
            <a:r>
              <a:rPr lang="en-US" sz="2600" dirty="0" smtClean="0">
                <a:solidFill>
                  <a:schemeClr val="bg1"/>
                </a:solidFill>
              </a:rPr>
              <a:t>NAEP</a:t>
            </a:r>
            <a:r>
              <a:rPr lang="ru-RU" sz="2600" dirty="0">
                <a:solidFill>
                  <a:schemeClr val="bg1"/>
                </a:solidFill>
              </a:rPr>
              <a:t>,</a:t>
            </a:r>
            <a:r>
              <a:rPr lang="ru-RU" sz="2600" dirty="0" smtClean="0">
                <a:solidFill>
                  <a:schemeClr val="bg1"/>
                </a:solidFill>
              </a:rPr>
              <a:t> показанных учащимися 4 класса по чтению на уровнях выше базового («достаточный» и «продвинутый»)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1720" y="4809067"/>
            <a:ext cx="6696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Fuller et al. (2007). Gauging growth: How to judge NCLB. </a:t>
            </a:r>
            <a:r>
              <a:rPr lang="en-US" sz="1400" i="1" dirty="0" smtClean="0">
                <a:solidFill>
                  <a:srgbClr val="0070C0"/>
                </a:solidFill>
              </a:rPr>
              <a:t>Educational Researcher</a:t>
            </a:r>
            <a:r>
              <a:rPr lang="en-US" sz="1400" dirty="0" smtClean="0">
                <a:solidFill>
                  <a:srgbClr val="0070C0"/>
                </a:solidFill>
              </a:rPr>
              <a:t>, 36(5).</a:t>
            </a:r>
            <a:endParaRPr lang="en-US" sz="1400" dirty="0">
              <a:solidFill>
                <a:srgbClr val="0070C0"/>
              </a:solidFill>
            </a:endParaRPr>
          </a:p>
        </p:txBody>
      </p: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8610640" y="4796666"/>
            <a:ext cx="381000" cy="261938"/>
            <a:chOff x="0" y="0"/>
            <a:chExt cx="632" cy="632"/>
          </a:xfrm>
        </p:grpSpPr>
        <p:pic>
          <p:nvPicPr>
            <p:cNvPr id="9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" y="32"/>
              <a:ext cx="568" cy="56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2" name="Picture 17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632" cy="632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33" y="1157288"/>
            <a:ext cx="7428483" cy="364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91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89610"/>
            <a:ext cx="9013164" cy="755927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Сравнение стандартов «достаточных» уровней достижений в тестах штатов по чтению в 8 классе, 2005 г.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461" y="2267653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Сравнение по эквиваленту баллов </a:t>
            </a:r>
            <a:r>
              <a:rPr lang="en-US" dirty="0" smtClean="0">
                <a:solidFill>
                  <a:srgbClr val="FF0000"/>
                </a:solidFill>
              </a:rPr>
              <a:t>NAEP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461" y="879405"/>
            <a:ext cx="7098035" cy="4260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53185" y="1173981"/>
            <a:ext cx="28803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пороговый балл «достаточного» (</a:t>
            </a:r>
            <a:r>
              <a:rPr lang="en-US" sz="1200" b="1" dirty="0" smtClean="0">
                <a:solidFill>
                  <a:srgbClr val="FF0000"/>
                </a:solidFill>
              </a:rPr>
              <a:t>proficient</a:t>
            </a:r>
            <a:r>
              <a:rPr lang="ru-RU" sz="1200" b="1" dirty="0" smtClean="0">
                <a:solidFill>
                  <a:srgbClr val="FF0000"/>
                </a:solidFill>
              </a:rPr>
              <a:t>) уровня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</a:rPr>
              <a:t>в</a:t>
            </a:r>
            <a:r>
              <a:rPr lang="en-US" sz="1200" b="1" dirty="0" smtClean="0">
                <a:solidFill>
                  <a:srgbClr val="FF0000"/>
                </a:solidFill>
              </a:rPr>
              <a:t> NAEP </a:t>
            </a:r>
            <a:r>
              <a:rPr lang="ru-RU" sz="1200" b="1" dirty="0" smtClean="0">
                <a:solidFill>
                  <a:srgbClr val="FF0000"/>
                </a:solidFill>
              </a:rPr>
              <a:t> (281)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4718" y="2423518"/>
            <a:ext cx="22153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пороговый балл «базового»</a:t>
            </a:r>
          </a:p>
          <a:p>
            <a:r>
              <a:rPr lang="ru-RU" sz="1200" b="1" dirty="0" smtClean="0">
                <a:solidFill>
                  <a:srgbClr val="0070C0"/>
                </a:solidFill>
              </a:rPr>
              <a:t>уровня</a:t>
            </a:r>
            <a:r>
              <a:rPr lang="en-US" sz="1200" b="1" dirty="0" smtClean="0">
                <a:solidFill>
                  <a:srgbClr val="0070C0"/>
                </a:solidFill>
              </a:rPr>
              <a:t> </a:t>
            </a:r>
            <a:r>
              <a:rPr lang="ru-RU" sz="1200" b="1" dirty="0" smtClean="0">
                <a:solidFill>
                  <a:srgbClr val="0070C0"/>
                </a:solidFill>
              </a:rPr>
              <a:t>в</a:t>
            </a:r>
            <a:r>
              <a:rPr lang="en-US" sz="1200" b="1" dirty="0" smtClean="0">
                <a:solidFill>
                  <a:srgbClr val="0070C0"/>
                </a:solidFill>
              </a:rPr>
              <a:t> NAEP </a:t>
            </a:r>
            <a:r>
              <a:rPr lang="ru-RU" sz="1200" b="1" dirty="0" smtClean="0">
                <a:solidFill>
                  <a:srgbClr val="0070C0"/>
                </a:solidFill>
              </a:rPr>
              <a:t> (243)</a:t>
            </a:r>
            <a:endParaRPr lang="ru-RU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1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-20538"/>
            <a:ext cx="8964488" cy="1008112"/>
          </a:xfrm>
        </p:spPr>
        <p:txBody>
          <a:bodyPr/>
          <a:lstStyle/>
          <a:p>
            <a:pPr lvl="0" algn="l"/>
            <a:r>
              <a:rPr lang="ru-RU" sz="3600" dirty="0" smtClean="0">
                <a:solidFill>
                  <a:schemeClr val="bg1"/>
                </a:solidFill>
              </a:rPr>
              <a:t>NAP</a:t>
            </a:r>
            <a:r>
              <a:rPr lang="en-US" sz="3600" dirty="0" smtClean="0">
                <a:solidFill>
                  <a:schemeClr val="bg1"/>
                </a:solidFill>
              </a:rPr>
              <a:t>LAN</a:t>
            </a:r>
            <a:r>
              <a:rPr lang="ru-RU" sz="3600" dirty="0" smtClean="0">
                <a:solidFill>
                  <a:schemeClr val="bg1"/>
                </a:solidFill>
              </a:rPr>
              <a:t> (Австралия) </a:t>
            </a:r>
            <a:r>
              <a:rPr lang="ru-RU" sz="3600" dirty="0">
                <a:solidFill>
                  <a:schemeClr val="bg1"/>
                </a:solidFill>
              </a:rPr>
              <a:t>– </a:t>
            </a:r>
            <a:r>
              <a:rPr lang="ru-RU" sz="3600" dirty="0" smtClean="0">
                <a:solidFill>
                  <a:schemeClr val="bg1"/>
                </a:solidFill>
              </a:rPr>
              <a:t>национальная программа оценки </a:t>
            </a:r>
            <a:endParaRPr lang="ru-RU" sz="3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2" name="Picture 2" descr="http://www.google.ru/images?q=tbn:ANd9GcRqlFsQhKrQd_K5xzgIaSYiyMQPoK_czQmQlrPbbzAdo_swgUkjjY4ZW1WX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57497" y="339502"/>
            <a:ext cx="1022209" cy="51110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821970" y="3810694"/>
            <a:ext cx="2315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www.nap.edu.au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10597"/>
            <a:ext cx="3956432" cy="66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275606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NAPLAN</a:t>
            </a:r>
            <a:r>
              <a:rPr lang="ru-RU" sz="2800" dirty="0"/>
              <a:t> – это измерение, посредством которого правительства, органы управления образованием и школы могут определить, достигают ли юные австралийцы наиболее важных образовательных результатов.</a:t>
            </a:r>
          </a:p>
        </p:txBody>
      </p:sp>
    </p:spTree>
    <p:extLst>
      <p:ext uri="{BB962C8B-B14F-4D97-AF65-F5344CB8AC3E}">
        <p14:creationId xmlns:p14="http://schemas.microsoft.com/office/powerpoint/2010/main" val="23190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NAPLAN</a:t>
            </a:r>
            <a:r>
              <a:rPr lang="ru-RU" sz="3200" dirty="0" smtClean="0">
                <a:solidFill>
                  <a:schemeClr val="bg1"/>
                </a:solidFill>
              </a:rPr>
              <a:t>. Краткая характеристика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724" y="1214045"/>
            <a:ext cx="910850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National Assessment Program – Literacy and Numeracy (NAPLAN)</a:t>
            </a:r>
            <a:r>
              <a:rPr lang="ru-RU" sz="2400" dirty="0" smtClean="0"/>
              <a:t> – национальная программа оценки учебных достижений для учащихся 3, 5, 7 и 9 классов.</a:t>
            </a:r>
          </a:p>
          <a:p>
            <a:pPr algn="just"/>
            <a:endParaRPr lang="ru-RU" sz="1000" dirty="0" smtClean="0"/>
          </a:p>
          <a:p>
            <a:pPr algn="just"/>
            <a:r>
              <a:rPr lang="ru-RU" sz="2400" dirty="0"/>
              <a:t>П</a:t>
            </a:r>
            <a:r>
              <a:rPr lang="ru-RU" sz="2400" dirty="0" smtClean="0"/>
              <a:t>роверяет </a:t>
            </a:r>
            <a:r>
              <a:rPr lang="ru-RU" sz="2400" dirty="0"/>
              <a:t>знание и навыки по </a:t>
            </a:r>
            <a:r>
              <a:rPr lang="ru-RU" sz="2400" dirty="0" smtClean="0"/>
              <a:t>чтению, письму, правилам </a:t>
            </a:r>
            <a:r>
              <a:rPr lang="ru-RU" sz="2400" dirty="0"/>
              <a:t>языка (грамматика, пунктуация, орфография) и математические навыки в соответствии с национальным учебным </a:t>
            </a:r>
            <a:r>
              <a:rPr lang="ru-RU" sz="2400" dirty="0" smtClean="0"/>
              <a:t>планом.</a:t>
            </a:r>
          </a:p>
          <a:p>
            <a:pPr algn="just"/>
            <a:endParaRPr lang="ru-RU" sz="1000" dirty="0" smtClean="0"/>
          </a:p>
          <a:p>
            <a:pPr algn="just"/>
            <a:r>
              <a:rPr lang="ru-RU" sz="2400" dirty="0" smtClean="0"/>
              <a:t>Проводится ежегодно и отслеживает прогресс каждого учащегося.</a:t>
            </a:r>
          </a:p>
          <a:p>
            <a:pPr algn="just"/>
            <a:endParaRPr lang="ru-RU" sz="1000" dirty="0" smtClean="0"/>
          </a:p>
          <a:p>
            <a:pPr algn="just"/>
            <a:r>
              <a:rPr lang="ru-RU" sz="2400" dirty="0" smtClean="0"/>
              <a:t>Проводит </a:t>
            </a:r>
            <a:r>
              <a:rPr lang="en-US" sz="2400" dirty="0" smtClean="0"/>
              <a:t>NAPLAN </a:t>
            </a:r>
            <a:r>
              <a:rPr lang="ru-RU" sz="2400" dirty="0" smtClean="0"/>
              <a:t>Национальное независимое государственное Управление по учебному плану, оценке и информированию.</a:t>
            </a:r>
            <a:endParaRPr lang="en-US" sz="24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98843"/>
            <a:ext cx="1483813" cy="53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07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NAPLAN</a:t>
            </a:r>
            <a:r>
              <a:rPr lang="ru-RU" sz="3200" dirty="0" smtClean="0">
                <a:solidFill>
                  <a:schemeClr val="bg1"/>
                </a:solidFill>
              </a:rPr>
              <a:t>. Уровни достижений.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1131590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Как интерпретировать результаты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743" y="1419622"/>
            <a:ext cx="8096689" cy="372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NAPLAN</a:t>
            </a:r>
            <a:r>
              <a:rPr lang="ru-RU" sz="3200" dirty="0" smtClean="0">
                <a:solidFill>
                  <a:schemeClr val="bg1"/>
                </a:solidFill>
              </a:rPr>
              <a:t>. Индивидуальный отчёт.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9534" y="2931790"/>
            <a:ext cx="3444466" cy="221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7" y="1113773"/>
            <a:ext cx="3863838" cy="404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496" y="2634172"/>
            <a:ext cx="20162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Результат ученика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12160" y="2634172"/>
            <a:ext cx="2736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 smtClean="0"/>
              <a:t>Видео – представление результатов</a:t>
            </a:r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31223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1979712" y="3029199"/>
            <a:ext cx="1152128" cy="190623"/>
          </a:xfrm>
          <a:prstGeom prst="straightConnector1">
            <a:avLst/>
          </a:prstGeom>
          <a:ln w="158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5496" y="3097292"/>
            <a:ext cx="20162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Средний результат по школе</a:t>
            </a:r>
            <a:endParaRPr lang="ru-RU" sz="1600" dirty="0">
              <a:solidFill>
                <a:srgbClr val="0070C0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979712" y="2846755"/>
            <a:ext cx="1243690" cy="6441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5496" y="4083918"/>
            <a:ext cx="20162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B050"/>
                </a:solidFill>
              </a:rPr>
              <a:t>Средний результат по стране</a:t>
            </a:r>
            <a:endParaRPr lang="ru-RU" sz="1600" dirty="0">
              <a:solidFill>
                <a:srgbClr val="00B050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1835697" y="3047063"/>
            <a:ext cx="1549234" cy="1396895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авая фигурная скобка 22"/>
          <p:cNvSpPr/>
          <p:nvPr/>
        </p:nvSpPr>
        <p:spPr>
          <a:xfrm>
            <a:off x="3563888" y="2283718"/>
            <a:ext cx="203728" cy="13983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 flipH="1">
            <a:off x="3830381" y="1618712"/>
            <a:ext cx="2181779" cy="1366134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6084168" y="1281197"/>
            <a:ext cx="288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C00000"/>
                </a:solidFill>
              </a:rPr>
              <a:t>Диапазон средних результатов 60% учащихся 3 класса Австралии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-2053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Сайт </a:t>
            </a:r>
            <a:r>
              <a:rPr lang="en-US" sz="3200" dirty="0" smtClean="0">
                <a:solidFill>
                  <a:schemeClr val="bg1"/>
                </a:solidFill>
              </a:rPr>
              <a:t>“</a:t>
            </a:r>
            <a:r>
              <a:rPr lang="ru-RU" sz="3200" dirty="0" smtClean="0">
                <a:solidFill>
                  <a:schemeClr val="bg1"/>
                </a:solidFill>
              </a:rPr>
              <a:t>Моя Школа</a:t>
            </a:r>
            <a:r>
              <a:rPr lang="en-US" sz="3200" dirty="0" smtClean="0">
                <a:solidFill>
                  <a:schemeClr val="bg1"/>
                </a:solidFill>
              </a:rPr>
              <a:t>”</a:t>
            </a:r>
            <a:r>
              <a:rPr lang="ru-RU" sz="3200" dirty="0" smtClean="0">
                <a:solidFill>
                  <a:schemeClr val="bg1"/>
                </a:solidFill>
              </a:rPr>
              <a:t> (</a:t>
            </a:r>
            <a:r>
              <a:rPr lang="en-US" sz="3200" dirty="0" smtClean="0">
                <a:solidFill>
                  <a:schemeClr val="bg1"/>
                </a:solidFill>
              </a:rPr>
              <a:t>My School</a:t>
            </a:r>
            <a:r>
              <a:rPr lang="ru-RU" sz="32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68144" y="267494"/>
            <a:ext cx="2319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www.myschool.edu.au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171654"/>
            <a:ext cx="8964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На веб-сайте «Моя школа» (</a:t>
            </a:r>
            <a:r>
              <a:rPr lang="ru-RU" sz="2400" b="1" dirty="0" err="1" smtClean="0"/>
              <a:t>My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School</a:t>
            </a:r>
            <a:r>
              <a:rPr lang="ru-RU" sz="2400" dirty="0" smtClean="0"/>
              <a:t>) собраны информационные профили примерно 10 000 австралийских школ и реализована возможность осуществления поиска школы по местоположению, типу или названию.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На сайте представлены  статистические и контекстные данные по каждой школе, а также результаты тестирования,  проводимого в рамках NAPLAN, которые можно сопоставлять с результатами,  полученными в школах со статистически сходным контингентом учащихся по всей Австралии.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49" y="123825"/>
            <a:ext cx="8893175" cy="828675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Виды мониторингов учебных достижений</a:t>
            </a:r>
            <a:endParaRPr lang="ru-RU" sz="3200" dirty="0" smtClean="0">
              <a:solidFill>
                <a:srgbClr val="FFFF00"/>
              </a:solidFill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21702" y="1059582"/>
            <a:ext cx="910850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/>
              <a:t>Международные</a:t>
            </a:r>
            <a:endParaRPr lang="ru-RU" sz="2400" i="1" dirty="0" smtClean="0"/>
          </a:p>
          <a:p>
            <a:pPr algn="just"/>
            <a:r>
              <a:rPr lang="en-US" sz="2400" dirty="0" smtClean="0"/>
              <a:t>PISA, TIMSS, PIRLS,</a:t>
            </a:r>
            <a:r>
              <a:rPr lang="ru-RU" sz="2400" dirty="0" smtClean="0"/>
              <a:t> </a:t>
            </a:r>
            <a:r>
              <a:rPr lang="en-US" sz="2400" dirty="0" smtClean="0"/>
              <a:t>ICILS </a:t>
            </a:r>
            <a:r>
              <a:rPr lang="ru-RU" sz="2400" dirty="0" smtClean="0"/>
              <a:t>…</a:t>
            </a:r>
            <a:endParaRPr lang="ru-RU" sz="2400" dirty="0"/>
          </a:p>
          <a:p>
            <a:pPr algn="just"/>
            <a:r>
              <a:rPr lang="ru-RU" sz="2400" b="1" i="1" dirty="0" err="1" smtClean="0"/>
              <a:t>Межстрановые</a:t>
            </a:r>
            <a:endParaRPr lang="ru-RU" sz="2400" i="1" dirty="0"/>
          </a:p>
          <a:p>
            <a:pPr algn="just"/>
            <a:r>
              <a:rPr lang="en-US" sz="2400" dirty="0" smtClean="0"/>
              <a:t>PASEC </a:t>
            </a:r>
            <a:r>
              <a:rPr lang="ru-RU" sz="2400" dirty="0" smtClean="0"/>
              <a:t>(франкоговорящая </a:t>
            </a:r>
            <a:r>
              <a:rPr lang="ru-RU" sz="2400" dirty="0"/>
              <a:t>А</a:t>
            </a:r>
            <a:r>
              <a:rPr lang="ru-RU" sz="2400" dirty="0" smtClean="0"/>
              <a:t>фрика), </a:t>
            </a:r>
            <a:r>
              <a:rPr lang="en-US" sz="2400" dirty="0" smtClean="0"/>
              <a:t>SACMEQ</a:t>
            </a:r>
            <a:r>
              <a:rPr lang="ru-RU" sz="2400" dirty="0" smtClean="0"/>
              <a:t> (англоговорящая Африка), </a:t>
            </a:r>
            <a:r>
              <a:rPr lang="en-US" sz="2400" dirty="0" smtClean="0"/>
              <a:t>LLECE</a:t>
            </a:r>
            <a:r>
              <a:rPr lang="ru-RU" sz="2400" dirty="0" smtClean="0"/>
              <a:t> (страны Южной Америки)</a:t>
            </a:r>
          </a:p>
          <a:p>
            <a:pPr algn="just"/>
            <a:r>
              <a:rPr lang="ru-RU" sz="2400" b="1" i="1" dirty="0" smtClean="0"/>
              <a:t>Национальные</a:t>
            </a:r>
            <a:endParaRPr lang="ru-RU" sz="2400" i="1" dirty="0" smtClean="0"/>
          </a:p>
          <a:p>
            <a:pPr algn="just"/>
            <a:r>
              <a:rPr lang="en-US" sz="2400" dirty="0" smtClean="0"/>
              <a:t>NAEP</a:t>
            </a:r>
            <a:r>
              <a:rPr lang="ru-RU" sz="2400" dirty="0" smtClean="0"/>
              <a:t> (США)</a:t>
            </a:r>
            <a:r>
              <a:rPr lang="en-US" sz="2400" dirty="0" smtClean="0"/>
              <a:t>, SIMCE</a:t>
            </a:r>
            <a:r>
              <a:rPr lang="ru-RU" sz="2400" dirty="0" smtClean="0"/>
              <a:t> (Чили)</a:t>
            </a:r>
            <a:r>
              <a:rPr lang="en-US" sz="2400" dirty="0" smtClean="0"/>
              <a:t>, NAPLAN</a:t>
            </a:r>
            <a:r>
              <a:rPr lang="ru-RU" sz="2400" dirty="0" smtClean="0"/>
              <a:t> (Австралия), НООДУ (Кыргызстан)…</a:t>
            </a:r>
          </a:p>
          <a:p>
            <a:pPr algn="just"/>
            <a:r>
              <a:rPr lang="ru-RU" sz="2400" b="1" i="1" dirty="0" smtClean="0"/>
              <a:t>Региональные</a:t>
            </a:r>
            <a:endParaRPr lang="ru-RU" sz="2400" i="1" dirty="0"/>
          </a:p>
          <a:p>
            <a:pPr algn="just"/>
            <a:r>
              <a:rPr lang="ru-RU" sz="2400" dirty="0" smtClean="0"/>
              <a:t>Оценка на уровне штатов в США и Канаде</a:t>
            </a:r>
            <a:endParaRPr lang="ru-RU" sz="2400" dirty="0"/>
          </a:p>
          <a:p>
            <a:pPr algn="just"/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417812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-2053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Сайт </a:t>
            </a:r>
            <a:r>
              <a:rPr lang="en-US" sz="3200" dirty="0" smtClean="0">
                <a:solidFill>
                  <a:schemeClr val="bg1"/>
                </a:solidFill>
              </a:rPr>
              <a:t>“</a:t>
            </a:r>
            <a:r>
              <a:rPr lang="ru-RU" sz="3200" dirty="0" smtClean="0">
                <a:solidFill>
                  <a:schemeClr val="bg1"/>
                </a:solidFill>
              </a:rPr>
              <a:t>Моя Школа</a:t>
            </a:r>
            <a:r>
              <a:rPr lang="en-US" sz="3200" dirty="0" smtClean="0">
                <a:solidFill>
                  <a:schemeClr val="bg1"/>
                </a:solidFill>
              </a:rPr>
              <a:t>”</a:t>
            </a:r>
            <a:r>
              <a:rPr lang="ru-RU" sz="3200" dirty="0" smtClean="0">
                <a:solidFill>
                  <a:schemeClr val="bg1"/>
                </a:solidFill>
              </a:rPr>
              <a:t> (</a:t>
            </a:r>
            <a:r>
              <a:rPr lang="en-US" sz="3200" dirty="0" smtClean="0">
                <a:solidFill>
                  <a:schemeClr val="bg1"/>
                </a:solidFill>
              </a:rPr>
              <a:t>My School</a:t>
            </a:r>
            <a:r>
              <a:rPr lang="ru-RU" sz="3200" dirty="0" smtClean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777251"/>
            <a:ext cx="7848872" cy="438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868144" y="267494"/>
            <a:ext cx="2319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www.myschool.edu.au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-20538"/>
            <a:ext cx="8712200" cy="588863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Сайт </a:t>
            </a:r>
            <a:r>
              <a:rPr lang="en-US" sz="2400" dirty="0" smtClean="0">
                <a:solidFill>
                  <a:schemeClr val="bg1"/>
                </a:solidFill>
              </a:rPr>
              <a:t>“</a:t>
            </a:r>
            <a:r>
              <a:rPr lang="ru-RU" sz="2400" dirty="0" smtClean="0">
                <a:solidFill>
                  <a:schemeClr val="bg1"/>
                </a:solidFill>
              </a:rPr>
              <a:t>Моя Школа</a:t>
            </a:r>
            <a:r>
              <a:rPr lang="en-US" sz="2400" dirty="0" smtClean="0">
                <a:solidFill>
                  <a:schemeClr val="bg1"/>
                </a:solidFill>
              </a:rPr>
              <a:t>”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64755"/>
            <a:ext cx="4176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FFFF00"/>
                </a:solidFill>
              </a:rPr>
              <a:t>Представление результатов </a:t>
            </a:r>
            <a:r>
              <a:rPr lang="en-US" sz="2000" dirty="0" smtClean="0">
                <a:solidFill>
                  <a:srgbClr val="FFFF00"/>
                </a:solidFill>
              </a:rPr>
              <a:t>NAPLAN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64865"/>
            <a:ext cx="7430774" cy="467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-2053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Сайт </a:t>
            </a:r>
            <a:r>
              <a:rPr lang="en-US" sz="3200" dirty="0" smtClean="0">
                <a:solidFill>
                  <a:schemeClr val="bg1"/>
                </a:solidFill>
              </a:rPr>
              <a:t>“</a:t>
            </a:r>
            <a:r>
              <a:rPr lang="ru-RU" sz="3200" dirty="0" smtClean="0">
                <a:solidFill>
                  <a:schemeClr val="bg1"/>
                </a:solidFill>
              </a:rPr>
              <a:t>Моя Школа</a:t>
            </a:r>
            <a:r>
              <a:rPr lang="en-US" sz="3200" dirty="0" smtClean="0">
                <a:solidFill>
                  <a:schemeClr val="bg1"/>
                </a:solidFill>
              </a:rPr>
              <a:t>”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28310" y="123478"/>
            <a:ext cx="48481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Сравнение результатов </a:t>
            </a:r>
            <a:r>
              <a:rPr lang="en-US" sz="2400" dirty="0" smtClean="0">
                <a:solidFill>
                  <a:srgbClr val="FFFF00"/>
                </a:solidFill>
              </a:rPr>
              <a:t>NAPLAN </a:t>
            </a:r>
            <a:r>
              <a:rPr lang="ru-RU" sz="2400" dirty="0" smtClean="0">
                <a:solidFill>
                  <a:srgbClr val="FFFF00"/>
                </a:solidFill>
              </a:rPr>
              <a:t>по школе с «подобными» школами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5931" y="1131590"/>
            <a:ext cx="6654421" cy="401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-20538"/>
            <a:ext cx="8964488" cy="1008112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SIMCE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(Чили)</a:t>
            </a:r>
            <a:r>
              <a:rPr lang="ru-RU" sz="3600" dirty="0" smtClean="0">
                <a:solidFill>
                  <a:schemeClr val="bg1"/>
                </a:solidFill>
              </a:rPr>
              <a:t>- национальная </a:t>
            </a:r>
            <a:r>
              <a:rPr lang="ru-RU" sz="3600" dirty="0">
                <a:solidFill>
                  <a:schemeClr val="bg1"/>
                </a:solidFill>
              </a:rPr>
              <a:t>программа оценки качества </a:t>
            </a:r>
            <a:r>
              <a:rPr lang="ru-RU" sz="3600" dirty="0" smtClean="0">
                <a:solidFill>
                  <a:schemeClr val="bg1"/>
                </a:solidFill>
              </a:rPr>
              <a:t>образования</a:t>
            </a:r>
            <a:endParaRPr lang="ru-RU" sz="3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1" name="Picture 2" descr="http://www.google.ru/images?q=tbn:ANd9GcT0VQK2oGrNEgIzpI0UrG4gtUucWlJ-l1u8HFkJraqucPAR8Kt5HLort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5419" y="1945899"/>
            <a:ext cx="1618327" cy="10875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99281" y="3579862"/>
            <a:ext cx="21325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www.simce.cl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41926"/>
            <a:ext cx="1831627" cy="89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8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SIMCE</a:t>
            </a:r>
            <a:r>
              <a:rPr lang="ru-RU" sz="3200" dirty="0" smtClean="0">
                <a:solidFill>
                  <a:schemeClr val="bg1"/>
                </a:solidFill>
              </a:rPr>
              <a:t>. Краткая характеристика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35496" y="1131590"/>
            <a:ext cx="9036496" cy="400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>
              <a:buFont typeface="Arial" pitchFamily="34" charset="0"/>
              <a:buChar char="•"/>
            </a:pPr>
            <a:r>
              <a:rPr lang="ru-RU" sz="2800" dirty="0" smtClean="0"/>
              <a:t>Программа действует с </a:t>
            </a:r>
            <a:r>
              <a:rPr lang="en-US" sz="2800" dirty="0" smtClean="0"/>
              <a:t>1988</a:t>
            </a:r>
            <a:r>
              <a:rPr lang="ru-RU" sz="2800" dirty="0" smtClean="0"/>
              <a:t> года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800" dirty="0" smtClean="0"/>
              <a:t>Используются стандартизированные тесты по математике, испанскому языку и естественным наукам.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800" dirty="0" smtClean="0"/>
              <a:t>Базируется на национальном учебном плане.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800" dirty="0" smtClean="0"/>
              <a:t>Целевые группы: учащиеся 4, 8 и 10 классов.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800" dirty="0" smtClean="0"/>
              <a:t>Участвуют все учащиеся и школы.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800" dirty="0" smtClean="0"/>
              <a:t>Закреплена в законе об образовании.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800" dirty="0" smtClean="0"/>
              <a:t>Управляется Министерством образования.</a:t>
            </a:r>
            <a:endParaRPr lang="en-US" sz="2800" dirty="0" smtClean="0"/>
          </a:p>
          <a:p>
            <a:pPr marL="514350" lvl="0" indent="-514350" algn="just">
              <a:buFont typeface="Arial" pitchFamily="34" charset="0"/>
              <a:buChar char="•"/>
            </a:pPr>
            <a:endParaRPr lang="ru-RU" sz="2800" dirty="0" smtClean="0"/>
          </a:p>
          <a:p>
            <a:pPr algn="just"/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68475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SIMCE.</a:t>
            </a:r>
            <a:r>
              <a:rPr lang="ru-RU" sz="3200" dirty="0" smtClean="0">
                <a:solidFill>
                  <a:schemeClr val="bg1"/>
                </a:solidFill>
              </a:rPr>
              <a:t> Цели и варианты использования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1979712" y="1275606"/>
          <a:ext cx="2304256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4384952" y="1275606"/>
          <a:ext cx="2304256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6771974" y="1275606"/>
          <a:ext cx="2304256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27584" y="163564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ЦЕЛИ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-36512" y="393061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ИСПОЛЬЗОВАНИЕ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8704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ПОДДЕРЖКА ОБУЧЕНИЯ</a:t>
            </a: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203598"/>
            <a:ext cx="1414443" cy="18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219822"/>
            <a:ext cx="1374950" cy="17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51520" y="1203598"/>
            <a:ext cx="45365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До проведения оценки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Руководства по проведению оценки для</a:t>
            </a:r>
            <a:r>
              <a:rPr lang="en-US" dirty="0" smtClean="0"/>
              <a:t> </a:t>
            </a:r>
            <a:r>
              <a:rPr lang="ru-RU" dirty="0" smtClean="0"/>
              <a:t>специалистов системы образования: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Спецификация теста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Примеры вопросов и заданий</a:t>
            </a:r>
            <a:endParaRPr lang="en-US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3112175"/>
            <a:ext cx="45365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После проведения оценки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Отчёт по школам для</a:t>
            </a:r>
            <a:r>
              <a:rPr lang="en-US" dirty="0" smtClean="0"/>
              <a:t> </a:t>
            </a:r>
            <a:r>
              <a:rPr lang="ru-RU" dirty="0" smtClean="0"/>
              <a:t>специалистов системы образования: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Результаты школ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Примеры вопросов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Примеры ответов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Руководства для школьных семинаров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957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МОНИТОРИНГ ОБРАЗОВАТЕЛЬНОЙ ПОЛИТИКИ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419622"/>
            <a:ext cx="49685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Увеличение информированности о качестве и справедливости в предоставлении образования</a:t>
            </a:r>
          </a:p>
          <a:p>
            <a:endParaRPr lang="ru-RU" sz="2400" dirty="0" smtClean="0"/>
          </a:p>
          <a:p>
            <a:r>
              <a:rPr lang="ru-RU" sz="2400" dirty="0" smtClean="0"/>
              <a:t>Нацеленность на школы с низкими достижениями</a:t>
            </a:r>
          </a:p>
          <a:p>
            <a:endParaRPr lang="ru-RU" sz="2400" dirty="0" smtClean="0"/>
          </a:p>
          <a:p>
            <a:r>
              <a:rPr lang="ru-RU" sz="2400" dirty="0" smtClean="0"/>
              <a:t>Оценка влияния реализуемых программ и действий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244053"/>
            <a:ext cx="2448272" cy="31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166601" y="4373691"/>
            <a:ext cx="24378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Национальный доклад</a:t>
            </a:r>
          </a:p>
          <a:p>
            <a:pPr algn="ctr"/>
            <a:r>
              <a:rPr lang="ru-RU" dirty="0" smtClean="0"/>
              <a:t>С </a:t>
            </a:r>
            <a:r>
              <a:rPr lang="en-US" dirty="0" smtClean="0"/>
              <a:t>2006</a:t>
            </a:r>
            <a:r>
              <a:rPr lang="ru-RU" dirty="0" smtClean="0"/>
              <a:t>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120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ОБЕСПЕЧЕНИЕ ПОДОТЧЁТНОСТИ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203597"/>
            <a:ext cx="3888432" cy="27443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2499741"/>
            <a:ext cx="2016224" cy="229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2499742"/>
            <a:ext cx="1947859" cy="231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07504" y="4024684"/>
            <a:ext cx="4464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Публикация в газетах рейтингов и результатов тестирования в государственных школах.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80112" y="1851670"/>
            <a:ext cx="3293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Отчёт для родителей </a:t>
            </a:r>
            <a:r>
              <a:rPr lang="en-US" dirty="0" smtClean="0"/>
              <a:t>(</a:t>
            </a:r>
            <a:r>
              <a:rPr lang="ru-RU" dirty="0" smtClean="0"/>
              <a:t>с</a:t>
            </a:r>
            <a:r>
              <a:rPr lang="en-US" dirty="0" smtClean="0"/>
              <a:t> 2005</a:t>
            </a:r>
            <a:r>
              <a:rPr lang="ru-RU" dirty="0" smtClean="0"/>
              <a:t> г.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142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23478"/>
            <a:ext cx="9014724" cy="828675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SIMCE</a:t>
            </a:r>
            <a:r>
              <a:rPr lang="ru-RU" sz="3200" dirty="0" smtClean="0">
                <a:solidFill>
                  <a:schemeClr val="bg1"/>
                </a:solidFill>
              </a:rPr>
              <a:t>. Информационные продукты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724" y="1105236"/>
            <a:ext cx="910850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Руководство </a:t>
            </a:r>
            <a:r>
              <a:rPr lang="ru-RU" sz="2200" dirty="0"/>
              <a:t>по проведению оценки (с 1988)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Школьный </a:t>
            </a:r>
            <a:r>
              <a:rPr lang="ru-RU" sz="2200" dirty="0"/>
              <a:t>отчёт (с 1988)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Национальный </a:t>
            </a:r>
            <a:r>
              <a:rPr lang="ru-RU" sz="2200" dirty="0"/>
              <a:t>отчёт (с 2006)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>
                <a:solidFill>
                  <a:srgbClr val="FF0000"/>
                </a:solidFill>
              </a:rPr>
              <a:t>Приложение </a:t>
            </a:r>
            <a:r>
              <a:rPr lang="ru-RU" sz="2200" dirty="0">
                <a:solidFill>
                  <a:srgbClr val="FF0000"/>
                </a:solidFill>
              </a:rPr>
              <a:t>к газете</a:t>
            </a:r>
            <a:r>
              <a:rPr lang="ru-RU" sz="2200" dirty="0"/>
              <a:t> (с 1995)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Отчёт </a:t>
            </a:r>
            <a:r>
              <a:rPr lang="ru-RU" sz="2200" dirty="0"/>
              <a:t>для родителей (с 2005)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Он-</a:t>
            </a:r>
            <a:r>
              <a:rPr lang="ru-RU" sz="2200" dirty="0" err="1" smtClean="0"/>
              <a:t>лайн</a:t>
            </a:r>
            <a:r>
              <a:rPr lang="ru-RU" sz="2200" dirty="0" smtClean="0"/>
              <a:t> </a:t>
            </a:r>
            <a:r>
              <a:rPr lang="ru-RU" sz="2200" dirty="0"/>
              <a:t>банк заданий (с 2007)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>
                <a:solidFill>
                  <a:srgbClr val="FF0000"/>
                </a:solidFill>
              </a:rPr>
              <a:t>Комплект </a:t>
            </a:r>
            <a:r>
              <a:rPr lang="ru-RU" sz="2200" dirty="0">
                <a:solidFill>
                  <a:srgbClr val="FF0000"/>
                </a:solidFill>
              </a:rPr>
              <a:t>материалов для прессы </a:t>
            </a:r>
            <a:r>
              <a:rPr lang="ru-RU" sz="2200" dirty="0"/>
              <a:t>(с </a:t>
            </a:r>
            <a:r>
              <a:rPr lang="ru-RU" sz="2200" dirty="0" smtClean="0"/>
              <a:t>2006)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Файлы </a:t>
            </a:r>
            <a:r>
              <a:rPr lang="ru-RU" sz="2200" dirty="0"/>
              <a:t>данных (с </a:t>
            </a:r>
            <a:r>
              <a:rPr lang="ru-RU" sz="2200" dirty="0" smtClean="0"/>
              <a:t>2005)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Инструментарий </a:t>
            </a:r>
            <a:r>
              <a:rPr lang="ru-RU" sz="2200" dirty="0"/>
              <a:t>анализа данных (с </a:t>
            </a:r>
            <a:r>
              <a:rPr lang="ru-RU" sz="2200" dirty="0" smtClean="0"/>
              <a:t>2007)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>
                <a:solidFill>
                  <a:srgbClr val="FF0000"/>
                </a:solidFill>
              </a:rPr>
              <a:t>Геоинформационная </a:t>
            </a:r>
            <a:r>
              <a:rPr lang="ru-RU" sz="2200" dirty="0">
                <a:solidFill>
                  <a:srgbClr val="FF0000"/>
                </a:solidFill>
              </a:rPr>
              <a:t>система </a:t>
            </a:r>
            <a:r>
              <a:rPr lang="ru-RU" sz="2200" dirty="0"/>
              <a:t>(с </a:t>
            </a:r>
            <a:r>
              <a:rPr lang="ru-RU" sz="2200" dirty="0" smtClean="0"/>
              <a:t>2010)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Вебсайт</a:t>
            </a:r>
            <a:r>
              <a:rPr lang="en-US" sz="2200" dirty="0" smtClean="0"/>
              <a:t> </a:t>
            </a:r>
            <a:r>
              <a:rPr lang="en-US" sz="2200" dirty="0"/>
              <a:t>www.simce.cl (since 2001</a:t>
            </a:r>
            <a:r>
              <a:rPr lang="en-US" sz="2200" dirty="0" smtClean="0"/>
              <a:t>)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66885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Цель проведения мониторинга</a:t>
            </a:r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107504" y="1173020"/>
            <a:ext cx="88931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dirty="0"/>
              <a:t>Цель:</a:t>
            </a:r>
            <a:r>
              <a:rPr lang="ru-RU" sz="2400" dirty="0"/>
              <a:t> </a:t>
            </a:r>
            <a:r>
              <a:rPr lang="ru-RU" sz="2400" b="1" dirty="0"/>
              <a:t>Выяснить, насколько эффективно работает система образования.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07950" y="2093823"/>
            <a:ext cx="889317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i="1" dirty="0" smtClean="0"/>
              <a:t>Иначе говоря, мониторинг должен помочь определить, обеспечивает ли система образования положительную динамику результатов обучения школьников.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5779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15017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23478"/>
            <a:ext cx="8928992" cy="828675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SIMCE</a:t>
            </a:r>
            <a:r>
              <a:rPr lang="ru-RU" sz="3200" dirty="0" smtClean="0">
                <a:solidFill>
                  <a:schemeClr val="bg1"/>
                </a:solidFill>
              </a:rPr>
              <a:t>. </a:t>
            </a:r>
            <a:r>
              <a:rPr lang="ru-RU" sz="2400" b="1" dirty="0" smtClean="0">
                <a:solidFill>
                  <a:schemeClr val="bg1"/>
                </a:solidFill>
              </a:rPr>
              <a:t>Распространение информации</a:t>
            </a:r>
            <a:r>
              <a:rPr lang="en-US" sz="2400" b="1" dirty="0" smtClean="0">
                <a:solidFill>
                  <a:schemeClr val="bg1"/>
                </a:solidFill>
              </a:rPr>
              <a:t>: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Механизмы, Цели, Целевые группы, Содержание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440824"/>
              </p:ext>
            </p:extLst>
          </p:nvPr>
        </p:nvGraphicFramePr>
        <p:xfrm>
          <a:off x="70460" y="1235207"/>
          <a:ext cx="9007636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763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4. Приложение к газете</a:t>
                      </a:r>
                      <a:endParaRPr lang="ru-RU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Цели</a:t>
                      </a:r>
                      <a:r>
                        <a:rPr lang="ru-RU" sz="2200" dirty="0" smtClean="0"/>
                        <a:t>: Обеспечение подотчётности школ</a:t>
                      </a:r>
                      <a:endParaRPr lang="ru-RU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/>
                        <a:t>Целевая</a:t>
                      </a:r>
                      <a:r>
                        <a:rPr lang="ru-RU" sz="2200" b="1" baseline="0" dirty="0" smtClean="0"/>
                        <a:t> группа</a:t>
                      </a:r>
                      <a:r>
                        <a:rPr lang="ru-RU" sz="2200" dirty="0" smtClean="0"/>
                        <a:t>: родители, широкая общественность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/>
                        <a:t>Содержание</a:t>
                      </a:r>
                      <a:r>
                        <a:rPr lang="ru-RU" sz="2200" dirty="0" smtClean="0"/>
                        <a:t>: (а) Средние баллы школ</a:t>
                      </a:r>
                      <a:r>
                        <a:rPr lang="ru-RU" sz="2200" baseline="0" dirty="0" smtClean="0"/>
                        <a:t> и средние балы по предметам и классам.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aseline="0" dirty="0" smtClean="0"/>
                        <a:t>(</a:t>
                      </a:r>
                      <a:r>
                        <a:rPr lang="en-US" sz="2200" baseline="0" dirty="0" smtClean="0"/>
                        <a:t>b</a:t>
                      </a:r>
                      <a:r>
                        <a:rPr lang="ru-RU" sz="2200" baseline="0" dirty="0" smtClean="0"/>
                        <a:t>) Разница между средним баллом школ 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aseline="0" dirty="0" smtClean="0"/>
                        <a:t>1) средними баллами предыдущей оценки, 2) средним по стране, 3) средними баллами школ из той же социально-эконмической группы.</a:t>
                      </a:r>
                      <a:endParaRPr lang="ru-RU" sz="2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/>
                        <a:t>Механизмы</a:t>
                      </a:r>
                      <a:r>
                        <a:rPr lang="ru-RU" sz="2200" dirty="0" smtClean="0"/>
                        <a:t>: Публикуется в национальных и региональных газетах. Обычно эта</a:t>
                      </a:r>
                      <a:r>
                        <a:rPr lang="ru-RU" sz="2200" baseline="0" dirty="0" smtClean="0"/>
                        <a:t> информация распространяется вместе с рейтингами школ.</a:t>
                      </a:r>
                      <a:endParaRPr lang="ru-RU" sz="22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58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15017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SIMCE</a:t>
            </a:r>
            <a:r>
              <a:rPr lang="ru-RU" sz="3200" dirty="0" smtClean="0">
                <a:solidFill>
                  <a:schemeClr val="bg1"/>
                </a:solidFill>
              </a:rPr>
              <a:t>. </a:t>
            </a:r>
            <a:r>
              <a:rPr lang="ru-RU" sz="3200" dirty="0" err="1" smtClean="0">
                <a:solidFill>
                  <a:schemeClr val="bg1"/>
                </a:solidFill>
              </a:rPr>
              <a:t>Геоинформаионная</a:t>
            </a:r>
            <a:r>
              <a:rPr lang="ru-RU" sz="3200" dirty="0" smtClean="0">
                <a:solidFill>
                  <a:schemeClr val="bg1"/>
                </a:solidFill>
              </a:rPr>
              <a:t> система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17" y="1131590"/>
            <a:ext cx="7191375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61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23478"/>
            <a:ext cx="9014724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Заключение. 9 уроков от 3 стран.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718" y="1088458"/>
            <a:ext cx="91450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200" dirty="0" smtClean="0">
                <a:solidFill>
                  <a:srgbClr val="FF0000"/>
                </a:solidFill>
              </a:rPr>
              <a:t>США</a:t>
            </a:r>
            <a:endParaRPr lang="ru-RU" sz="2200" dirty="0">
              <a:solidFill>
                <a:srgbClr val="FF000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Добровольность участия требует эффективной коммуникации.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Национальный мониторинг может играть роль «стандарта».</a:t>
            </a:r>
            <a:endParaRPr lang="ru-RU" sz="2200" dirty="0"/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По итогам мониторинга не следует применять карательные меры.</a:t>
            </a:r>
            <a:endParaRPr lang="ru-RU" sz="2200" dirty="0"/>
          </a:p>
          <a:p>
            <a:pPr lvl="1"/>
            <a:r>
              <a:rPr lang="ru-RU" sz="2200" dirty="0" smtClean="0">
                <a:solidFill>
                  <a:srgbClr val="FF0000"/>
                </a:solidFill>
              </a:rPr>
              <a:t>Австралия</a:t>
            </a:r>
            <a:endParaRPr lang="ru-RU" sz="2200" dirty="0">
              <a:solidFill>
                <a:srgbClr val="FF000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Цель – отслеживание прогресса каждого ребёнка.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Сравнение результатов школ в рамках кластера статист. подобных.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Результат теста лишь один из источников информации о школе.</a:t>
            </a:r>
          </a:p>
          <a:p>
            <a:pPr lvl="1"/>
            <a:r>
              <a:rPr lang="ru-RU" sz="2200" dirty="0" smtClean="0">
                <a:solidFill>
                  <a:srgbClr val="FF0000"/>
                </a:solidFill>
              </a:rPr>
              <a:t>Чили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Ключевая задача – обеспечение подотчётности перед обществом.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По итогам - поддержка школ с низкими результатами.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Разные информационные продукты для разных целевых групп.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2866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23528" y="1203600"/>
            <a:ext cx="8558539" cy="3528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/>
            <a:r>
              <a:rPr lang="ru-RU" sz="2400" dirty="0" smtClean="0"/>
              <a:t>Приглашаем регионы России и страны СНГ представлять на </a:t>
            </a:r>
            <a:r>
              <a:rPr lang="ru-RU" sz="2400" dirty="0" err="1" smtClean="0"/>
              <a:t>вебинарах</a:t>
            </a:r>
            <a:r>
              <a:rPr lang="ru-RU" sz="2400" dirty="0" smtClean="0"/>
              <a:t> РТЦ ИУО РАО свой опыт проведения мониторингов в образовании.</a:t>
            </a:r>
          </a:p>
          <a:p>
            <a:pPr lvl="0" algn="just"/>
            <a:endParaRPr lang="ru-RU" sz="2000" dirty="0" smtClean="0"/>
          </a:p>
          <a:p>
            <a:pPr lvl="0" algn="ctr"/>
            <a:r>
              <a:rPr lang="en-US" sz="2800" b="1" dirty="0" smtClean="0">
                <a:solidFill>
                  <a:srgbClr val="0070C0"/>
                </a:solidFill>
              </a:rPr>
              <a:t>rtc.imerae@gmail.com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lvl="0" algn="ctr"/>
            <a:r>
              <a:rPr lang="en-US" sz="2800" b="1" dirty="0" smtClean="0">
                <a:solidFill>
                  <a:srgbClr val="0070C0"/>
                </a:solidFill>
              </a:rPr>
              <a:t>www.rtc-edu.ru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lvl="0" algn="just"/>
            <a:endParaRPr lang="ru-RU" sz="2000" dirty="0" smtClean="0"/>
          </a:p>
          <a:p>
            <a:pPr lvl="0"/>
            <a:endParaRPr lang="ru-RU" sz="2000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50824" y="0"/>
            <a:ext cx="8713663" cy="1131590"/>
          </a:xfrm>
        </p:spPr>
        <p:txBody>
          <a:bodyPr/>
          <a:lstStyle/>
          <a:p>
            <a:pPr algn="just"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Приглашаем к сотрудничеству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4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Ключевые вопросы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07950" y="1203598"/>
            <a:ext cx="8893175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i="1" dirty="0"/>
              <a:t>Насколько эффективно учащиеся овладевают знаниями и навыками в системе </a:t>
            </a:r>
            <a:r>
              <a:rPr lang="ru-RU" sz="2800" i="1" dirty="0" smtClean="0"/>
              <a:t>образования?</a:t>
            </a:r>
          </a:p>
          <a:p>
            <a:pPr algn="just"/>
            <a:endParaRPr lang="ru-RU" sz="1000" i="1" dirty="0" smtClean="0"/>
          </a:p>
          <a:p>
            <a:pPr algn="just"/>
            <a:r>
              <a:rPr lang="ru-RU" sz="2800" i="1" dirty="0" smtClean="0"/>
              <a:t>Какие </a:t>
            </a:r>
            <a:r>
              <a:rPr lang="ru-RU" sz="2800" i="1" dirty="0"/>
              <a:t>достижения демонстрируют представители различных групп </a:t>
            </a:r>
            <a:r>
              <a:rPr lang="ru-RU" sz="2800" i="1" dirty="0" smtClean="0"/>
              <a:t>учащихся?</a:t>
            </a:r>
          </a:p>
          <a:p>
            <a:pPr algn="just"/>
            <a:endParaRPr lang="ru-RU" sz="1000" i="1" dirty="0" smtClean="0"/>
          </a:p>
          <a:p>
            <a:pPr algn="just"/>
            <a:r>
              <a:rPr lang="ru-RU" sz="2800" i="1" dirty="0" smtClean="0"/>
              <a:t>Какие </a:t>
            </a:r>
            <a:r>
              <a:rPr lang="ru-RU" sz="2800" i="1" dirty="0"/>
              <a:t>факторы оказывают влияние на результаты обучения</a:t>
            </a:r>
            <a:r>
              <a:rPr lang="ru-RU" sz="2800" i="1" dirty="0" smtClean="0"/>
              <a:t>?</a:t>
            </a:r>
          </a:p>
          <a:p>
            <a:pPr algn="just"/>
            <a:endParaRPr lang="ru-RU" sz="1000" i="1" dirty="0" smtClean="0"/>
          </a:p>
          <a:p>
            <a:pPr algn="just"/>
            <a:r>
              <a:rPr lang="ru-RU" sz="2800" i="1" dirty="0" smtClean="0"/>
              <a:t>Меняются ли результаты со временем?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942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Характеристика.</a:t>
            </a:r>
          </a:p>
        </p:txBody>
      </p: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43298" y="1131590"/>
            <a:ext cx="903605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Главная задача - получение данных, позволяющих судить о том, в какой мере достигаются цели, предусмотренные государственным </a:t>
            </a:r>
            <a:r>
              <a:rPr lang="ru-RU" sz="2800" dirty="0" smtClean="0"/>
              <a:t>стандартом или учебным планом.</a:t>
            </a:r>
          </a:p>
          <a:p>
            <a:pPr algn="just"/>
            <a:endParaRPr lang="ru-RU" sz="2800" dirty="0"/>
          </a:p>
          <a:p>
            <a:pPr algn="just"/>
            <a:r>
              <a:rPr lang="ru-RU" sz="2800" dirty="0" smtClean="0"/>
              <a:t>Как правило, результаты представляются в обобщённом виде, по группам учащихся.</a:t>
            </a:r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6068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Характеристика.</a:t>
            </a:r>
          </a:p>
        </p:txBody>
      </p: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43298" y="1131590"/>
            <a:ext cx="903605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В </a:t>
            </a:r>
            <a:r>
              <a:rPr lang="ru-RU" sz="2800" dirty="0"/>
              <a:t>рамках Н/РМ изучаются факторы, негативно или позитивно влияющие на учебные достижения. Такая информация необходима для разработки политики на различных уровнях образования.</a:t>
            </a:r>
          </a:p>
          <a:p>
            <a:pPr algn="just"/>
            <a:endParaRPr lang="ru-RU" sz="2800" dirty="0"/>
          </a:p>
          <a:p>
            <a:pPr algn="just"/>
            <a:r>
              <a:rPr lang="ru-RU" sz="2800" dirty="0"/>
              <a:t>Проводится: 1 раз в </a:t>
            </a:r>
            <a:r>
              <a:rPr lang="ru-RU" sz="2800" dirty="0" smtClean="0"/>
              <a:t>2-5 </a:t>
            </a:r>
            <a:r>
              <a:rPr lang="ru-RU" sz="2800" dirty="0"/>
              <a:t>лет, по нескольким предметам, на основе выборки </a:t>
            </a:r>
            <a:r>
              <a:rPr lang="ru-RU" sz="2800" dirty="0" smtClean="0"/>
              <a:t>или ген. </a:t>
            </a:r>
            <a:r>
              <a:rPr lang="ru-RU" sz="2800" dirty="0"/>
              <a:t>совокупности </a:t>
            </a:r>
            <a:r>
              <a:rPr lang="ru-RU" sz="2800" dirty="0" smtClean="0"/>
              <a:t>учащихся определённого возраста, </a:t>
            </a:r>
            <a:r>
              <a:rPr lang="ru-RU" sz="2800" dirty="0"/>
              <a:t>используются тесты и </a:t>
            </a:r>
            <a:r>
              <a:rPr lang="ru-RU" sz="2800" dirty="0" smtClean="0"/>
              <a:t>вопросники.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9499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Для чего проводится?</a:t>
            </a:r>
          </a:p>
        </p:txBody>
      </p: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43298" y="963030"/>
            <a:ext cx="9036050" cy="457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/>
              <a:t>И</a:t>
            </a:r>
            <a:r>
              <a:rPr lang="ru-RU" sz="2400" dirty="0" smtClean="0"/>
              <a:t>спользуется </a:t>
            </a:r>
            <a:r>
              <a:rPr lang="ru-RU" sz="2400" dirty="0"/>
              <a:t>как источник информации для принятия решений о выделении ресурсов:</a:t>
            </a:r>
          </a:p>
          <a:p>
            <a:pPr algn="just"/>
            <a:r>
              <a:rPr lang="ru-RU" sz="2400" dirty="0"/>
              <a:t>- в целом для системы образования (например, на реформирование учебных планов, подготовку </a:t>
            </a:r>
            <a:r>
              <a:rPr lang="ru-RU" sz="2400" dirty="0" smtClean="0"/>
              <a:t>и повышение квалификации педагогических </a:t>
            </a:r>
            <a:r>
              <a:rPr lang="ru-RU" sz="2400" dirty="0"/>
              <a:t>кадров);</a:t>
            </a:r>
          </a:p>
          <a:p>
            <a:pPr algn="just"/>
            <a:r>
              <a:rPr lang="ru-RU" sz="2400" dirty="0"/>
              <a:t>- некоторым категориям школ в целях ликвидации неравенства (школы в сельской местности, школы в регионах с неблагоприятными социально-экономическими условиями);</a:t>
            </a:r>
          </a:p>
          <a:p>
            <a:pPr algn="just"/>
            <a:r>
              <a:rPr lang="ru-RU" sz="2400" dirty="0"/>
              <a:t>- отдельно взятым школам (например, в качестве поощрения за высокие результаты, показанные учащимися в ходе </a:t>
            </a:r>
            <a:r>
              <a:rPr lang="ru-RU" sz="2400" dirty="0" smtClean="0"/>
              <a:t>тестирования: для проектирования шага развития отстающим школам).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1478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Пользователи результатов</a:t>
            </a:r>
          </a:p>
        </p:txBody>
      </p: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43298" y="1255975"/>
            <a:ext cx="9036050" cy="354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dirty="0" smtClean="0"/>
              <a:t>Политики и общественные деятели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dirty="0" smtClean="0"/>
              <a:t>Управленцы системы образования</a:t>
            </a:r>
            <a:endParaRPr lang="ru-RU" sz="2800" dirty="0"/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dirty="0"/>
              <a:t>Разработчики стандартов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dirty="0"/>
              <a:t>Авторы учебников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dirty="0" smtClean="0"/>
              <a:t>Представители системы повышения </a:t>
            </a:r>
            <a:r>
              <a:rPr lang="ru-RU" sz="2800" dirty="0"/>
              <a:t>квалификации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dirty="0"/>
              <a:t>Методические службы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dirty="0" smtClean="0"/>
              <a:t>Специалисты </a:t>
            </a:r>
            <a:r>
              <a:rPr lang="ru-RU" sz="2800" dirty="0"/>
              <a:t>по педагогическим измерениям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dirty="0" smtClean="0"/>
              <a:t>Исследователи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dirty="0" smtClean="0"/>
              <a:t>Родители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dirty="0" smtClean="0"/>
              <a:t>СМИ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7369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7248</TotalTime>
  <Words>1982</Words>
  <Application>Microsoft Office PowerPoint</Application>
  <PresentationFormat>Экран (16:9)</PresentationFormat>
  <Paragraphs>324</Paragraphs>
  <Slides>43</Slides>
  <Notes>43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Презентация PowerPoint</vt:lpstr>
      <vt:lpstr>Определение. Мониторинг учебных достижений</vt:lpstr>
      <vt:lpstr>Виды мониторингов учебных достижений</vt:lpstr>
      <vt:lpstr>Цель проведения мониторинга</vt:lpstr>
      <vt:lpstr>Ключевые вопросы</vt:lpstr>
      <vt:lpstr>Характеристика.</vt:lpstr>
      <vt:lpstr>Характеристика.</vt:lpstr>
      <vt:lpstr>Для чего проводится?</vt:lpstr>
      <vt:lpstr>Пользователи результатов</vt:lpstr>
      <vt:lpstr>Опыт Белоруссии, Казахстана, Кыргызстана, России,  Таджикистана, Армении</vt:lpstr>
      <vt:lpstr>Основные отличия экзаменов и мониторингов</vt:lpstr>
      <vt:lpstr>Другие виды мониторингов</vt:lpstr>
      <vt:lpstr>Госпрограмма «Развитие образования» на 2013-2020 гг. (проект). МЕРОПРИЯТИЕ 3.5. </vt:lpstr>
      <vt:lpstr>МОНИТОРИНГИ КАЧЕСТВА ОБРАЗОВАНИЯ</vt:lpstr>
      <vt:lpstr>NAEP (США) – национальная оценка прогресса образования</vt:lpstr>
      <vt:lpstr>NAEP. Краткая характеристика</vt:lpstr>
      <vt:lpstr>NAEP. Представление результатов</vt:lpstr>
      <vt:lpstr>NAEP. Возможности работы с данными.</vt:lpstr>
      <vt:lpstr>Результаты NAEP по математике. Калифорния.</vt:lpstr>
      <vt:lpstr>Результаты NAEP по математике. Калифорния.</vt:lpstr>
      <vt:lpstr>Результаты NAEP по математике. Калифорния.</vt:lpstr>
      <vt:lpstr>Федеральный закон «Ни одного отстающего ребёнка»  No Child Left Behind Act (2002)</vt:lpstr>
      <vt:lpstr>Сравнение результатов тестов штата Кентукки и NAEP, показанных учащимися 4 класса по чтению на уровнях выше базового («достаточный» и «продвинутый»)</vt:lpstr>
      <vt:lpstr>Сравнение стандартов «достаточных» уровней достижений в тестах штатов по чтению в 8 классе, 2005 г.</vt:lpstr>
      <vt:lpstr>NAPLAN (Австралия) – национальная программа оценки </vt:lpstr>
      <vt:lpstr>NAPLAN. Краткая характеристика</vt:lpstr>
      <vt:lpstr>NAPLAN. Уровни достижений.</vt:lpstr>
      <vt:lpstr>NAPLAN. Индивидуальный отчёт.</vt:lpstr>
      <vt:lpstr>Сайт “Моя Школа” (My School)</vt:lpstr>
      <vt:lpstr>Сайт “Моя Школа” (My School)</vt:lpstr>
      <vt:lpstr>Сайт “Моя Школа”</vt:lpstr>
      <vt:lpstr>Сайт “Моя Школа”</vt:lpstr>
      <vt:lpstr>SIMCE (Чили)- национальная программа оценки качества образования</vt:lpstr>
      <vt:lpstr>SIMCE. Краткая характеристика</vt:lpstr>
      <vt:lpstr>SIMCE. Цели и варианты использования</vt:lpstr>
      <vt:lpstr>ПОДДЕРЖКА ОБУЧЕНИЯ</vt:lpstr>
      <vt:lpstr>МОНИТОРИНГ ОБРАЗОВАТЕЛЬНОЙ ПОЛИТИКИ</vt:lpstr>
      <vt:lpstr>ОБЕСПЕЧЕНИЕ ПОДОТЧЁТНОСТИ</vt:lpstr>
      <vt:lpstr>SIMCE. Информационные продукты</vt:lpstr>
      <vt:lpstr>SIMCE. Распространение информации: Механизмы, Цели, Целевые группы, Содержание </vt:lpstr>
      <vt:lpstr>SIMCE. Геоинформаионная система</vt:lpstr>
      <vt:lpstr>Заключение. 9 уроков от 3 стран.</vt:lpstr>
      <vt:lpstr>Приглашаем к сотрудничеству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User</cp:lastModifiedBy>
  <cp:revision>253</cp:revision>
  <dcterms:created xsi:type="dcterms:W3CDTF">2011-08-25T06:09:31Z</dcterms:created>
  <dcterms:modified xsi:type="dcterms:W3CDTF">2012-10-09T15:08:33Z</dcterms:modified>
</cp:coreProperties>
</file>