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326" r:id="rId3"/>
    <p:sldId id="342" r:id="rId4"/>
    <p:sldId id="343" r:id="rId5"/>
    <p:sldId id="345" r:id="rId6"/>
    <p:sldId id="344" r:id="rId7"/>
    <p:sldId id="346" r:id="rId8"/>
    <p:sldId id="348" r:id="rId9"/>
    <p:sldId id="349" r:id="rId10"/>
    <p:sldId id="350" r:id="rId11"/>
    <p:sldId id="351" r:id="rId12"/>
    <p:sldId id="353" r:id="rId13"/>
    <p:sldId id="356" r:id="rId14"/>
    <p:sldId id="354" r:id="rId15"/>
    <p:sldId id="368" r:id="rId16"/>
    <p:sldId id="347" r:id="rId17"/>
    <p:sldId id="357" r:id="rId18"/>
    <p:sldId id="358" r:id="rId19"/>
    <p:sldId id="375" r:id="rId20"/>
    <p:sldId id="376" r:id="rId21"/>
    <p:sldId id="359" r:id="rId22"/>
    <p:sldId id="360" r:id="rId23"/>
    <p:sldId id="361" r:id="rId24"/>
    <p:sldId id="362" r:id="rId25"/>
    <p:sldId id="363" r:id="rId26"/>
    <p:sldId id="373" r:id="rId27"/>
    <p:sldId id="366" r:id="rId28"/>
    <p:sldId id="367" r:id="rId29"/>
    <p:sldId id="377" r:id="rId30"/>
    <p:sldId id="378" r:id="rId31"/>
    <p:sldId id="374" r:id="rId32"/>
    <p:sldId id="341" r:id="rId3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49" autoAdjust="0"/>
  </p:normalViewPr>
  <p:slideViewPr>
    <p:cSldViewPr>
      <p:cViewPr>
        <p:scale>
          <a:sx n="80" d="100"/>
          <a:sy n="80" d="100"/>
        </p:scale>
        <p:origin x="-1272" y="-7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183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731136"/>
            <a:ext cx="502577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Тюрина Наталья Владимировна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</a:rPr>
              <a:t>заместитель руководителя Центра социальных рейтингов РИА Новости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14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5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1582" y="4577088"/>
            <a:ext cx="988516" cy="417804"/>
          </a:xfrm>
          <a:prstGeom prst="rect">
            <a:avLst/>
          </a:prstGeom>
          <a:noFill/>
        </p:spPr>
      </p:pic>
      <p:pic>
        <p:nvPicPr>
          <p:cNvPr id="16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976" y="150425"/>
            <a:ext cx="7380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Российский тренинговый центр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управления образованием РАО</a:t>
            </a:r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0" y="1131591"/>
            <a:ext cx="8999984" cy="23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/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/>
            <a:endParaRPr lang="ru-RU" sz="3200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ВЕБИНАР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2000" dirty="0">
                <a:solidFill>
                  <a:schemeClr val="bg1"/>
                </a:solidFill>
              </a:rPr>
              <a:t>Общественная оценка результатов образования: проект РИА Новости </a:t>
            </a:r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ru-RU" sz="2000" dirty="0" smtClean="0">
                <a:solidFill>
                  <a:schemeClr val="bg1"/>
                </a:solidFill>
              </a:rPr>
              <a:t>Социальный навигатор</a:t>
            </a:r>
            <a:r>
              <a:rPr lang="en-US" sz="2000" dirty="0" smtClean="0">
                <a:solidFill>
                  <a:schemeClr val="bg1"/>
                </a:solidFill>
              </a:rPr>
              <a:t>”</a:t>
            </a: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</a:t>
            </a: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8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Социальные рейтинги по образованию: 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основные подходы к формированию и представлению </a:t>
            </a:r>
          </a:p>
          <a:p>
            <a:pPr lvl="0" algn="ctr"/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/>
            <a:endParaRPr lang="ru-RU" sz="1000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algn="ctr"/>
            <a:r>
              <a:rPr lang="ru-RU" sz="2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28 августа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2012 года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9" descr="C:\Documents and Settings\ntyurina\Desktop\Рейтинги\лого\social_nav_logotype-0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4587974"/>
            <a:ext cx="1125364" cy="3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2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784976" cy="709191"/>
          </a:xfrm>
        </p:spPr>
        <p:txBody>
          <a:bodyPr/>
          <a:lstStyle/>
          <a:p>
            <a:pPr lvl="0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000" dirty="0" smtClean="0">
                <a:solidFill>
                  <a:schemeClr val="bg1"/>
                </a:solidFill>
              </a:rPr>
              <a:t>Но создаваемые рейтинги и </a:t>
            </a:r>
            <a:r>
              <a:rPr lang="ru-RU" sz="2000" dirty="0" err="1" smtClean="0">
                <a:solidFill>
                  <a:schemeClr val="bg1"/>
                </a:solidFill>
              </a:rPr>
              <a:t>рэнкинги</a:t>
            </a:r>
            <a:r>
              <a:rPr lang="ru-RU" sz="2000" dirty="0" smtClean="0">
                <a:solidFill>
                  <a:schemeClr val="bg1"/>
                </a:solidFill>
              </a:rPr>
              <a:t> должны отвечать установленным международным стандартам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000" dirty="0" smtClean="0">
                <a:solidFill>
                  <a:schemeClr val="bg1"/>
                </a:solidFill>
              </a:rPr>
              <a:t>сегодня в их основе лежат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«Правила аудита рейтингов (</a:t>
            </a:r>
            <a:r>
              <a:rPr lang="en-GB" sz="2000" b="1" dirty="0" smtClean="0">
                <a:solidFill>
                  <a:schemeClr val="bg1"/>
                </a:solidFill>
              </a:rPr>
              <a:t>IREG Ranking Audit Rules</a:t>
            </a:r>
            <a:r>
              <a:rPr lang="ru-RU" sz="2000" b="1" dirty="0" smtClean="0">
                <a:solidFill>
                  <a:schemeClr val="bg1"/>
                </a:solidFill>
              </a:rPr>
              <a:t>)» 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(приняты 16—17 мая 2011 г. )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МЕТОДОЛОГИЯ</a:t>
            </a:r>
            <a:endParaRPr lang="ru-RU" sz="1400" dirty="0" smtClean="0"/>
          </a:p>
          <a:p>
            <a:pPr>
              <a:buNone/>
            </a:pPr>
            <a:r>
              <a:rPr lang="ru-RU" sz="1600" b="1" dirty="0" smtClean="0"/>
              <a:t>Критерий 4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Индикаторы, выбираемые для ранжирования, должны быть релевантными и валидными. Ранжирование должно ясно объяснять выбор параметров и то, что они должно показывать.</a:t>
            </a:r>
          </a:p>
          <a:p>
            <a:pPr>
              <a:buNone/>
            </a:pPr>
            <a:r>
              <a:rPr lang="ru-RU" sz="1600" b="1" dirty="0" smtClean="0"/>
              <a:t>Критерий 5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Хорошее ранжирование должно сочетать различные точки зрения, учитывать данные, полученные из различных источников информации, для того, чтобы получить более полный взгляд на каждое учебное заведение, включенное в ранжирование. В случае, если ранжирование затрагивает только один аспект деятельности вузов или же использует для построения ранжирования только один источник информации, это ограничение должно быть четко обозначено. </a:t>
            </a:r>
          </a:p>
          <a:p>
            <a:pPr>
              <a:buNone/>
            </a:pPr>
            <a:r>
              <a:rPr lang="ru-RU" sz="1600" b="1" dirty="0" smtClean="0"/>
              <a:t>Критерий 6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Всегда, когда это возможно, предпочтительнее использовать для ранжирования оценку результатов деятельности вузов, нежели оценку исходных параметров. </a:t>
            </a:r>
          </a:p>
          <a:p>
            <a:endParaRPr lang="ru-RU" sz="2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ctr"/>
            <a:endParaRPr lang="ru-RU" sz="3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2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784976" cy="709191"/>
          </a:xfrm>
        </p:spPr>
        <p:txBody>
          <a:bodyPr/>
          <a:lstStyle/>
          <a:p>
            <a:pPr lvl="0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000" dirty="0" smtClean="0">
                <a:solidFill>
                  <a:schemeClr val="bg1"/>
                </a:solidFill>
              </a:rPr>
              <a:t>Но создаваемые рейтинги и </a:t>
            </a:r>
            <a:r>
              <a:rPr lang="ru-RU" sz="2000" dirty="0" err="1" smtClean="0">
                <a:solidFill>
                  <a:schemeClr val="bg1"/>
                </a:solidFill>
              </a:rPr>
              <a:t>рэнкинги</a:t>
            </a:r>
            <a:r>
              <a:rPr lang="ru-RU" sz="2000" dirty="0" smtClean="0">
                <a:solidFill>
                  <a:schemeClr val="bg1"/>
                </a:solidFill>
              </a:rPr>
              <a:t> должны отвечать установленным международным стандартам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000" dirty="0" smtClean="0">
                <a:solidFill>
                  <a:schemeClr val="bg1"/>
                </a:solidFill>
              </a:rPr>
              <a:t>сегодня в их основе лежат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«Правила аудита рейтингов (</a:t>
            </a:r>
            <a:r>
              <a:rPr lang="en-GB" sz="2000" b="1" dirty="0" smtClean="0">
                <a:solidFill>
                  <a:schemeClr val="bg1"/>
                </a:solidFill>
              </a:rPr>
              <a:t>IREG Ranking Audit Rules</a:t>
            </a:r>
            <a:r>
              <a:rPr lang="ru-RU" sz="2000" b="1" dirty="0" smtClean="0">
                <a:solidFill>
                  <a:schemeClr val="bg1"/>
                </a:solidFill>
              </a:rPr>
              <a:t>)» 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(приняты 16—17 мая 2011 г. )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МЕТОДОЛОГИЯ</a:t>
            </a:r>
            <a:endParaRPr lang="ru-RU" sz="1400" dirty="0" smtClean="0"/>
          </a:p>
          <a:p>
            <a:pPr>
              <a:buNone/>
            </a:pPr>
            <a:r>
              <a:rPr lang="ru-RU" sz="1600" b="1" dirty="0" smtClean="0"/>
              <a:t>Критерий 7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Рейтинги должны содержать подробную информацию о применяемой методологии и быть с этой точки зрения транспарентными. Методы, выбираемые для построения ранжирования, должны быть ясными и понятными. Так же должна быть отражена информация о разработчиках методологии ранжирования и возможном внешнем оценивании. </a:t>
            </a:r>
          </a:p>
          <a:p>
            <a:pPr>
              <a:buNone/>
            </a:pPr>
            <a:r>
              <a:rPr lang="ru-RU" sz="1600" b="1" dirty="0" smtClean="0"/>
              <a:t>Критерий 8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Если ранжирование использует комплексные индикаторы, то должны быть опубликованы веса отдельных индикаторов. При проведении ранжирования в течение продолжительного периода не должно происходить частого изменения весов индикаторов. Если такие изменения происходят,  то для этого должны быть методологические или концептуальные обоснования.</a:t>
            </a:r>
          </a:p>
          <a:p>
            <a:pPr>
              <a:buNone/>
            </a:pPr>
            <a:r>
              <a:rPr lang="ru-RU" sz="1600" dirty="0" smtClean="0"/>
              <a:t>        Институциональные ранжирования должны содержать объяснение методов агрегирования результатов для всего учебного заведения. При проведении институциональных </a:t>
            </a:r>
            <a:r>
              <a:rPr lang="ru-RU" sz="1600" dirty="0" err="1" smtClean="0"/>
              <a:t>ранжирований</a:t>
            </a:r>
            <a:r>
              <a:rPr lang="ru-RU" sz="1600" dirty="0" smtClean="0"/>
              <a:t> следует учитывать эффекты для различных образовательных структур при агрегировании их результатов.</a:t>
            </a:r>
          </a:p>
          <a:p>
            <a:endParaRPr lang="ru-RU" sz="2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44376" y="13476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ctr"/>
            <a:endParaRPr lang="ru-RU" sz="3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2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784976" cy="709191"/>
          </a:xfrm>
        </p:spPr>
        <p:txBody>
          <a:bodyPr/>
          <a:lstStyle/>
          <a:p>
            <a:pPr lvl="0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000" dirty="0" smtClean="0">
                <a:solidFill>
                  <a:schemeClr val="bg1"/>
                </a:solidFill>
              </a:rPr>
              <a:t>Но создаваемые рейтинги и </a:t>
            </a:r>
            <a:r>
              <a:rPr lang="ru-RU" sz="2000" dirty="0" err="1" smtClean="0">
                <a:solidFill>
                  <a:schemeClr val="bg1"/>
                </a:solidFill>
              </a:rPr>
              <a:t>рэнкинги</a:t>
            </a:r>
            <a:r>
              <a:rPr lang="ru-RU" sz="2000" dirty="0" smtClean="0">
                <a:solidFill>
                  <a:schemeClr val="bg1"/>
                </a:solidFill>
              </a:rPr>
              <a:t> должны отвечать установленным международным стандартам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000" dirty="0" smtClean="0">
                <a:solidFill>
                  <a:schemeClr val="bg1"/>
                </a:solidFill>
              </a:rPr>
              <a:t>сегодня в их основе лежат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«Правила аудита рейтингов (</a:t>
            </a:r>
            <a:r>
              <a:rPr lang="en-GB" sz="2000" b="1" dirty="0" smtClean="0">
                <a:solidFill>
                  <a:schemeClr val="bg1"/>
                </a:solidFill>
              </a:rPr>
              <a:t>IREG Ranking Audit Rules</a:t>
            </a:r>
            <a:r>
              <a:rPr lang="ru-RU" sz="2000" b="1" dirty="0" smtClean="0">
                <a:solidFill>
                  <a:schemeClr val="bg1"/>
                </a:solidFill>
              </a:rPr>
              <a:t>)» 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(приняты 16—17 мая 2011 г. )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ПУБЛИКАЦИЯ И ПРЕЗЕНТАЦИЯ РЕЗУЛЬТАТОВ 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Критерий 11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Ранжирование должно быть доступно для пользователей в течение года либо в печатном виде, либо интерактивно.</a:t>
            </a:r>
          </a:p>
          <a:p>
            <a:pPr>
              <a:buNone/>
            </a:pPr>
            <a:r>
              <a:rPr lang="ru-RU" sz="1400" b="1" dirty="0" smtClean="0"/>
              <a:t>Критерий 12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Публикация ранжирования должна содержать описание методов и индикаторов, используемых при ранжировании учебных заведений. При этом эта информация должна учитывать имеющиеся сведения о ранжировании у основных целевых групп. </a:t>
            </a:r>
          </a:p>
          <a:p>
            <a:pPr>
              <a:buNone/>
            </a:pPr>
            <a:r>
              <a:rPr lang="ru-RU" sz="1400" b="1" dirty="0" smtClean="0"/>
              <a:t>Критерий 13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Опубликованное ранжирование должно содержать информацию о баллах для каждого отдельного индикатора, используемых для расчета комплексного индикатора. Это необходимо для того, чтобы пользователи могли самостоятельно проверить подсчет результатов ранжирования. Комплексные индикаторы не должны содержать неопубликованных индикаторов.</a:t>
            </a:r>
          </a:p>
          <a:p>
            <a:endParaRPr lang="ru-RU" sz="2800" dirty="0" smtClean="0"/>
          </a:p>
          <a:p>
            <a:endParaRPr lang="ru-RU" sz="2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ctr"/>
            <a:endParaRPr lang="ru-RU" sz="3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164554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Например: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79512" y="1131590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endParaRPr lang="ru-RU" sz="3000" i="1" dirty="0" smtClean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8812" y="0"/>
            <a:ext cx="4824536" cy="246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3518"/>
            <a:ext cx="3672408" cy="463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68336"/>
            <a:ext cx="5436096" cy="267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2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784976" cy="709191"/>
          </a:xfrm>
        </p:spPr>
        <p:txBody>
          <a:bodyPr/>
          <a:lstStyle/>
          <a:p>
            <a:pPr lvl="0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000" dirty="0" smtClean="0">
                <a:solidFill>
                  <a:schemeClr val="bg1"/>
                </a:solidFill>
              </a:rPr>
              <a:t>Но создаваемые рейтинги и </a:t>
            </a:r>
            <a:r>
              <a:rPr lang="ru-RU" sz="2000" dirty="0" err="1" smtClean="0">
                <a:solidFill>
                  <a:schemeClr val="bg1"/>
                </a:solidFill>
              </a:rPr>
              <a:t>рэнкинги</a:t>
            </a:r>
            <a:r>
              <a:rPr lang="ru-RU" sz="2000" dirty="0" smtClean="0">
                <a:solidFill>
                  <a:schemeClr val="bg1"/>
                </a:solidFill>
              </a:rPr>
              <a:t> должны отвечать установленным международным стандартам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000" dirty="0" smtClean="0">
                <a:solidFill>
                  <a:schemeClr val="bg1"/>
                </a:solidFill>
              </a:rPr>
              <a:t>сегодня в их основе лежат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«Правила аудита рейтингов (</a:t>
            </a:r>
            <a:r>
              <a:rPr lang="en-GB" sz="2000" b="1" dirty="0" smtClean="0">
                <a:solidFill>
                  <a:schemeClr val="bg1"/>
                </a:solidFill>
              </a:rPr>
              <a:t>IREG Ranking Audit Rules</a:t>
            </a:r>
            <a:r>
              <a:rPr lang="ru-RU" sz="2000" b="1" dirty="0" smtClean="0">
                <a:solidFill>
                  <a:schemeClr val="bg1"/>
                </a:solidFill>
              </a:rPr>
              <a:t>)» 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(приняты 16—17 мая 2011 г. )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ТРАНСПАРЕНТНОСТЬ, ОПЕРАТИВНОСТЬ</a:t>
            </a:r>
          </a:p>
          <a:p>
            <a:pPr>
              <a:buNone/>
            </a:pPr>
            <a:r>
              <a:rPr lang="ru-RU" sz="1400" b="1" dirty="0" smtClean="0"/>
              <a:t> (</a:t>
            </a:r>
            <a:r>
              <a:rPr lang="ru-RU" sz="1400" dirty="0" smtClean="0"/>
              <a:t>большая открытость процесса рейтингования ведет к большему доверию к результатам ранжирования)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600" b="1" dirty="0" smtClean="0"/>
              <a:t>Критерий 18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При ранжировании необходимо обеспечить качество самих процедур ранжирования. </a:t>
            </a:r>
          </a:p>
          <a:p>
            <a:pPr>
              <a:buNone/>
            </a:pPr>
            <a:r>
              <a:rPr lang="ru-RU" sz="1600" b="1" dirty="0" smtClean="0"/>
              <a:t>Критерий 19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Внутренние процедуры обеспечения качества ранжирования должны быть задокументированы. В том числе задокументированы должны быть процессы сбора и организации данных, так же как и качество данных и индикаторов.</a:t>
            </a:r>
          </a:p>
          <a:p>
            <a:pPr>
              <a:buNone/>
            </a:pPr>
            <a:r>
              <a:rPr lang="ru-RU" sz="1600" b="1" dirty="0" smtClean="0"/>
              <a:t>Критерий 20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Необходимо осуществлять организационные меры для повышения доверия к результатам ранжирования, что может включать в себя создание консультативных или контрольных органов, желательно с привлечением международных организаций.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ctr"/>
            <a:endParaRPr lang="ru-RU" sz="3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endParaRPr lang="ru-RU" sz="3000" i="1" dirty="0" smtClean="0"/>
          </a:p>
        </p:txBody>
      </p:sp>
      <p:pic>
        <p:nvPicPr>
          <p:cNvPr id="6" name="Picture 5" descr="Экспсов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0"/>
            <a:ext cx="4392488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Формирование данных стандартов привело к появлению нового информационного продукта – </a:t>
            </a:r>
            <a:r>
              <a:rPr lang="ru-RU" sz="2400" b="1" u="sng" dirty="0" smtClean="0">
                <a:solidFill>
                  <a:schemeClr val="bg1"/>
                </a:solidFill>
              </a:rPr>
              <a:t>Социального рейтинга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275606"/>
            <a:ext cx="86409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ctr"/>
            <a:r>
              <a:rPr lang="ru-RU" sz="3000" dirty="0" smtClean="0"/>
              <a:t>Это гибрид двух подходов, рассмотренных выше (рейтингов и </a:t>
            </a:r>
            <a:r>
              <a:rPr lang="ru-RU" sz="3000" dirty="0" err="1" smtClean="0"/>
              <a:t>рэнкингов</a:t>
            </a:r>
            <a:r>
              <a:rPr lang="ru-RU" sz="3000" dirty="0" smtClean="0"/>
              <a:t>), направленный на качественную оценку организаций и услуг социальной сферы (в частности образования) с целью удовлетворения информационных запросов потребителей услуг</a:t>
            </a:r>
          </a:p>
          <a:p>
            <a:pPr marL="514350" lvl="0" indent="-514350" algn="ctr"/>
            <a:r>
              <a:rPr lang="ru-RU" sz="3000" dirty="0" smtClean="0"/>
              <a:t> </a:t>
            </a:r>
            <a:r>
              <a:rPr lang="ru-RU" sz="2400" dirty="0" smtClean="0"/>
              <a:t>(для профессионалов его влияние носит латентный характер)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Несмотря на свой потребительский характер, социальный рейтинг должен отвечать всем действующим нормам, применимым к рейтингам или рэнкингам, а именно: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059582"/>
            <a:ext cx="88204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2000" dirty="0" smtClean="0"/>
              <a:t>должен иметь качественную методологию, прошедшую достойную доверия экспертизу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000" dirty="0" smtClean="0"/>
              <a:t>должен иметь качественный инструментарий сбора данных на основе достойных доверия источников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000" dirty="0" smtClean="0"/>
              <a:t>должен представляться (публиковаться) на  достойной доверия (со стороны потребителей) площадке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000" dirty="0" smtClean="0"/>
              <a:t>должен использовать все имеющиеся формы и способы представления информации (быть мультимедийным по своему характеру), так как у разных потребителей разные особенности восприятия информации (здесь фактически действуют те же принципы, что в рамках работы учителя на уроке в школе)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000" dirty="0" smtClean="0"/>
              <a:t>должен иметь механизмы обратной связи с читателем (блоги, чаты, форумы)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4" y="123478"/>
            <a:ext cx="8229600" cy="441697"/>
          </a:xfrm>
        </p:spPr>
        <p:txBody>
          <a:bodyPr/>
          <a:lstStyle/>
          <a:p>
            <a:pPr algn="l"/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Рассмотрим пример формирование такого социального рейтинга на кейсе: </a:t>
            </a:r>
            <a:r>
              <a:rPr lang="ru-RU" sz="2400" dirty="0">
                <a:solidFill>
                  <a:schemeClr val="bg1"/>
                </a:solidFill>
              </a:rPr>
              <a:t>«Всероссийский рейтинг </a:t>
            </a:r>
            <a:r>
              <a:rPr lang="ru-RU" sz="2400" dirty="0" smtClean="0">
                <a:solidFill>
                  <a:schemeClr val="bg1"/>
                </a:solidFill>
              </a:rPr>
              <a:t>школ повышенного уровня РФ»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23528" y="1626508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endParaRPr lang="ru-RU" sz="3000" i="1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59582"/>
            <a:ext cx="4680520" cy="150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571750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29761d7-91cd-43bf-bea9-741f09c16aa7" descr="A6BE3845-8B0A-4C74-A007-1834D682CB81@ms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0" y="801240"/>
            <a:ext cx="1847661" cy="104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Documents and Settings\ntyurina\Desktop\Рейтинги\агранович\элита\рейтинг 2 версия\Карта школа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" y="1947237"/>
            <a:ext cx="3851920" cy="316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Рейтинг вышел </a:t>
            </a:r>
            <a:r>
              <a:rPr lang="ru-RU" sz="1800" b="1" dirty="0">
                <a:solidFill>
                  <a:schemeClr val="bg1"/>
                </a:solidFill>
              </a:rPr>
              <a:t>(на </a:t>
            </a:r>
            <a:r>
              <a:rPr lang="ru-RU" sz="1800" b="1" dirty="0" smtClean="0">
                <a:solidFill>
                  <a:schemeClr val="bg1"/>
                </a:solidFill>
              </a:rPr>
              <a:t>странице </a:t>
            </a:r>
            <a:r>
              <a:rPr lang="ru-RU" sz="1800" b="1" dirty="0">
                <a:solidFill>
                  <a:schemeClr val="bg1"/>
                </a:solidFill>
              </a:rPr>
              <a:t>«Социальные рейтинги» РИА Новости)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5496" y="915566"/>
            <a:ext cx="8712968" cy="3606651"/>
          </a:xfrm>
        </p:spPr>
        <p:txBody>
          <a:bodyPr/>
          <a:lstStyle/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Пилотная версия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(три региона: Московская, Самарская, Новосибирская области -  392 школы) – 27 сентября 2011 года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ria.ru/ratings_multimedia/20110927/444084327.html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Версия по итогам широкомасштабной апробации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(восемь регионов: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Москва – по желанию, Московская, Самарская, Новосибирская, Иркутская области, Республика Удмуртия, Пермский и Красноярский Край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– 597 школы)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14 февраля 2012 года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http://ria.ru/ratings_multimedia/20120214/562296565.html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0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Т</a:t>
            </a:r>
            <a:r>
              <a:rPr lang="ru-RU" sz="3200" dirty="0" smtClean="0">
                <a:solidFill>
                  <a:schemeClr val="bg1"/>
                </a:solidFill>
              </a:rPr>
              <a:t>ри вопроса, которые мы сегодня обсудим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Что такое социальные рейтинги, кому и зачем они нужны?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Как сделать социальный рейтинг, результатам которого будут доверять и специалисты и непрофессионалы?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Всероссийский рейтинг школ повышенного уровня: о чем говорят первые уроки?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Рейтинг вышел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5496" y="915566"/>
            <a:ext cx="8856984" cy="3606651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рамках партнёрства с Межрегиональной Ассоциацией Мониторинга и Статистики образования (исполнительный директор – М.Л. Агранович), специалисты которой стали авторами Методики рейтинга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vid1.rian.ru/ig/ratings/Metodika_school.pdf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поддержке региональных министерств образования и региональных центров оценки качества образования – участников проекта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4"/>
          <a:srcRect t="2049"/>
          <a:stretch>
            <a:fillRect/>
          </a:stretch>
        </p:blipFill>
        <p:spPr bwMode="auto">
          <a:xfrm>
            <a:off x="6156176" y="2427734"/>
            <a:ext cx="2762263" cy="11821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99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Концепция рейтинга отвечает на вопросы: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059582"/>
            <a:ext cx="88204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1900" dirty="0" smtClean="0"/>
              <a:t>Для чего делается этот рейтинг ? – </a:t>
            </a:r>
            <a:r>
              <a:rPr lang="ru-RU" sz="1900" i="1" dirty="0" smtClean="0"/>
              <a:t>для формирования информационной основы выбора школы на основе данных внешней независимой оценки. 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1900" dirty="0" smtClean="0"/>
              <a:t>Кто его читатель? </a:t>
            </a:r>
            <a:r>
              <a:rPr lang="ru-RU" sz="1900" i="1" dirty="0" smtClean="0"/>
              <a:t>-  </a:t>
            </a:r>
          </a:p>
          <a:p>
            <a:pPr lvl="0" algn="just"/>
            <a:r>
              <a:rPr lang="ru-RU" sz="1900" i="1" u="sng" dirty="0" smtClean="0"/>
              <a:t> основные: </a:t>
            </a:r>
            <a:r>
              <a:rPr lang="ru-RU" sz="1900" i="1" dirty="0" smtClean="0"/>
              <a:t>родители учащихся школ (все возрастные группы), жители регионов;</a:t>
            </a:r>
            <a:endParaRPr lang="ru-RU" sz="1900" i="1" dirty="0"/>
          </a:p>
          <a:p>
            <a:pPr lvl="0" algn="just"/>
            <a:r>
              <a:rPr lang="en-US" sz="1900" i="1" u="sng" dirty="0" smtClean="0"/>
              <a:t> </a:t>
            </a:r>
            <a:r>
              <a:rPr lang="ru-RU" sz="1900" i="1" u="sng" dirty="0" smtClean="0"/>
              <a:t>опосредованные</a:t>
            </a:r>
            <a:r>
              <a:rPr lang="ru-RU" sz="1900" i="1" u="sng" dirty="0" smtClean="0"/>
              <a:t>:</a:t>
            </a:r>
            <a:r>
              <a:rPr lang="ru-RU" sz="1900" i="1" dirty="0" smtClean="0"/>
              <a:t> руководители школ, руководители органов управления образованием (региональные, муниципальные).</a:t>
            </a:r>
            <a:endParaRPr lang="ru-RU" sz="1900" i="1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1900" dirty="0" smtClean="0"/>
              <a:t>Кто его участники? – </a:t>
            </a:r>
            <a:r>
              <a:rPr lang="ru-RU" sz="1900" i="1" dirty="0" smtClean="0"/>
              <a:t>школы повышенного уровня (лицеи, гимназии, школы с углубленным изучением отдельных предметов) российских регионов.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1900" dirty="0" smtClean="0"/>
              <a:t>Характер участия в рейтинге? – </a:t>
            </a:r>
            <a:r>
              <a:rPr lang="ru-RU" sz="1900" i="1" dirty="0" smtClean="0"/>
              <a:t>обязательный для всех школ повышенного уровня.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900" dirty="0" smtClean="0"/>
              <a:t>Период обновления данных? </a:t>
            </a:r>
            <a:r>
              <a:rPr lang="ru-RU" sz="1900" i="1" dirty="0" smtClean="0"/>
              <a:t>– ежегодно.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900" dirty="0" smtClean="0"/>
              <a:t>Источники данных? </a:t>
            </a:r>
            <a:r>
              <a:rPr lang="ru-RU" sz="1900" i="1" dirty="0" smtClean="0"/>
              <a:t>– только внешние и проверяемые.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900" dirty="0" smtClean="0"/>
              <a:t>Формы представления? </a:t>
            </a:r>
            <a:r>
              <a:rPr lang="ru-RU" sz="1900" i="1" dirty="0" smtClean="0"/>
              <a:t>– по </a:t>
            </a:r>
            <a:r>
              <a:rPr lang="ru-RU" sz="1900" i="1" dirty="0" err="1" smtClean="0"/>
              <a:t>объектно</a:t>
            </a:r>
            <a:r>
              <a:rPr lang="ru-RU" sz="1900" i="1" dirty="0" smtClean="0"/>
              <a:t>, по каждому региону отдельно. </a:t>
            </a:r>
          </a:p>
          <a:p>
            <a:pPr lvl="0" algn="just"/>
            <a:endParaRPr lang="ru-RU" sz="20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000" i="1" dirty="0" smtClean="0"/>
          </a:p>
          <a:p>
            <a:pPr lvl="0" algn="just"/>
            <a:endParaRPr lang="ru-RU" sz="20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0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576063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Методика рейтинга описывает: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699542"/>
            <a:ext cx="8964488" cy="44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1600" dirty="0" smtClean="0"/>
              <a:t>Предмет оценки </a:t>
            </a:r>
            <a:r>
              <a:rPr lang="ru-RU" sz="1400" dirty="0" smtClean="0"/>
              <a:t>– </a:t>
            </a:r>
            <a:r>
              <a:rPr lang="ru-RU" sz="1400" i="1" dirty="0" smtClean="0"/>
              <a:t>условия и результаты обучения в школах повышенного уровня </a:t>
            </a:r>
            <a:r>
              <a:rPr lang="ru-RU" sz="1400" i="1" dirty="0"/>
              <a:t>.</a:t>
            </a:r>
            <a:endParaRPr lang="ru-RU" sz="1400" i="1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sz="1600" dirty="0" smtClean="0"/>
              <a:t>Направления оценки</a:t>
            </a:r>
            <a:r>
              <a:rPr lang="ru-RU" sz="1600" i="1" dirty="0" smtClean="0"/>
              <a:t> </a:t>
            </a:r>
            <a:r>
              <a:rPr lang="ru-RU" sz="1400" i="1" dirty="0" smtClean="0"/>
              <a:t>- определяются на основе предварительной оценки информационного запроса потенциальной читательской аудитории (приоритет отдается позициям, значимым для родителей учащихся):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400" i="1" dirty="0" smtClean="0"/>
              <a:t>доступность обучения;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400" i="1" dirty="0" smtClean="0"/>
              <a:t>условия обучения;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400" i="1" dirty="0" smtClean="0"/>
              <a:t>результаты обучения;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400" i="1" dirty="0" smtClean="0"/>
              <a:t>возможность индивидуального развития учащихся.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600" dirty="0" smtClean="0"/>
              <a:t>Критерии (индикаторы) оценки </a:t>
            </a:r>
            <a:r>
              <a:rPr lang="ru-RU" sz="1400" dirty="0" smtClean="0"/>
              <a:t>– 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400" i="1" dirty="0" smtClean="0"/>
              <a:t>выбираются на основе приоритетности информационного запроса родителей;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400" i="1" dirty="0" smtClean="0"/>
              <a:t>отражают результаты деятельности школы (не процессы);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400" i="1" dirty="0" smtClean="0"/>
              <a:t>обеспечивают сопоставимость результатов оценки: между разными школами в одном регионе, между школами разных регионов, во времени.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600" dirty="0" smtClean="0"/>
              <a:t>Источники данных</a:t>
            </a:r>
            <a:r>
              <a:rPr lang="ru-RU" sz="1600" i="1" dirty="0" smtClean="0"/>
              <a:t> </a:t>
            </a:r>
            <a:r>
              <a:rPr lang="ru-RU" sz="1400" i="1" dirty="0" smtClean="0"/>
              <a:t>– внешние и проверяемые источники (федеральная и региональная статистика, сайты школ, доп. анкетирование).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600" dirty="0" smtClean="0"/>
              <a:t>Математическая модель расчета результатов оценки по каждому объекту </a:t>
            </a:r>
            <a:r>
              <a:rPr lang="ru-RU" sz="1400" dirty="0" smtClean="0"/>
              <a:t>– </a:t>
            </a:r>
            <a:r>
              <a:rPr lang="ru-RU" sz="1400" i="1" dirty="0" smtClean="0"/>
              <a:t>по отношению к средней по массиву данных, приведенных к сопоставимому виду.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600" dirty="0" smtClean="0"/>
              <a:t>Модель формирования рейтинга  </a:t>
            </a:r>
            <a:r>
              <a:rPr lang="ru-RU" sz="1400" dirty="0" smtClean="0"/>
              <a:t>- </a:t>
            </a:r>
            <a:r>
              <a:rPr lang="ru-RU" sz="1400" i="1" dirty="0" smtClean="0"/>
              <a:t>от большего к меньшему по всему массиву объектов (вне зависимости от региональной принадлежности).</a:t>
            </a:r>
          </a:p>
          <a:p>
            <a:pPr marL="514350" lvl="0" indent="-514350" algn="just">
              <a:buFont typeface="+mj-lt"/>
              <a:buAutoNum type="arabicPeriod"/>
            </a:pPr>
            <a:endParaRPr lang="ru-RU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Проект Методики прошел три уровня экспертизы: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771550"/>
            <a:ext cx="8424936" cy="4176464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Calibri" pitchFamily="34" charset="0"/>
                <a:cs typeface="Arial" charset="0"/>
              </a:rPr>
              <a:t>1 уровень – в рамках Центра социальных рейтингов РИА Новости – на соответствие Концепции рейтинга.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rial" charset="0"/>
              </a:rPr>
              <a:t>2 уровень -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rial" charset="0"/>
              </a:rPr>
              <a:t> (внешняя экспертиза) – в рамках международного Экспертного совета по образованию РИА Новости – на корректность и адекватность современным требованиям избранного содержательного подхода к оценке, направлений и критериев оценки, используемых в методике терминов и определений;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rial" charset="0"/>
              </a:rPr>
              <a:t>(внутренняя экспертиза) – в рамках РИА Новости на базе рейтингового агентства «РИА Рейтинг» – на соответствие международным требованиям к рейтингам и корректности используемой математической модели. 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rial" charset="0"/>
              </a:rPr>
              <a:t>3 уровень –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rial" charset="0"/>
              </a:rPr>
              <a:t>Проведение пилота по разработанной методике – на выборке трех регионов (Самарская, Новосибирская, Московская области – 392 школы)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rial" charset="0"/>
              </a:rPr>
              <a:t>Проведение апробации – на выборке восьми регионов (597 школ) (Москва – по желанию, Московская, Самарская, Новосибирская, Иркутская области, Республика Удмуртия, Пермский и Красноярский Край)</a:t>
            </a:r>
          </a:p>
          <a:p>
            <a:pPr>
              <a:buNone/>
            </a:pPr>
            <a:endParaRPr lang="ru-RU" sz="2200" dirty="0" smtClean="0">
              <a:latin typeface="Calibri" pitchFamily="34" charset="0"/>
              <a:cs typeface="Arial" charset="0"/>
            </a:endParaRPr>
          </a:p>
          <a:p>
            <a:pPr>
              <a:buNone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С</a:t>
            </a:r>
            <a:r>
              <a:rPr lang="ru-RU" sz="2400" dirty="0" smtClean="0">
                <a:solidFill>
                  <a:schemeClr val="bg1"/>
                </a:solidFill>
              </a:rPr>
              <a:t>бор данных включал: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771550"/>
            <a:ext cx="8568952" cy="4104456"/>
          </a:xfrm>
        </p:spPr>
        <p:txBody>
          <a:bodyPr/>
          <a:lstStyle/>
          <a:p>
            <a:r>
              <a:rPr lang="ru-RU" sz="2000" dirty="0" smtClean="0">
                <a:latin typeface="Calibri" pitchFamily="34" charset="0"/>
                <a:cs typeface="Arial" charset="0"/>
              </a:rPr>
              <a:t>сбор данных федерального статистического наблюдения;</a:t>
            </a:r>
          </a:p>
          <a:p>
            <a:r>
              <a:rPr lang="ru-RU" sz="2000" dirty="0">
                <a:latin typeface="Calibri" pitchFamily="34" charset="0"/>
                <a:cs typeface="Arial" charset="0"/>
              </a:rPr>
              <a:t>с</a:t>
            </a:r>
            <a:r>
              <a:rPr lang="ru-RU" sz="2000" dirty="0" smtClean="0">
                <a:latin typeface="Calibri" pitchFamily="34" charset="0"/>
                <a:cs typeface="Arial" charset="0"/>
              </a:rPr>
              <a:t>бор региональных баз по школам (на основе открытых источников – сайты школ и сайты региональных органов управления образованием – Центром социальных рейтингов РИА Новости) и их выверка с участием региональных координаторов проекта (как правило - РЦОКО);</a:t>
            </a:r>
          </a:p>
          <a:p>
            <a:r>
              <a:rPr lang="ru-RU" sz="2000" dirty="0">
                <a:latin typeface="Calibri" pitchFamily="34" charset="0"/>
                <a:cs typeface="Arial" charset="0"/>
              </a:rPr>
              <a:t>с</a:t>
            </a:r>
            <a:r>
              <a:rPr lang="ru-RU" sz="2000" dirty="0" smtClean="0">
                <a:latin typeface="Calibri" pitchFamily="34" charset="0"/>
                <a:cs typeface="Arial" charset="0"/>
              </a:rPr>
              <a:t>бор дополнительных данных от школ (по разработанному опроснику) - с участием региональных координаторов проекта (как правило - РЦОКО).</a:t>
            </a:r>
          </a:p>
          <a:p>
            <a:pPr>
              <a:buNone/>
            </a:pPr>
            <a:endParaRPr lang="ru-RU" sz="2000" dirty="0" smtClean="0">
              <a:latin typeface="Calibri" pitchFamily="34" charset="0"/>
              <a:cs typeface="Arial" charset="0"/>
            </a:endParaRPr>
          </a:p>
          <a:p>
            <a:pPr>
              <a:buNone/>
            </a:pPr>
            <a:r>
              <a:rPr lang="ru-RU" sz="2000" dirty="0" smtClean="0">
                <a:latin typeface="Calibri" pitchFamily="34" charset="0"/>
                <a:cs typeface="Arial" charset="0"/>
              </a:rPr>
              <a:t>Проверка доп. данных проводится трижды:</a:t>
            </a:r>
          </a:p>
          <a:p>
            <a:r>
              <a:rPr lang="ru-RU" sz="2000" dirty="0">
                <a:latin typeface="Calibri" pitchFamily="34" charset="0"/>
                <a:cs typeface="Arial" charset="0"/>
              </a:rPr>
              <a:t>в</a:t>
            </a:r>
            <a:r>
              <a:rPr lang="ru-RU" sz="2000" dirty="0" smtClean="0">
                <a:latin typeface="Calibri" pitchFamily="34" charset="0"/>
                <a:cs typeface="Arial" charset="0"/>
              </a:rPr>
              <a:t> регионе;</a:t>
            </a:r>
          </a:p>
          <a:p>
            <a:r>
              <a:rPr lang="ru-RU" sz="2000" dirty="0">
                <a:latin typeface="Calibri" pitchFamily="34" charset="0"/>
                <a:cs typeface="Arial" charset="0"/>
              </a:rPr>
              <a:t>в</a:t>
            </a:r>
            <a:r>
              <a:rPr lang="ru-RU" sz="2000" dirty="0" smtClean="0">
                <a:latin typeface="Calibri" pitchFamily="34" charset="0"/>
                <a:cs typeface="Arial" charset="0"/>
              </a:rPr>
              <a:t> федеральном центре обработки данных проекта;</a:t>
            </a:r>
          </a:p>
          <a:p>
            <a:r>
              <a:rPr lang="ru-RU" sz="2000" dirty="0">
                <a:latin typeface="Calibri" pitchFamily="34" charset="0"/>
                <a:cs typeface="Arial" charset="0"/>
              </a:rPr>
              <a:t>в</a:t>
            </a:r>
            <a:r>
              <a:rPr lang="ru-RU" sz="2000" dirty="0" smtClean="0">
                <a:latin typeface="Calibri" pitchFamily="34" charset="0"/>
                <a:cs typeface="Arial" charset="0"/>
              </a:rPr>
              <a:t> Центре социальных рейтингов РИА Новости.</a:t>
            </a:r>
          </a:p>
          <a:p>
            <a:pPr>
              <a:buNone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О</a:t>
            </a:r>
            <a:r>
              <a:rPr lang="ru-RU" sz="2400" dirty="0" smtClean="0">
                <a:solidFill>
                  <a:schemeClr val="bg1"/>
                </a:solidFill>
              </a:rPr>
              <a:t>бработка данных и проведение оценки: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771550"/>
            <a:ext cx="8424936" cy="4176464"/>
          </a:xfrm>
        </p:spPr>
        <p:txBody>
          <a:bodyPr/>
          <a:lstStyle/>
          <a:p>
            <a:r>
              <a:rPr lang="ru-RU" sz="2000" dirty="0"/>
              <a:t>п</a:t>
            </a:r>
            <a:r>
              <a:rPr lang="ru-RU" sz="2000" dirty="0" smtClean="0"/>
              <a:t>риведение данных к сопоставимому виду;</a:t>
            </a:r>
            <a:endParaRPr lang="ru-RU" sz="2000" dirty="0"/>
          </a:p>
          <a:p>
            <a:r>
              <a:rPr lang="ru-RU" sz="2000" dirty="0"/>
              <a:t>р</a:t>
            </a:r>
            <a:r>
              <a:rPr lang="ru-RU" sz="2000" dirty="0" smtClean="0"/>
              <a:t>асчет значений индикаторов для каждого объекта – школы;</a:t>
            </a:r>
          </a:p>
          <a:p>
            <a:r>
              <a:rPr lang="ru-RU" sz="2000" dirty="0"/>
              <a:t>р</a:t>
            </a:r>
            <a:r>
              <a:rPr lang="ru-RU" sz="2000" dirty="0" smtClean="0"/>
              <a:t>асчет комплексных показателей по каждому направлению оценки для каждого объекта – школы, по всем направлениям в целом;</a:t>
            </a:r>
          </a:p>
          <a:p>
            <a:r>
              <a:rPr lang="ru-RU" sz="2000" dirty="0"/>
              <a:t>р</a:t>
            </a:r>
            <a:r>
              <a:rPr lang="ru-RU" sz="2000" dirty="0" smtClean="0"/>
              <a:t>асчет средних по общему массиву (определение максимальных и минимальных значений по каждому направлению оценки);</a:t>
            </a:r>
          </a:p>
          <a:p>
            <a:r>
              <a:rPr lang="ru-RU" sz="2000" dirty="0" smtClean="0"/>
              <a:t>проведение оценки для каждого объекта – школы (оценка отклонения от среднего между определенными максимальным и минимальным значением);</a:t>
            </a:r>
          </a:p>
          <a:p>
            <a:r>
              <a:rPr lang="ru-RU" sz="2000" dirty="0"/>
              <a:t>ф</a:t>
            </a:r>
            <a:r>
              <a:rPr lang="ru-RU" sz="2000" dirty="0" smtClean="0"/>
              <a:t>ормирование частных и сводного рейтингов;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роведение анализа по результатам оценки и описание полученных результатов (интерпретация).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4554"/>
            <a:ext cx="8784976" cy="85725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    Цифры начали говорить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23528" y="1626508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endParaRPr lang="ru-RU" sz="3000" i="1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047" y="627533"/>
            <a:ext cx="8573966" cy="442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Лидеры рейтинга были отмечены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23528" y="1626508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endParaRPr lang="ru-RU" sz="3000" i="1" dirty="0" smtClean="0"/>
          </a:p>
        </p:txBody>
      </p:sp>
      <p:pic>
        <p:nvPicPr>
          <p:cNvPr id="3075" name="Рисунок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70951"/>
            <a:ext cx="3179614" cy="429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Таким образом, создание социального рейтинга - это работа большой команды профессионалов: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43558"/>
            <a:ext cx="9144000" cy="4032448"/>
          </a:xfrm>
        </p:spPr>
        <p:txBody>
          <a:bodyPr/>
          <a:lstStyle/>
          <a:p>
            <a:r>
              <a:rPr lang="ru-RU" sz="1700" dirty="0" smtClean="0"/>
              <a:t>менеджеров, которые управляют всеми процессами – от момента формирования Концепции рейтинга до момента его публикации;</a:t>
            </a:r>
          </a:p>
          <a:p>
            <a:r>
              <a:rPr lang="ru-RU" sz="1700" dirty="0" smtClean="0"/>
              <a:t>экспертов – разработчиков Методики и инструментария;</a:t>
            </a:r>
          </a:p>
          <a:p>
            <a:r>
              <a:rPr lang="ru-RU" sz="1700" dirty="0" smtClean="0"/>
              <a:t>экспертов – аналитиков;</a:t>
            </a:r>
          </a:p>
          <a:p>
            <a:r>
              <a:rPr lang="ru-RU" sz="1700" dirty="0" smtClean="0"/>
              <a:t>экспертов внутренних и внешних, которые читают все материалы и дают конструктивные предложения и советы;</a:t>
            </a:r>
          </a:p>
          <a:p>
            <a:r>
              <a:rPr lang="ru-RU" sz="1700" dirty="0" smtClean="0"/>
              <a:t>региональных координаторов, которые обеспечивают своевременное получение необходимой информации;</a:t>
            </a:r>
          </a:p>
          <a:p>
            <a:r>
              <a:rPr lang="ru-RU" sz="1700" dirty="0"/>
              <a:t>р</a:t>
            </a:r>
            <a:r>
              <a:rPr lang="ru-RU" sz="1700" dirty="0" smtClean="0"/>
              <a:t>едакторов баз данных, которые обеспечивают достоверность данных;</a:t>
            </a:r>
          </a:p>
          <a:p>
            <a:r>
              <a:rPr lang="ru-RU" sz="1700" dirty="0"/>
              <a:t>д</a:t>
            </a:r>
            <a:r>
              <a:rPr lang="ru-RU" sz="1700" dirty="0" smtClean="0"/>
              <a:t>изайнеров;</a:t>
            </a:r>
          </a:p>
          <a:p>
            <a:r>
              <a:rPr lang="ru-RU" sz="1700" dirty="0"/>
              <a:t>п</a:t>
            </a:r>
            <a:r>
              <a:rPr lang="ru-RU" sz="1700" dirty="0" smtClean="0"/>
              <a:t>рограммистов;</a:t>
            </a:r>
          </a:p>
          <a:p>
            <a:r>
              <a:rPr lang="ru-RU" sz="1700" dirty="0"/>
              <a:t>ж</a:t>
            </a:r>
            <a:r>
              <a:rPr lang="ru-RU" sz="1700" dirty="0" smtClean="0"/>
              <a:t>урналистов;</a:t>
            </a:r>
          </a:p>
          <a:p>
            <a:r>
              <a:rPr lang="ru-RU" sz="1700" dirty="0"/>
              <a:t>п</a:t>
            </a:r>
            <a:r>
              <a:rPr lang="ru-RU" sz="1700" dirty="0" smtClean="0"/>
              <a:t>родюсеров;</a:t>
            </a:r>
          </a:p>
          <a:p>
            <a:r>
              <a:rPr lang="ru-RU" sz="1700" dirty="0" smtClean="0"/>
              <a:t>сотрудников пресс-служб.</a:t>
            </a:r>
          </a:p>
          <a:p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8572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Основные уроки реализации первого года проекта: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43558"/>
            <a:ext cx="9144000" cy="4032448"/>
          </a:xfrm>
        </p:spPr>
        <p:txBody>
          <a:bodyPr/>
          <a:lstStyle/>
          <a:p>
            <a:pPr marL="0" indent="0">
              <a:buNone/>
            </a:pPr>
            <a:r>
              <a:rPr lang="ru-RU" sz="1700" i="1" dirty="0" smtClean="0"/>
              <a:t>Политические</a:t>
            </a:r>
            <a:r>
              <a:rPr lang="ru-RU" sz="1700" dirty="0" smtClean="0"/>
              <a:t>: </a:t>
            </a:r>
          </a:p>
          <a:p>
            <a:r>
              <a:rPr lang="ru-RU" sz="1700" dirty="0"/>
              <a:t>н</a:t>
            </a:r>
            <a:r>
              <a:rPr lang="ru-RU" sz="1700" dirty="0" smtClean="0"/>
              <a:t>еготовность региональных органов исполнительной власти к введению реальных процедур внешней независимой оценки качества образования; </a:t>
            </a:r>
          </a:p>
          <a:p>
            <a:r>
              <a:rPr lang="ru-RU" sz="1700" dirty="0"/>
              <a:t>н</a:t>
            </a:r>
            <a:r>
              <a:rPr lang="ru-RU" sz="1700" dirty="0" smtClean="0"/>
              <a:t>о готовность использовать результаты рейтинга для наказания и поощрения директорского корпуса в регионах.</a:t>
            </a:r>
          </a:p>
          <a:p>
            <a:pPr marL="0" indent="0">
              <a:buNone/>
            </a:pPr>
            <a:endParaRPr lang="ru-RU" sz="1700" i="1" dirty="0" smtClean="0"/>
          </a:p>
          <a:p>
            <a:pPr marL="0" indent="0">
              <a:buNone/>
            </a:pPr>
            <a:r>
              <a:rPr lang="ru-RU" sz="1700" i="1" dirty="0" smtClean="0"/>
              <a:t>Методологические</a:t>
            </a:r>
            <a:r>
              <a:rPr lang="ru-RU" sz="1700" i="1" dirty="0"/>
              <a:t>:</a:t>
            </a:r>
          </a:p>
          <a:p>
            <a:r>
              <a:rPr lang="ru-RU" sz="1700" dirty="0"/>
              <a:t>н</a:t>
            </a:r>
            <a:r>
              <a:rPr lang="ru-RU" sz="1700" dirty="0" smtClean="0"/>
              <a:t>епонимание методологии проведения оценки со стороны специалистов региональных образовательных систем.</a:t>
            </a:r>
          </a:p>
          <a:p>
            <a:pPr marL="0" indent="0">
              <a:buNone/>
            </a:pPr>
            <a:endParaRPr lang="ru-RU" sz="1700" i="1" dirty="0" smtClean="0"/>
          </a:p>
          <a:p>
            <a:pPr marL="0" indent="0">
              <a:buNone/>
            </a:pPr>
            <a:r>
              <a:rPr lang="ru-RU" sz="1700" i="1" dirty="0" smtClean="0"/>
              <a:t>Лингвистические</a:t>
            </a:r>
            <a:r>
              <a:rPr lang="ru-RU" sz="1700" i="1" dirty="0"/>
              <a:t>:</a:t>
            </a:r>
          </a:p>
          <a:p>
            <a:r>
              <a:rPr lang="ru-RU" sz="1700" dirty="0"/>
              <a:t>н</a:t>
            </a:r>
            <a:r>
              <a:rPr lang="ru-RU" sz="1700" dirty="0" smtClean="0"/>
              <a:t>епонимание терминологии и цифровых значений, используемых в рамках оценки, со стороны родительского сообщества. </a:t>
            </a:r>
            <a:endParaRPr lang="ru-RU" sz="1700" dirty="0"/>
          </a:p>
          <a:p>
            <a:pPr marL="0" indent="0">
              <a:buNone/>
            </a:pPr>
            <a:endParaRPr lang="ru-RU" sz="1700" dirty="0" smtClean="0"/>
          </a:p>
        </p:txBody>
      </p:sp>
    </p:spTree>
    <p:extLst>
      <p:ext uri="{BB962C8B-B14F-4D97-AF65-F5344CB8AC3E}">
        <p14:creationId xmlns:p14="http://schemas.microsoft.com/office/powerpoint/2010/main" val="25775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Кому и зачем нужны рейтинги?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(по данным опроса РИА Новости – февраль-март 2012 года)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endParaRPr lang="ru-RU" sz="30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843558"/>
            <a:ext cx="5184576" cy="429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8572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Основные уроки реализации первого года проекта: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43558"/>
            <a:ext cx="9144000" cy="4032448"/>
          </a:xfrm>
        </p:spPr>
        <p:txBody>
          <a:bodyPr/>
          <a:lstStyle/>
          <a:p>
            <a:pPr marL="0" indent="0">
              <a:buNone/>
            </a:pPr>
            <a:r>
              <a:rPr lang="ru-RU" sz="1700" i="1" dirty="0" smtClean="0"/>
              <a:t>Политические</a:t>
            </a:r>
            <a:r>
              <a:rPr lang="ru-RU" sz="1700" dirty="0" smtClean="0"/>
              <a:t>: </a:t>
            </a:r>
          </a:p>
          <a:p>
            <a:r>
              <a:rPr lang="ru-RU" sz="2000" dirty="0"/>
              <a:t>р</a:t>
            </a:r>
            <a:r>
              <a:rPr lang="ru-RU" sz="2000" dirty="0" smtClean="0"/>
              <a:t>езультаты проведенной в рамках рейтинга оценки стали  информационной основой для рассмотрения вопроса школ «повышенного уровня» в рамках Стратегии 2020</a:t>
            </a:r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r>
              <a:rPr lang="ru-RU" sz="1700" dirty="0" smtClean="0"/>
              <a:t>А сам проект получил профессиональное признание:</a:t>
            </a:r>
          </a:p>
          <a:p>
            <a:pPr marL="0" indent="0">
              <a:buNone/>
            </a:pPr>
            <a:r>
              <a:rPr lang="ru-RU" sz="1600" i="1" dirty="0"/>
              <a:t>«Перспективным является развитие национальных и региональных информационных Интернет-сервисов, обеспечивающих поддержку потребителя в поиске и осознанном выборе образовательных организаций и услуг. Первым успешным примером такого рода является проект «Социальный навигатор», реализуемый РИА-Новости» </a:t>
            </a:r>
            <a:endParaRPr lang="ru-RU" sz="1600" i="1" dirty="0" smtClean="0"/>
          </a:p>
          <a:p>
            <a:pPr marL="0" indent="0">
              <a:buNone/>
            </a:pPr>
            <a:r>
              <a:rPr lang="ru-RU" sz="1600" dirty="0" smtClean="0"/>
              <a:t>[</a:t>
            </a:r>
            <a:r>
              <a:rPr lang="ru-RU" sz="1600" dirty="0"/>
              <a:t>Стратегия 2020: Развитие сферы образования и социализации в Российской Федерации в среднесрочной перспективе. Доклад экспертной группы «Новая школа». С.29 // Вопросы образования. №1, 2012].</a:t>
            </a:r>
            <a:r>
              <a:rPr lang="ru-RU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649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Что дальше?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43558"/>
            <a:ext cx="9144000" cy="4032448"/>
          </a:xfrm>
        </p:spPr>
        <p:txBody>
          <a:bodyPr/>
          <a:lstStyle/>
          <a:p>
            <a:r>
              <a:rPr lang="ru-RU" sz="2400" dirty="0" smtClean="0"/>
              <a:t>Рейтинг муниципальных (государственных) дошкольных образовательных учреждений восьми регионов РФ – сентябрь 2012 года</a:t>
            </a:r>
          </a:p>
          <a:p>
            <a:r>
              <a:rPr lang="ru-RU" sz="2400" dirty="0" smtClean="0"/>
              <a:t>Рейтинг сайтов региональных органов управления образованием – сентябрь 2012 года</a:t>
            </a:r>
          </a:p>
          <a:p>
            <a:r>
              <a:rPr lang="ru-RU" sz="2400" dirty="0" smtClean="0"/>
              <a:t>Рейтинг школ повышенного уровня РФ – в феврале 2013 года</a:t>
            </a:r>
          </a:p>
          <a:p>
            <a:r>
              <a:rPr lang="ru-RU" sz="2400" dirty="0" smtClean="0"/>
              <a:t>Рейтинг сайтов школ РФ – в первом квартале 2013 года</a:t>
            </a:r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 dirty="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820472" cy="828675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Сегодня для публичного представления данных по образованию (для массовой аудитории), как правило, используют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131590"/>
            <a:ext cx="88924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/>
              <a:t>РЕЙТИНГИ (англ. rating) </a:t>
            </a:r>
            <a:r>
              <a:rPr lang="ru-RU" sz="1600" dirty="0" smtClean="0"/>
              <a:t>— информационно-аналитические продукты, содержащие </a:t>
            </a:r>
            <a:r>
              <a:rPr lang="ru-RU" sz="1600" b="1" i="1" dirty="0" smtClean="0"/>
              <a:t>оценку значимости</a:t>
            </a:r>
            <a:r>
              <a:rPr lang="ru-RU" sz="1600" dirty="0" smtClean="0"/>
              <a:t>, масштабности, важности объектов (организаций), на основе комплексного  числового показателя или номера места, занимаемого ими в ряду сходных объектов – </a:t>
            </a:r>
          </a:p>
          <a:p>
            <a:pPr>
              <a:spcAft>
                <a:spcPts val="0"/>
              </a:spcAft>
            </a:pPr>
            <a:r>
              <a:rPr lang="ru-RU" sz="1600" i="1" dirty="0"/>
              <a:t>и</a:t>
            </a:r>
            <a:r>
              <a:rPr lang="ru-RU" sz="1600" i="1" dirty="0" smtClean="0"/>
              <a:t>спользуются для представления информации в рамках модели - </a:t>
            </a:r>
            <a:r>
              <a:rPr lang="en-US" sz="1600" i="1" dirty="0" smtClean="0"/>
              <a:t>business-to-business</a:t>
            </a:r>
            <a:r>
              <a:rPr lang="ru-RU" sz="1600" i="1" dirty="0" smtClean="0"/>
              <a:t> (</a:t>
            </a:r>
            <a:r>
              <a:rPr lang="en-US" sz="1600" i="1" dirty="0" smtClean="0"/>
              <a:t>B2B</a:t>
            </a:r>
            <a:r>
              <a:rPr lang="ru-RU" sz="1600" i="1" dirty="0" smtClean="0"/>
              <a:t>) (информация для компаний, а не для индивидуальных пользователей или клиентов)</a:t>
            </a:r>
          </a:p>
          <a:p>
            <a:pPr>
              <a:spcAft>
                <a:spcPct val="50000"/>
              </a:spcAft>
            </a:pPr>
            <a:endParaRPr lang="ru-RU" sz="1600" i="1" dirty="0" smtClean="0"/>
          </a:p>
          <a:p>
            <a:pPr marL="0" indent="0">
              <a:buFontTx/>
              <a:buNone/>
            </a:pPr>
            <a:r>
              <a:rPr lang="ru-RU" sz="1600" b="1" dirty="0" smtClean="0"/>
              <a:t>РЭНКИНГИ (от англ. to rank — ранжировать)</a:t>
            </a:r>
            <a:r>
              <a:rPr lang="ru-RU" sz="1600" dirty="0" smtClean="0"/>
              <a:t> — это список любых объектов (например, компаний, стран, людей и т. п.), который можно упорядочить по любому из имеющихся ранжирующих показателей. В отличие от рейтинга, это не зафиксированная форма или методика расчета, а база данных для получения всех интересующих вариантов ранжирований исходного списка</a:t>
            </a:r>
            <a:r>
              <a:rPr lang="ru-RU" sz="1600" dirty="0"/>
              <a:t> </a:t>
            </a:r>
            <a:r>
              <a:rPr lang="ru-RU" sz="1600" dirty="0" smtClean="0"/>
              <a:t>– </a:t>
            </a:r>
          </a:p>
          <a:p>
            <a:pPr marL="0" indent="0">
              <a:buFontTx/>
              <a:buNone/>
            </a:pPr>
            <a:r>
              <a:rPr lang="ru-RU" sz="1600" i="1" dirty="0"/>
              <a:t>используются для представления информации в рамках модели </a:t>
            </a:r>
            <a:r>
              <a:rPr lang="ru-RU" sz="1600" i="1" dirty="0" smtClean="0"/>
              <a:t>- </a:t>
            </a:r>
            <a:r>
              <a:rPr lang="en-US" sz="1600" i="1" dirty="0" smtClean="0"/>
              <a:t>business-to- consumer</a:t>
            </a:r>
            <a:r>
              <a:rPr lang="ru-RU" sz="1600" i="1" dirty="0" smtClean="0"/>
              <a:t> (</a:t>
            </a:r>
            <a:r>
              <a:rPr lang="en-US" sz="1600" i="1" dirty="0" smtClean="0"/>
              <a:t>B2C</a:t>
            </a:r>
            <a:r>
              <a:rPr lang="ru-RU" sz="1600" i="1" dirty="0" smtClean="0"/>
              <a:t>) (информация для конечного потребителя)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Например: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endParaRPr lang="ru-RU" sz="30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43558"/>
            <a:ext cx="3563724" cy="157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355726"/>
            <a:ext cx="352839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203598"/>
            <a:ext cx="4470946" cy="130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2499742"/>
            <a:ext cx="4459412" cy="23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Выбор варианта представления определяется: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203598"/>
            <a:ext cx="8640960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65100" indent="-165100">
              <a:spcAft>
                <a:spcPct val="50000"/>
              </a:spcAft>
              <a:buFont typeface="Arial" pitchFamily="34" charset="0"/>
              <a:buChar char="•"/>
            </a:pPr>
            <a:r>
              <a:rPr lang="ru-RU" sz="3200" dirty="0"/>
              <a:t>и</a:t>
            </a:r>
            <a:r>
              <a:rPr lang="ru-RU" sz="3200" dirty="0" smtClean="0"/>
              <a:t>нформационными потребностями целевой аудиторией, на которую ориентирован информационный продукт; </a:t>
            </a:r>
          </a:p>
          <a:p>
            <a:pPr marL="165100" indent="-165100">
              <a:spcAft>
                <a:spcPct val="50000"/>
              </a:spcAft>
              <a:buFont typeface="Arial" pitchFamily="34" charset="0"/>
              <a:buChar char="•"/>
            </a:pPr>
            <a:r>
              <a:rPr lang="ru-RU" sz="3200" dirty="0" smtClean="0"/>
              <a:t> целями формирования информационного продукта (для чего формируется, на что хотим повлиять? – цели заказчика).</a:t>
            </a:r>
            <a:endParaRPr lang="ru-RU" sz="3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7183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Например: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79512" y="699542"/>
            <a:ext cx="4316288" cy="4176464"/>
          </a:xfrm>
        </p:spPr>
        <p:txBody>
          <a:bodyPr/>
          <a:lstStyle/>
          <a:p>
            <a:pPr algn="ctr">
              <a:buNone/>
            </a:pPr>
            <a:r>
              <a:rPr lang="ru-RU" sz="1400" b="1" dirty="0" smtClean="0"/>
              <a:t>Если хотим задать приоритеты развития системы</a:t>
            </a:r>
            <a:endParaRPr lang="ru-RU" sz="1400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555526"/>
            <a:ext cx="4038600" cy="4039097"/>
          </a:xfrm>
        </p:spPr>
        <p:txBody>
          <a:bodyPr/>
          <a:lstStyle/>
          <a:p>
            <a:pPr algn="ctr">
              <a:buNone/>
            </a:pPr>
            <a:r>
              <a:rPr lang="ru-RU" sz="1400" b="1" dirty="0" smtClean="0"/>
              <a:t>Если хотим дать информацию для выбора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419622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endParaRPr lang="ru-RU" sz="3000" i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9" y="987574"/>
            <a:ext cx="4032448" cy="415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93" y="1203598"/>
            <a:ext cx="4738629" cy="337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2800" dirty="0" smtClean="0">
                <a:solidFill>
                  <a:schemeClr val="bg1"/>
                </a:solidFill>
              </a:rPr>
              <a:t>Поэтому рейтингов и </a:t>
            </a:r>
            <a:r>
              <a:rPr lang="ru-RU" sz="2800" dirty="0" err="1" smtClean="0">
                <a:solidFill>
                  <a:schemeClr val="bg1"/>
                </a:solidFill>
              </a:rPr>
              <a:t>рэнкингов</a:t>
            </a:r>
            <a:r>
              <a:rPr lang="ru-RU" sz="2800" dirty="0" smtClean="0">
                <a:solidFill>
                  <a:schemeClr val="bg1"/>
                </a:solidFill>
              </a:rPr>
              <a:t> может быть много</a:t>
            </a:r>
            <a:r>
              <a:rPr lang="ru-RU" sz="2800" dirty="0">
                <a:solidFill>
                  <a:schemeClr val="bg1"/>
                </a:solidFill>
              </a:rPr>
              <a:t>,</a:t>
            </a:r>
            <a:r>
              <a:rPr lang="ru-RU" sz="2800" dirty="0" smtClean="0">
                <a:solidFill>
                  <a:schemeClr val="bg1"/>
                </a:solidFill>
              </a:rPr>
              <a:t> и они могут быть различные, так как: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200150"/>
            <a:ext cx="8712968" cy="3943350"/>
          </a:xfrm>
        </p:spPr>
        <p:txBody>
          <a:bodyPr/>
          <a:lstStyle/>
          <a:p>
            <a:r>
              <a:rPr lang="ru-RU" sz="2600" dirty="0" smtClean="0"/>
              <a:t>ориентированы на разные целевые группы (одного информационного продукта, ориентированного на разные целевые группы, быть не может)</a:t>
            </a:r>
          </a:p>
          <a:p>
            <a:r>
              <a:rPr lang="ru-RU" sz="2600" dirty="0" smtClean="0"/>
              <a:t>преследуют разные цели (один и тот же информационный продукт не может работать и на развитие системы, и на инспекцию по выполнению поставленных задач)</a:t>
            </a:r>
          </a:p>
          <a:p>
            <a:r>
              <a:rPr lang="ru-RU" sz="2600" dirty="0" smtClean="0"/>
              <a:t>строятся как внутри системы, так и на внешних площадках</a:t>
            </a:r>
            <a:endParaRPr lang="ru-RU" sz="2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44376" y="13476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ctr"/>
            <a:endParaRPr lang="ru-RU" sz="3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2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784976" cy="709191"/>
          </a:xfrm>
        </p:spPr>
        <p:txBody>
          <a:bodyPr/>
          <a:lstStyle/>
          <a:p>
            <a:pPr lvl="0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000" dirty="0" smtClean="0">
                <a:solidFill>
                  <a:schemeClr val="bg1"/>
                </a:solidFill>
              </a:rPr>
              <a:t>Но создаваемые рейтинги и </a:t>
            </a:r>
            <a:r>
              <a:rPr lang="ru-RU" sz="2000" dirty="0" err="1" smtClean="0">
                <a:solidFill>
                  <a:schemeClr val="bg1"/>
                </a:solidFill>
              </a:rPr>
              <a:t>рэнкинги</a:t>
            </a:r>
            <a:r>
              <a:rPr lang="ru-RU" sz="2000" dirty="0" smtClean="0">
                <a:solidFill>
                  <a:schemeClr val="bg1"/>
                </a:solidFill>
              </a:rPr>
              <a:t> должны отвечать установленным международным стандартам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000" dirty="0" smtClean="0">
                <a:solidFill>
                  <a:schemeClr val="bg1"/>
                </a:solidFill>
              </a:rPr>
              <a:t>сегодня в их основе лежат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«Правила аудита рейтингов (</a:t>
            </a:r>
            <a:r>
              <a:rPr lang="en-GB" sz="2000" b="1" dirty="0" smtClean="0">
                <a:solidFill>
                  <a:schemeClr val="bg1"/>
                </a:solidFill>
              </a:rPr>
              <a:t>IREG Ranking Audit Rules</a:t>
            </a:r>
            <a:r>
              <a:rPr lang="ru-RU" sz="2000" b="1" dirty="0" smtClean="0">
                <a:solidFill>
                  <a:schemeClr val="bg1"/>
                </a:solidFill>
              </a:rPr>
              <a:t>)» 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(приняты 16—17 мая 2011 г. )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1600" dirty="0" smtClean="0"/>
              <a:t>ЦЕЛЬ, ЦЕЛЕВЫЕ ГРУППЫ, КЛЮЧЕВОЙ ПОДХОД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/>
              <a:t>Критерий 1</a:t>
            </a:r>
            <a:endParaRPr lang="ru-RU" sz="1600" dirty="0" smtClean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        Цель ранжирования и (ключевые) целевые группы должны быть четко определены. Ранжирование должно соответствовать заявленной цели. Это включает и систему индикаторов, учитывающих цель ранжирования.</a:t>
            </a:r>
          </a:p>
          <a:p>
            <a:pPr>
              <a:spcBef>
                <a:spcPts val="0"/>
              </a:spcBef>
              <a:buNone/>
            </a:pPr>
            <a:endParaRPr lang="ru-RU" sz="1600" b="1" dirty="0" smtClean="0"/>
          </a:p>
          <a:p>
            <a:pPr>
              <a:spcBef>
                <a:spcPts val="0"/>
              </a:spcBef>
              <a:buNone/>
            </a:pPr>
            <a:r>
              <a:rPr lang="ru-RU" sz="1600" b="1" dirty="0" smtClean="0"/>
              <a:t>Критерий 3</a:t>
            </a:r>
            <a:endParaRPr lang="ru-RU" sz="1600" dirty="0" smtClean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        </a:t>
            </a:r>
            <a:r>
              <a:rPr lang="ru-RU" sz="1600" dirty="0"/>
              <a:t>Ранжирование должно уточнять языковой, культурный, экономический и исторический контекст оцениваемых образовательных систем. Индикаторы, используемые в международных системах ранжирования, должны обеспечивать достаточную сопоставимость между соответствующими странами. </a:t>
            </a:r>
          </a:p>
          <a:p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5697</TotalTime>
  <Words>1924</Words>
  <Application>Microsoft Office PowerPoint</Application>
  <PresentationFormat>Экран (16:9)</PresentationFormat>
  <Paragraphs>222</Paragraphs>
  <Slides>32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Три вопроса, которые мы сегодня обсудим</vt:lpstr>
      <vt:lpstr>Кому и зачем нужны рейтинги?  (по данным опроса РИА Новости – февраль-март 2012 года)</vt:lpstr>
      <vt:lpstr>Сегодня для публичного представления данных по образованию (для массовой аудитории), как правило, используют </vt:lpstr>
      <vt:lpstr>Например:</vt:lpstr>
      <vt:lpstr>Выбор варианта представления определяется:</vt:lpstr>
      <vt:lpstr>Например:</vt:lpstr>
      <vt:lpstr> Поэтому рейтингов и рэнкингов может быть много, и они могут быть различные, так как: </vt:lpstr>
      <vt:lpstr> Но создаваемые рейтинги и рэнкинги должны отвечать установленным международным стандартам: сегодня в их основе лежат  «Правила аудита рейтингов (IREG Ranking Audit Rules)»   (приняты 16—17 мая 2011 г. ) </vt:lpstr>
      <vt:lpstr> Но создаваемые рейтинги и рэнкинги должны отвечать установленным международным стандартам: сегодня в их основе лежат  «Правила аудита рейтингов (IREG Ranking Audit Rules)»   (приняты 16—17 мая 2011 г. ) </vt:lpstr>
      <vt:lpstr> Но создаваемые рейтинги и рэнкинги должны отвечать установленным международным стандартам: сегодня в их основе лежат  «Правила аудита рейтингов (IREG Ranking Audit Rules)»   (приняты 16—17 мая 2011 г. ) </vt:lpstr>
      <vt:lpstr> Но создаваемые рейтинги и рэнкинги должны отвечать установленным международным стандартам: сегодня в их основе лежат  «Правила аудита рейтингов (IREG Ranking Audit Rules)»   (приняты 16—17 мая 2011 г. ) </vt:lpstr>
      <vt:lpstr>Например:</vt:lpstr>
      <vt:lpstr> Но создаваемые рейтинги и рэнкинги должны отвечать установленным международным стандартам: сегодня в их основе лежат  «Правила аудита рейтингов (IREG Ranking Audit Rules)»   (приняты 16—17 мая 2011 г. ) </vt:lpstr>
      <vt:lpstr>Презентация PowerPoint</vt:lpstr>
      <vt:lpstr>Формирование данных стандартов привело к появлению нового информационного продукта – Социального рейтинга</vt:lpstr>
      <vt:lpstr>Несмотря на свой потребительский характер, социальный рейтинг должен отвечать всем действующим нормам, применимым к рейтингам или рэнкингам, а именно:</vt:lpstr>
      <vt:lpstr> Рассмотрим пример формирование такого социального рейтинга на кейсе: «Всероссийский рейтинг школ повышенного уровня РФ» </vt:lpstr>
      <vt:lpstr>Рейтинг вышел (на странице «Социальные рейтинги» РИА Новости)</vt:lpstr>
      <vt:lpstr>Рейтинг вышел </vt:lpstr>
      <vt:lpstr>Концепция рейтинга отвечает на вопросы:</vt:lpstr>
      <vt:lpstr>Методика рейтинга описывает:</vt:lpstr>
      <vt:lpstr>Проект Методики прошел три уровня экспертизы:</vt:lpstr>
      <vt:lpstr>Сбор данных включал:</vt:lpstr>
      <vt:lpstr>Обработка данных и проведение оценки:</vt:lpstr>
      <vt:lpstr>    Цифры начали говорить</vt:lpstr>
      <vt:lpstr>Лидеры рейтинга были отмечены </vt:lpstr>
      <vt:lpstr> Таким образом, создание социального рейтинга - это работа большой команды профессионалов: </vt:lpstr>
      <vt:lpstr> Основные уроки реализации первого года проекта: </vt:lpstr>
      <vt:lpstr> Основные уроки реализации первого года проекта: </vt:lpstr>
      <vt:lpstr> Что дальше? 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Тюрина Наталья Владимировна</cp:lastModifiedBy>
  <cp:revision>267</cp:revision>
  <dcterms:created xsi:type="dcterms:W3CDTF">2011-08-25T06:09:31Z</dcterms:created>
  <dcterms:modified xsi:type="dcterms:W3CDTF">2012-08-27T14:48:24Z</dcterms:modified>
</cp:coreProperties>
</file>