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326" r:id="rId3"/>
    <p:sldId id="342" r:id="rId4"/>
    <p:sldId id="363" r:id="rId5"/>
    <p:sldId id="364" r:id="rId6"/>
    <p:sldId id="365" r:id="rId7"/>
    <p:sldId id="385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84" r:id="rId18"/>
    <p:sldId id="383" r:id="rId19"/>
    <p:sldId id="376" r:id="rId20"/>
    <p:sldId id="377" r:id="rId21"/>
    <p:sldId id="378" r:id="rId22"/>
    <p:sldId id="379" r:id="rId23"/>
    <p:sldId id="380" r:id="rId24"/>
    <p:sldId id="381" r:id="rId25"/>
    <p:sldId id="386" r:id="rId26"/>
    <p:sldId id="382" r:id="rId27"/>
    <p:sldId id="341" r:id="rId2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5076" autoAdjust="0"/>
  </p:normalViewPr>
  <p:slideViewPr>
    <p:cSldViewPr>
      <p:cViewPr>
        <p:scale>
          <a:sx n="100" d="100"/>
          <a:sy n="100" d="100"/>
        </p:scale>
        <p:origin x="-72" y="-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 забыть упомянуть для дискуссии различение: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состояние дел с освоением предмета (не важны контексты) – результативность работы муниципальной системы образования (нужно учитывать </a:t>
            </a:r>
            <a:r>
              <a:rPr lang="ru-RU" dirty="0" err="1" smtClean="0"/>
              <a:t>соц-дем</a:t>
            </a:r>
            <a:r>
              <a:rPr lang="ru-RU" dirty="0" smtClean="0"/>
              <a:t>. окружение, соц. эконом. статус семьи,</a:t>
            </a:r>
            <a:r>
              <a:rPr lang="ru-RU" baseline="0" dirty="0" smtClean="0"/>
              <a:t> развитость дополнительных образовательных услуг и пр…</a:t>
            </a:r>
            <a:r>
              <a:rPr lang="ru-RU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В</a:t>
            </a:r>
            <a:r>
              <a:rPr lang="ru-RU" baseline="0" dirty="0" smtClean="0"/>
              <a:t> Красноярске пробовали считать «среднее» среднего балла.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baseline="0" dirty="0" smtClean="0"/>
              <a:t>Метафора: «Рост баскетболиста не означает на сколько он сильный игрок, но все равно нужна линейка которой одинаково измеряют всех. И «средний рост команды» иногда используют в </a:t>
            </a:r>
            <a:r>
              <a:rPr lang="en-US" baseline="0" dirty="0" smtClean="0"/>
              <a:t>NBA</a:t>
            </a:r>
            <a:r>
              <a:rPr lang="ru-RU" baseline="0" dirty="0" smtClean="0"/>
              <a:t>».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 забыть прокомментировать 3 пункт: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Поскольку</a:t>
            </a:r>
            <a:r>
              <a:rPr lang="ru-RU" baseline="0" dirty="0" smtClean="0"/>
              <a:t> сравниваем не с нормой, а друг с другом, то результаты аутсайдеров не означают, что у них все «отвратительно»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их результаты могут быть вполне приемлемы с точки зрения нормы (стандарта и пр…) и результатов работы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И с другой стороны, результаты лидеров не означают, что у них все хорошо – просто у всех остальных хуже.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aseline="0" dirty="0" smtClean="0"/>
              <a:t>Оценка для себя и для других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Метафора:</a:t>
            </a:r>
            <a:r>
              <a:rPr lang="ru-RU" baseline="0" dirty="0" smtClean="0"/>
              <a:t> «Когда я у врача – хочу иметь истинный диагноз, когда иду в военкомат – хочу иметь желаемый диагноз»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baseline="0" dirty="0" smtClean="0"/>
              <a:t>Показатели для оценки эффективности деятельности органов исполнительной власти субъектов Российской Федерации : Удовлетворенность населения качеством общего образования – госорган предоставляющий информацию: ФСО России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Парадокс ККР4: результаты 2011 и 2012  сопоставимы – использование в рейтинге особо не исказили результаты в следующем году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(иллюзия</a:t>
            </a:r>
            <a:r>
              <a:rPr lang="ru-RU" baseline="0" dirty="0" smtClean="0"/>
              <a:t> что раньше не особо искажали данные /  все понимают важность и обеспечивают достоверность / на самом деле большинству нет ни какого дела до рейтингов</a:t>
            </a:r>
            <a:r>
              <a:rPr lang="ru-RU" dirty="0" smtClean="0"/>
              <a:t>)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Можно набрать большое число показателей</a:t>
            </a:r>
            <a:r>
              <a:rPr lang="ru-RU" baseline="0" dirty="0" smtClean="0"/>
              <a:t> и придумать такую их линейную комбинацию, что получиться рейтинг, который всех устраивает – НО зачем проводить такую огромную работу, не легче ли просто всех опросить (правда получим «</a:t>
            </a:r>
            <a:r>
              <a:rPr lang="ru-RU" baseline="0" dirty="0" err="1" smtClean="0"/>
              <a:t>матмодель</a:t>
            </a:r>
            <a:r>
              <a:rPr lang="ru-RU" baseline="0" dirty="0" smtClean="0"/>
              <a:t>» хорошего образования)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М.Л. </a:t>
            </a:r>
            <a:r>
              <a:rPr lang="ru-RU" dirty="0" err="1" smtClean="0"/>
              <a:t>Агранович</a:t>
            </a:r>
            <a:r>
              <a:rPr lang="ru-RU" dirty="0" smtClean="0"/>
              <a:t>: «Мы конечно проводим исследование, называя</a:t>
            </a:r>
            <a:r>
              <a:rPr lang="ru-RU" baseline="0" dirty="0" smtClean="0"/>
              <a:t> это рейтингом</a:t>
            </a:r>
            <a:r>
              <a:rPr lang="ru-RU" baseline="0" smtClean="0"/>
              <a:t>, потому </a:t>
            </a:r>
            <a:r>
              <a:rPr lang="ru-RU" baseline="0" dirty="0" smtClean="0"/>
              <a:t>что все заказывают рейтинги</a:t>
            </a:r>
            <a:r>
              <a:rPr lang="ru-RU" dirty="0" smtClean="0"/>
              <a:t>»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</a:t>
            </a:r>
            <a:r>
              <a:rPr lang="ru-RU" baseline="0" dirty="0" smtClean="0"/>
              <a:t> забыть сказать, что на 4 шаге представляется: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Вариант методики (или вариантов методик) и результаты рейтинга (рейтингов) и «подходящая методика» выбирается скорее не по «теоретическим соображениям», а по тому какой рейтинг получился 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://images.yandex.ru/yandsearch?text=%D0%BA%D1%80%D0%B0%D1%81%D0%BD%D0%BE%D1%8F%D1%80%D1%81%D0%BA%D0%B8%D0%B9%20%D0%BA%D1%80%D0%B0%D0%B9&amp;noreask=1&amp;img_url=upload.wikimedia.org/wikipedia/commons/thumb/2/29/Coat_of_arms_of_Krasnoyarsk_Krai.svg/229px-Coat_of_arms_of_Krasnoyarsk_Krai.svg.png&amp;pos=0&amp;rpt=simage&amp;lr=21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&#1070;&#1088;&#1080;&#1089;&#1087;&#1088;&#1091;&#1076;&#1077;&#1085;&#1094;&#1080;&#1103;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&#1048;&#1085;&#1092;&#1086;&#1088;&#1084;&#1072;&#1090;&#1080;&#1082;&#1072;.pdf" TargetMode="External"/><Relationship Id="rId5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%20&#1069;&#1082;&#1086;&#1085;&#1086;&#1084;&#1080;&#1082;&#1072;.pdf" TargetMode="External"/><Relationship Id="rId4" Type="http://schemas.openxmlformats.org/officeDocument/2006/relationships/hyperlink" Target="file:///C:\Users\sam.SKYNET\Desktop\&#1062;&#1054;&#1050;\&#1057;&#1086;&#1090;&#1088;&#1091;&#1076;&#1085;&#1080;&#1095;&#1077;&#1089;&#1090;&#1074;&#1072;\RTC\&#1074;&#1077;&#1073;&#1080;&#1085;&#1072;&#1088;&#1099;\RTC%20&#1074;&#1077;&#1073;&#1080;&#1085;&#1072;&#1088;%202012-06-22\&#1042;&#1059;&#1047;&#1099;\&#1056;&#1077;&#1081;&#1090;&#1080;&#1085;&#1075;%20&#1074;&#1091;&#1079;&#1086;&#1074;%20&#1087;&#1086;%20&#1089;&#1088;&#1077;&#1076;&#1085;&#1077;&#1084;&#1091;%20&#1073;&#1072;&#1083;&#1083;&#1091;%20&#1045;&#1043;&#1069;%20%20&#1047;&#1076;&#1088;&#1072;&#1074;&#1086;&#1086;&#1093;&#1088;&#1072;&#1085;&#1077;&#1085;&#1080;&#1077;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k.cross-edu.ru/?page_id=424" TargetMode="External"/><Relationship Id="rId5" Type="http://schemas.openxmlformats.org/officeDocument/2006/relationships/hyperlink" Target="http://cok.cross-edu.ru/?wpfb_dl=62" TargetMode="External"/><Relationship Id="rId4" Type="http://schemas.openxmlformats.org/officeDocument/2006/relationships/hyperlink" Target="560080_&#1052;&#1050;&#1054;&#1059;%20&#1050;&#1072;&#1082;&#1072;&#1103;-&#1090;&#1086;%20&#1057;&#1054;&#1064;_r.xl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1.docx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_________Microsoft_Office_Word2.docx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ko@cross.ipk.ru" TargetMode="Externa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419872" y="3476379"/>
            <a:ext cx="552982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Семёнов Сергей Викторович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Красноярский Центр оценки качества образования, директор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30535" y="460920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34729" y="456147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976" y="150425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0" y="1419622"/>
            <a:ext cx="8999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ВЕБИНАР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000" b="1" dirty="0" smtClean="0">
                <a:solidFill>
                  <a:schemeClr val="bg1"/>
                </a:solidFill>
              </a:rPr>
              <a:t>Возможности и риски использования результатов оценки учебных достижений при формирования рейтингов в образовании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Рейтингование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муниципалитетов по учебным достижениям: опыт Красноярского края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22 июня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2012 года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http://im5-tub-ru.yandex.net/i?id=254251059-49-72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24199" y="4549363"/>
            <a:ext cx="370049" cy="451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ЕГЭ-2011: обязательные предметы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Участвуют все – можно делать вывод о том, как в муниципалитете готовят по предмету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Показатели: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Средний балл 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в среднем учат предмету</a:t>
            </a:r>
            <a:r>
              <a:rPr lang="ru-RU" sz="2400" dirty="0" smtClean="0"/>
              <a:t>) 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Процент выпускников, показавших средний и высокий уровень подготовки (группы выделены ФИПИ) 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насколько хорошо обучают предмету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ЕГЭ-2011: необязательные предметы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необязательные предметы сдают, чтобы поступать в вуз </a:t>
            </a:r>
          </a:p>
          <a:p>
            <a:pPr marL="536575" indent="-357188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400" dirty="0" smtClean="0"/>
              <a:t> результаты муниципалитетов можно оценивать по тому, какую возможность поступить в ВУЗ имеют выпускники </a:t>
            </a:r>
          </a:p>
          <a:p>
            <a:pPr marL="536575" indent="-357188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400" dirty="0" smtClean="0"/>
              <a:t> нужно сравнивать сумму баллов по набору предметов, сдаваемых для поступления на ту или иную специальность </a:t>
            </a:r>
          </a:p>
          <a:p>
            <a:pPr marL="536575" indent="-357188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2400" dirty="0" smtClean="0"/>
              <a:t> чтобы «отсечь случайные выборы» предметов считаем % выпускников муниципалитета, набравших сумму больше определенного балла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ЕГЭ-2011: необязательные предметы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Минимальный балл для зачисления в ведущий вуз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707654"/>
          <a:ext cx="8280920" cy="31373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52328"/>
                <a:gridCol w="5328592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4" action="ppaction://hlinkfile"/>
                        </a:rPr>
                        <a:t>здравоохранение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язык, химия, биология или физика </a:t>
                      </a:r>
                      <a:b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dirty="0" smtClean="0"/>
                        <a:t>сумма по 3 предметам – 193 балла </a:t>
                      </a:r>
                      <a:endParaRPr lang="ru-RU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5" action="ppaction://hlinkfile"/>
                        </a:rPr>
                        <a:t>экономика и менеджмент</a:t>
                      </a:r>
                      <a:r>
                        <a:rPr lang="ru-RU" sz="1800" u="none" baseline="0" dirty="0" smtClean="0"/>
                        <a:t> 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r>
                        <a:rPr lang="ru-RU" sz="1800" dirty="0" smtClean="0"/>
                        <a:t>:41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язык</a:t>
                      </a:r>
                      <a:r>
                        <a:rPr lang="ru-RU" sz="1800" dirty="0" smtClean="0"/>
                        <a:t>: 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r>
                        <a:rPr lang="ru-RU" sz="1800" dirty="0" smtClean="0"/>
                        <a:t>: 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иностранный </a:t>
                      </a:r>
                      <a:r>
                        <a:rPr lang="ru-RU" sz="1800" dirty="0" smtClean="0"/>
                        <a:t>: 40</a:t>
                      </a:r>
                      <a:endParaRPr lang="ru-RU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6" action="ppaction://hlinkfile"/>
                        </a:rPr>
                        <a:t>информатика и ИКТ 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математика, русский язык, физика  или информатика и ИКТ </a:t>
                      </a:r>
                      <a:b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dirty="0" smtClean="0"/>
                        <a:t>сумма по 3 предметам – 180 баллов</a:t>
                      </a:r>
                      <a:endParaRPr lang="ru-RU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hlinkClick r:id="rId7" action="ppaction://hlinkfile"/>
                        </a:rPr>
                        <a:t>юриспруденция</a:t>
                      </a:r>
                      <a:r>
                        <a:rPr lang="ru-RU" sz="1800" u="none" baseline="0" dirty="0" smtClean="0"/>
                        <a:t> </a:t>
                      </a:r>
                      <a:endParaRPr lang="ru-RU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r>
                        <a:rPr lang="ru-RU" sz="1800" dirty="0" smtClean="0"/>
                        <a:t>:50,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русский язык </a:t>
                      </a:r>
                      <a:r>
                        <a:rPr lang="ru-RU" sz="1800" dirty="0" smtClean="0"/>
                        <a:t>:50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</a:t>
                      </a:r>
                      <a:r>
                        <a:rPr lang="ru-RU" sz="1800" dirty="0" smtClean="0"/>
                        <a:t>:50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иностранный язык </a:t>
                      </a:r>
                      <a:r>
                        <a:rPr lang="ru-RU" sz="1800" dirty="0" smtClean="0"/>
                        <a:t>:50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Краевые контрольные работы для учащихся, закончивших 4-й класс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indent="-358775">
              <a:spcBef>
                <a:spcPts val="600"/>
              </a:spcBef>
            </a:pPr>
            <a:r>
              <a:rPr lang="ru-RU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</a:t>
            </a:r>
            <a:r>
              <a:rPr lang="ru-RU" sz="16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рейтингования</a:t>
            </a:r>
            <a:r>
              <a:rPr lang="ru-RU" sz="1600" dirty="0" smtClean="0"/>
              <a:t>: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Уровень подготовки выпускников начальной школы по русскому языку и математике 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умений (блок «Работа с информацией»)</a:t>
            </a:r>
          </a:p>
          <a:p>
            <a:pPr marL="625475" lvl="1" indent="-168275">
              <a:buFont typeface="Arial" pitchFamily="34" charset="0"/>
              <a:buChar char="•"/>
            </a:pPr>
            <a:r>
              <a:rPr lang="ru-RU" sz="1600" dirty="0" smtClean="0"/>
              <a:t>оценка освоения умений (умение освоено / умение не освоено);</a:t>
            </a:r>
          </a:p>
          <a:p>
            <a:pPr marL="625475" lvl="1" indent="-168275">
              <a:buFont typeface="Arial" pitchFamily="34" charset="0"/>
              <a:buChar char="•"/>
            </a:pPr>
            <a:r>
              <a:rPr lang="ru-RU" sz="1600" dirty="0" smtClean="0"/>
              <a:t>качественная оценка соответствия продемонстрированных результатов требованиям ФГОС НОО (продемонстрировано / не продемонстрировано достижение базовой подготовки или уровня осознанного владения);</a:t>
            </a:r>
            <a:endParaRPr lang="ru-RU" sz="1400" dirty="0" smtClean="0"/>
          </a:p>
          <a:p>
            <a:pPr marL="625475" lvl="1" indent="-168275">
              <a:buFont typeface="Arial" pitchFamily="34" charset="0"/>
              <a:buChar char="•"/>
            </a:pPr>
            <a:r>
              <a:rPr lang="ru-RU" sz="1600" dirty="0" smtClean="0">
                <a:hlinkClick r:id="rId4" action="ppaction://hlinkfile"/>
              </a:rPr>
              <a:t>тестовый балл </a:t>
            </a:r>
            <a:r>
              <a:rPr lang="ru-RU" sz="1600" dirty="0" smtClean="0"/>
              <a:t>по 100-балльной шкале (</a:t>
            </a:r>
            <a:r>
              <a:rPr lang="ru-RU" sz="1600" i="1" dirty="0" smtClean="0"/>
              <a:t>используем однопараметрическую модель </a:t>
            </a:r>
            <a:r>
              <a:rPr lang="ru-RU" sz="1600" i="1" dirty="0" err="1" smtClean="0"/>
              <a:t>Раша</a:t>
            </a:r>
            <a:r>
              <a:rPr lang="ru-RU" sz="1600" dirty="0" smtClean="0"/>
              <a:t>).</a:t>
            </a:r>
            <a:endParaRPr lang="ru-RU" sz="1400" dirty="0" smtClean="0"/>
          </a:p>
          <a:p>
            <a:pPr algn="r"/>
            <a:r>
              <a:rPr lang="ru-RU" sz="1400" dirty="0" smtClean="0"/>
              <a:t>Итоги Краевых контрольных работ можно посмотреть в отчете </a:t>
            </a:r>
            <a:r>
              <a:rPr lang="ru-RU" sz="1400" dirty="0" err="1" smtClean="0"/>
              <a:t>Цетнра</a:t>
            </a:r>
            <a:r>
              <a:rPr lang="ru-RU" sz="1400" dirty="0" smtClean="0"/>
              <a:t> (</a:t>
            </a:r>
            <a:r>
              <a:rPr lang="ru-RU" sz="1400" dirty="0" smtClean="0">
                <a:hlinkClick r:id="rId5"/>
              </a:rPr>
              <a:t>http://cok.cross-edu.ru/?wpfb_dl=62</a:t>
            </a:r>
            <a:r>
              <a:rPr lang="ru-RU" sz="1400" dirty="0" smtClean="0"/>
              <a:t>)</a:t>
            </a:r>
          </a:p>
          <a:p>
            <a:pPr algn="r"/>
            <a:r>
              <a:rPr lang="ru-RU" sz="1400" dirty="0" smtClean="0"/>
              <a:t>Спецификация, кодификатор, демоверсия (</a:t>
            </a:r>
            <a:r>
              <a:rPr lang="en-US" sz="1400" dirty="0" smtClean="0">
                <a:hlinkClick r:id="rId6"/>
              </a:rPr>
              <a:t>http://cok.cross-edu.ru/?page_id=424</a:t>
            </a:r>
            <a:r>
              <a:rPr lang="ru-RU" sz="1400" dirty="0" smtClean="0"/>
              <a:t>)</a:t>
            </a:r>
            <a:endParaRPr lang="ru-RU" sz="1600" dirty="0" smtClean="0"/>
          </a:p>
          <a:p>
            <a:pPr lvl="3">
              <a:spcBef>
                <a:spcPts val="600"/>
              </a:spcBef>
            </a:pPr>
            <a:endParaRPr lang="ru-RU" sz="1600" dirty="0" smtClean="0"/>
          </a:p>
          <a:p>
            <a:pPr lvl="3">
              <a:spcBef>
                <a:spcPts val="600"/>
              </a:spcBef>
            </a:pPr>
            <a:endParaRPr lang="ru-RU" sz="1600" dirty="0" smtClean="0"/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endParaRPr lang="ru-RU" sz="2800" dirty="0" smtClean="0"/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Краевые контрольные работы для учащихся, закончивших 4-й класс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Участвуют порядка 85% учеников 4-х классов – можно использовать результаты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Показатели: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Средний балл в муниципалитете по 100 балльной шкале</a:t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в среднем учат</a:t>
            </a:r>
            <a:r>
              <a:rPr lang="ru-RU" sz="2400" dirty="0" smtClean="0"/>
              <a:t>) 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Процент четвероклассников муниципалитета, продемонстрировавших повышенный и высокий уровень (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насколько хорошо обучают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Как «совместить» разные направления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Нормирование</a:t>
            </a:r>
          </a:p>
          <a:p>
            <a:r>
              <a:rPr lang="en-US" sz="2000" i="1" dirty="0" smtClean="0"/>
              <a:t>X</a:t>
            </a:r>
            <a:r>
              <a:rPr lang="ru-RU" sz="2000" i="1" baseline="-25000" dirty="0" err="1" smtClean="0"/>
              <a:t>М.норм</a:t>
            </a:r>
            <a:r>
              <a:rPr lang="ru-RU" sz="2000" i="1" dirty="0" err="1" smtClean="0"/>
              <a:t>=</a:t>
            </a:r>
            <a:r>
              <a:rPr lang="ru-RU" sz="2000" i="1" dirty="0" smtClean="0"/>
              <a:t> (</a:t>
            </a:r>
            <a:r>
              <a:rPr lang="en-US" sz="2000" i="1" dirty="0" smtClean="0"/>
              <a:t>X</a:t>
            </a:r>
            <a:r>
              <a:rPr lang="ru-RU" sz="2000" i="1" baseline="-25000" dirty="0" smtClean="0"/>
              <a:t>М</a:t>
            </a:r>
            <a:r>
              <a:rPr lang="ru-RU" sz="2000" i="1" dirty="0" smtClean="0"/>
              <a:t> –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min</a:t>
            </a:r>
            <a:r>
              <a:rPr lang="ru-RU" sz="2000" i="1" dirty="0" smtClean="0"/>
              <a:t> ) / 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max</a:t>
            </a:r>
            <a:r>
              <a:rPr lang="ru-RU" sz="2000" i="1" dirty="0" smtClean="0"/>
              <a:t> –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min</a:t>
            </a:r>
            <a:r>
              <a:rPr lang="ru-RU" sz="2000" i="1" dirty="0" smtClean="0"/>
              <a:t>)</a:t>
            </a:r>
            <a:r>
              <a:rPr lang="ru-RU" sz="2000" dirty="0" smtClean="0"/>
              <a:t> </a:t>
            </a:r>
          </a:p>
          <a:p>
            <a:r>
              <a:rPr lang="en-US" sz="2000" dirty="0" smtClean="0"/>
              <a:t> </a:t>
            </a:r>
            <a:r>
              <a:rPr lang="ru-RU" sz="2000" i="1" dirty="0" smtClean="0"/>
              <a:t>  </a:t>
            </a:r>
            <a:r>
              <a:rPr lang="en-US" sz="2000" i="1" dirty="0" smtClean="0"/>
              <a:t>X</a:t>
            </a:r>
            <a:r>
              <a:rPr lang="ru-RU" sz="2000" i="1" baseline="-25000" dirty="0" smtClean="0"/>
              <a:t>М </a:t>
            </a:r>
            <a:r>
              <a:rPr lang="ru-RU" sz="2000" baseline="-25000" dirty="0" smtClean="0"/>
              <a:t>	</a:t>
            </a:r>
            <a:r>
              <a:rPr lang="ru-RU" sz="2000" dirty="0" smtClean="0"/>
              <a:t>– значение показателя муниципалитета</a:t>
            </a:r>
          </a:p>
          <a:p>
            <a:r>
              <a:rPr lang="ru-RU" sz="2000" i="1" dirty="0" smtClean="0"/>
              <a:t>   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min</a:t>
            </a:r>
            <a:r>
              <a:rPr lang="en-US" sz="2000" baseline="-25000" dirty="0" smtClean="0"/>
              <a:t> </a:t>
            </a:r>
            <a:r>
              <a:rPr lang="ru-RU" sz="2000" baseline="-25000" dirty="0" smtClean="0"/>
              <a:t>	</a:t>
            </a:r>
            <a:r>
              <a:rPr lang="ru-RU" sz="2000" dirty="0" smtClean="0"/>
              <a:t>– значение минимального значения среди всех муниципалитетов</a:t>
            </a:r>
          </a:p>
          <a:p>
            <a:r>
              <a:rPr lang="ru-RU" sz="2000" i="1" dirty="0" smtClean="0"/>
              <a:t>   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max</a:t>
            </a:r>
            <a:r>
              <a:rPr lang="ru-RU" sz="2000" baseline="-25000" dirty="0" smtClean="0"/>
              <a:t> 	</a:t>
            </a:r>
            <a:r>
              <a:rPr lang="ru-RU" sz="2000" dirty="0" smtClean="0"/>
              <a:t>– значение максимально значения среди всех муниципалитетов</a:t>
            </a:r>
          </a:p>
          <a:p>
            <a:r>
              <a:rPr lang="ru-RU" sz="2000" i="1" dirty="0" smtClean="0"/>
              <a:t>    </a:t>
            </a:r>
            <a:r>
              <a:rPr lang="en-US" sz="2000" i="1" dirty="0" smtClean="0"/>
              <a:t>X</a:t>
            </a:r>
            <a:r>
              <a:rPr lang="ru-RU" sz="2000" i="1" baseline="-25000" dirty="0" smtClean="0"/>
              <a:t>М.норм</a:t>
            </a:r>
            <a:r>
              <a:rPr lang="ru-RU" sz="2000" baseline="-25000" dirty="0" smtClean="0"/>
              <a:t> 	</a:t>
            </a:r>
            <a:r>
              <a:rPr lang="ru-RU" sz="2000" dirty="0" smtClean="0"/>
              <a:t>– нормированное значение муниципалитета</a:t>
            </a:r>
          </a:p>
          <a:p>
            <a:endParaRPr lang="ru-RU" sz="2000" i="1" dirty="0" smtClean="0"/>
          </a:p>
          <a:p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Таким образом</a:t>
            </a:r>
            <a:r>
              <a:rPr lang="ru-RU" sz="2000" i="1" dirty="0" smtClean="0"/>
              <a:t>:</a:t>
            </a:r>
            <a:br>
              <a:rPr lang="ru-RU" sz="2000" i="1" dirty="0" smtClean="0"/>
            </a:br>
            <a:r>
              <a:rPr lang="ru-RU" sz="1600" i="1" dirty="0" smtClean="0"/>
              <a:t>для муниципалитета с минимальным значением  -  нормированное значение 0;</a:t>
            </a:r>
            <a:br>
              <a:rPr lang="ru-RU" sz="1600" i="1" dirty="0" smtClean="0"/>
            </a:br>
            <a:r>
              <a:rPr lang="ru-RU" sz="1600" i="1" dirty="0" smtClean="0"/>
              <a:t>для муниципалитет с максимальным значением  -  нормированное значение 1. После этого все значения муниципалитетов располагаются в пределах  0 … 1 и можно складывать разные рейтинги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Сводный рейтинг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 smtClean="0"/>
              <a:t>Нормирование по каждому направлению </a:t>
            </a:r>
          </a:p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 smtClean="0"/>
              <a:t>Сводный индекс = сумма нормированных значений по направлениям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538"/>
            <a:ext cx="3218136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endParaRPr lang="ru-RU" sz="3200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03848" y="123478"/>
          <a:ext cx="5708253" cy="5091682"/>
        </p:xfrm>
        <a:graphic>
          <a:graphicData uri="http://schemas.openxmlformats.org/presentationml/2006/ole">
            <p:oleObj spid="_x0000_s2052" name="Документ" r:id="rId5" imgW="6174463" imgH="550782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538"/>
            <a:ext cx="1633960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268288">
              <a:spcBef>
                <a:spcPts val="1200"/>
              </a:spcBef>
              <a:buFont typeface="Arial" pitchFamily="34" charset="0"/>
              <a:buChar char="•"/>
            </a:pPr>
            <a:endParaRPr lang="ru-RU" sz="3200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691680" y="195486"/>
          <a:ext cx="7210028" cy="4836916"/>
        </p:xfrm>
        <a:graphic>
          <a:graphicData uri="http://schemas.openxmlformats.org/presentationml/2006/ole">
            <p:oleObj spid="_x0000_s1032" name="Документ" r:id="rId5" imgW="9600081" imgH="644099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Использование рейтингов: Представление результатов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публикация 20 лучших (из 60) муниципалитетов по отдельным направлениям и результатам сводного рейтинга;</a:t>
            </a:r>
          </a:p>
          <a:p>
            <a:pPr marL="357188" lvl="0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информирование глав муниципальных образований о результатах муниципалитета по отдельным направлениям и результатам сводного рейтинга.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ЗАГОЛОВОК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r>
              <a:rPr lang="ru-RU" sz="3200" dirty="0" smtClean="0"/>
              <a:t>1.«Красноярский кейс» </a:t>
            </a:r>
          </a:p>
          <a:p>
            <a:pPr marL="514350" lvl="0" indent="-514350"/>
            <a:r>
              <a:rPr lang="ru-RU" sz="3200" dirty="0" smtClean="0"/>
              <a:t>2. Итоги Красноярского </a:t>
            </a:r>
            <a:r>
              <a:rPr lang="ru-RU" sz="3200" dirty="0" err="1" smtClean="0"/>
              <a:t>рейтингования</a:t>
            </a:r>
            <a:r>
              <a:rPr lang="ru-RU" sz="3200" dirty="0" smtClean="0"/>
              <a:t>: выводы, проблемы, размышления …</a:t>
            </a:r>
            <a:endParaRPr lang="ru-RU" sz="3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Использование рейтингов: Сопутствующие информационные продукты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Справка для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по результатам отдельных направлений:</a:t>
            </a:r>
          </a:p>
          <a:p>
            <a:pPr marL="357188" lvl="0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основные итоги,</a:t>
            </a:r>
          </a:p>
          <a:p>
            <a:pPr marL="357188" lvl="0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лучшие и худшие муниципалитеты,</a:t>
            </a:r>
          </a:p>
          <a:p>
            <a:pPr marL="357188" lvl="0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основные характеристики худших, краткий анализ причин.</a:t>
            </a:r>
          </a:p>
          <a:p>
            <a:pPr marL="357188" indent="-268288">
              <a:spcBef>
                <a:spcPts val="600"/>
              </a:spcBef>
            </a:pPr>
            <a:r>
              <a:rPr lang="ru-RU" sz="2400" dirty="0" smtClean="0"/>
              <a:t>Справка для Губернатора по результатам:</a:t>
            </a:r>
            <a:endParaRPr lang="ru-RU" sz="2800" dirty="0" smtClean="0"/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рейтинги муниципалитетов по направлениям (учебные, </a:t>
            </a:r>
            <a:r>
              <a:rPr lang="ru-RU" sz="2000" dirty="0" err="1" smtClean="0"/>
              <a:t>внеучебные</a:t>
            </a:r>
            <a:r>
              <a:rPr lang="ru-RU" sz="2000" dirty="0" smtClean="0"/>
              <a:t>, удовлетворенность);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направления и показатели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;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лидеры и аутсайдеры по отдельным направлениям;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устойчивые лидеры и аутсайдеры по нескольким направлениям.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Использование рейтингов: Управленческие решения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Все боялись результатов рейтингов («начальники не умеют работать с рейтингами»; «ждем, когда полетят головы»; как следствие, публикация только лучших).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Ничего особо страшного не произошло («никого не уволили»).</a:t>
            </a:r>
          </a:p>
          <a:p>
            <a:pPr marL="3571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Результаты обсуждаются в основном теми школами, муниципалитетами, которые ожидали увидеть себя в рейтинге на более высоком уровне.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Использование рейтингов: работа с результатами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Можно оценить лишь то, насколько мои ожидания совпали с тем местом в рейтинге, которое я получил.</a:t>
            </a:r>
          </a:p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Лучшим есть повод погордиться.</a:t>
            </a:r>
          </a:p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Адресная поддержка аутсайдерам </a:t>
            </a:r>
            <a:br>
              <a:rPr lang="ru-RU" sz="2800" dirty="0" smtClean="0"/>
            </a:br>
            <a:r>
              <a:rPr lang="ru-RU" sz="2800" dirty="0" smtClean="0"/>
              <a:t>(услуга краевого ИПК).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Что нужно помнить при разработке методик </a:t>
            </a:r>
            <a:r>
              <a:rPr lang="ru-RU" sz="2800" dirty="0" err="1" smtClean="0">
                <a:solidFill>
                  <a:schemeClr val="bg1"/>
                </a:solidFill>
              </a:rPr>
              <a:t>рейтиингования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Методика </a:t>
            </a:r>
            <a:r>
              <a:rPr lang="ru-RU" sz="2400" dirty="0" err="1" smtClean="0"/>
              <a:t>рейтингования</a:t>
            </a:r>
            <a:r>
              <a:rPr lang="ru-RU" sz="2400" dirty="0" smtClean="0"/>
              <a:t> – это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инструмент</a:t>
            </a:r>
            <a:r>
              <a:rPr lang="ru-RU" sz="2400" dirty="0" smtClean="0"/>
              <a:t> оценки.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Как любой инструмент оценки, методику необходимо апробировать (наверное, возможно использование аппарата, разработанного для тестирования).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Если Вы используете «ненадежные» источники оценок для </a:t>
            </a:r>
            <a:r>
              <a:rPr lang="ru-RU" sz="2400" dirty="0" err="1" smtClean="0"/>
              <a:t>рейтингования</a:t>
            </a:r>
            <a:r>
              <a:rPr lang="ru-RU" sz="2400" dirty="0" smtClean="0"/>
              <a:t> – в будущем эти результаты будут фальсифицировать.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Что нужно помнить при интерпретации результатов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03598"/>
            <a:ext cx="8640960" cy="38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dirty="0" smtClean="0"/>
              <a:t>Рейтинг по учебным достижениям не абсолютный показатель результативности работы: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рейтинг линейный, но у всех разные условия – не показывает «вклад» муниципальной (школьной) системы образования;</a:t>
            </a:r>
          </a:p>
          <a:p>
            <a:pPr marL="4476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рейтинг линейный –  можно лишь посмотреть на каком месте я нахожусь относительно моих ожиданий и представлений;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сравниваем друг с другом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 </a:t>
            </a:r>
            <a:r>
              <a:rPr lang="ru-RU" sz="2000" dirty="0" smtClean="0"/>
              <a:t>в хвосте не те, у кого совсем все плохо, просто у тех, кто выше лучше; 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тех, кто внизу, необходимо обеспечивать ресурсами;</a:t>
            </a:r>
          </a:p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тех, кто вверху, необходимо проверить – так ли и что у них хорошо  и учиться этому на их опыте.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Чем рискуем когда строим рейтинги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03598"/>
            <a:ext cx="8640960" cy="38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47675" lvl="0" indent="-358775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19622"/>
            <a:ext cx="85689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1809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Любая процедура оценки, если её результаты используются для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 – имеет тяготение к нарушению порядка проведения </a:t>
            </a:r>
          </a:p>
          <a:p>
            <a:pPr marL="361950" indent="-1809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Если данные для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  предоставляет оцениваемый объект – через некоторое время у всех будут одинаково высокие показатели (не используйте опросы, анкетирование и др. непроверяемые данные)</a:t>
            </a:r>
          </a:p>
          <a:p>
            <a:pPr marL="361950" indent="-1809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Очень большое число показателей для оценки – мало что дает</a:t>
            </a:r>
            <a:endParaRPr lang="ru-RU" sz="1600" dirty="0" smtClean="0"/>
          </a:p>
          <a:p>
            <a:pPr marL="361950" indent="-180975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2. </a:t>
            </a:r>
            <a:r>
              <a:rPr lang="ru-RU" sz="2800" dirty="0" smtClean="0">
                <a:solidFill>
                  <a:schemeClr val="bg1"/>
                </a:solidFill>
              </a:rPr>
              <a:t>Разработка рейтингов – что может быть в этом полезного?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ru-RU" dirty="0" smtClean="0"/>
              <a:t>Построить рейтинг – присвоить каждому участнику «циферку», которая позволяет определить его место в общей «линейке».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Придумать хитрую «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циферку</a:t>
            </a:r>
            <a:r>
              <a:rPr lang="ru-RU" dirty="0" smtClean="0"/>
              <a:t>», комплексно отражающую состояние дел в образовании – основная задача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оценки</a:t>
            </a:r>
            <a:r>
              <a:rPr lang="ru-RU" dirty="0" smtClean="0"/>
              <a:t> качества образования.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Если эту «циферку» нормировать </a:t>
            </a:r>
          </a:p>
          <a:p>
            <a:pPr marL="447675" lvl="0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относительно друг друга – получится рейтинг;</a:t>
            </a:r>
          </a:p>
          <a:p>
            <a:pPr marL="447675" lvl="0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относительно взятых обязательств  – получится индекс достижений.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Если мы получим набор методов расчета «циферок» (общепризнанных, «</a:t>
            </a:r>
            <a:r>
              <a:rPr lang="ru-RU" dirty="0" err="1" smtClean="0"/>
              <a:t>полноотражающих</a:t>
            </a:r>
            <a:r>
              <a:rPr lang="ru-RU" dirty="0" smtClean="0"/>
              <a:t>», «</a:t>
            </a:r>
            <a:r>
              <a:rPr lang="ru-RU" dirty="0" err="1" smtClean="0"/>
              <a:t>достовернопоучаемых</a:t>
            </a:r>
            <a:r>
              <a:rPr lang="ru-RU" dirty="0" smtClean="0"/>
              <a:t>») – мы построим систему оценки качества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635646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Центр оценки качества образования</a:t>
            </a:r>
          </a:p>
          <a:p>
            <a:pPr algn="ctr"/>
            <a:r>
              <a:rPr lang="ru-RU" sz="2800" dirty="0" smtClean="0"/>
              <a:t>г. Красноярск</a:t>
            </a:r>
          </a:p>
          <a:p>
            <a:pPr algn="ctr"/>
            <a:r>
              <a:rPr lang="en-US" sz="2800" dirty="0" smtClean="0">
                <a:hlinkClick r:id="rId5"/>
              </a:rPr>
              <a:t>coko@cross.ipk.ru</a:t>
            </a:r>
            <a:endParaRPr lang="en-US" sz="2800" dirty="0" smtClean="0"/>
          </a:p>
          <a:p>
            <a:pPr algn="ctr"/>
            <a:r>
              <a:rPr lang="en-US" sz="2800" dirty="0" smtClean="0"/>
              <a:t>cok.cross-edu.ru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600" i="1" dirty="0" smtClean="0"/>
              <a:t>«На основе шести критериев будет составляться рейтинг образовательных учреждений, который позволит решить несколько задач, и прежде всего: </a:t>
            </a:r>
            <a:endParaRPr lang="ru-RU" sz="1600" dirty="0" smtClean="0"/>
          </a:p>
          <a:p>
            <a:pPr marL="88900" lvl="0" indent="-88900">
              <a:buFont typeface="Arial" pitchFamily="34" charset="0"/>
              <a:buChar char="•"/>
            </a:pPr>
            <a:r>
              <a:rPr lang="ru-RU" sz="1600" i="1" dirty="0" smtClean="0"/>
              <a:t>выявлять одаренных в разных областях детей для дальнейшей работы с ними (в том числе, целенаправленной работы ВУЗов с такими детьми), </a:t>
            </a:r>
            <a:endParaRPr lang="ru-RU" sz="1600" dirty="0" smtClean="0"/>
          </a:p>
          <a:p>
            <a:pPr marL="88900" lvl="0" indent="-88900">
              <a:buFont typeface="Arial" pitchFamily="34" charset="0"/>
              <a:buChar char="•"/>
            </a:pPr>
            <a:r>
              <a:rPr lang="ru-RU" sz="1600" i="1" dirty="0" smtClean="0"/>
              <a:t>объективно информировать родителей и общественность о качестве образования в тех или иных учреждениях для адекватного выбора родителями школ,</a:t>
            </a:r>
            <a:endParaRPr lang="ru-RU" sz="16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i="1" dirty="0" smtClean="0"/>
              <a:t>формировать региональную </a:t>
            </a:r>
            <a:r>
              <a:rPr lang="ru-RU" sz="1600" i="1" dirty="0" err="1" smtClean="0"/>
              <a:t>грантовую</a:t>
            </a:r>
            <a:r>
              <a:rPr lang="ru-RU" sz="1600" i="1" dirty="0" smtClean="0"/>
              <a:t> программу для дополнительной финансовой поддержки школ-лидеров.</a:t>
            </a:r>
            <a:endParaRPr lang="ru-RU" sz="1600" dirty="0" smtClean="0"/>
          </a:p>
          <a:p>
            <a:r>
              <a:rPr lang="ru-RU" sz="1600" i="1" dirty="0" smtClean="0"/>
              <a:t>Каждый год на основе полученных данных о качестве, министр образования Красноярского края будет делать доклад «О состоянии, достижениях и проблемах системы образования Красноярского края». Этот доклад будет заслушиваться на заседании Губернаторского Совета.»</a:t>
            </a:r>
          </a:p>
          <a:p>
            <a:pPr lvl="7"/>
            <a:r>
              <a:rPr lang="ru-RU" sz="1200" dirty="0" smtClean="0"/>
              <a:t>Выступление Губернатора Красноярского края Л.В. Кузнецова на заседании президиума Совета при Президенте РФ по реализации приоритетных национальных проектов и демографической политике (26.02.2010 г. Тюмень)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dirty="0" smtClean="0"/>
              <a:t>Какую бы методику </a:t>
            </a:r>
            <a:r>
              <a:rPr lang="ru-RU" sz="3200" dirty="0" err="1" smtClean="0"/>
              <a:t>рейтингования</a:t>
            </a:r>
            <a:r>
              <a:rPr lang="ru-RU" sz="3200" dirty="0" smtClean="0"/>
              <a:t> вы бы не использовали – всегда найдется, кто-нибудь кто с ней не согласен.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→</a:t>
            </a:r>
            <a:r>
              <a:rPr lang="ru-RU" sz="3200" dirty="0" smtClean="0"/>
              <a:t> Лучший вариант, когда используешь методику, созданную </a:t>
            </a:r>
            <a:r>
              <a:rPr lang="ru-RU" sz="3200" b="1" dirty="0" smtClean="0"/>
              <a:t>сторонним</a:t>
            </a:r>
            <a:r>
              <a:rPr lang="ru-RU" sz="3200" dirty="0" smtClean="0"/>
              <a:t> </a:t>
            </a:r>
            <a:r>
              <a:rPr lang="ru-RU" sz="3200" b="1" dirty="0" smtClean="0"/>
              <a:t>авторитетным</a:t>
            </a:r>
            <a:r>
              <a:rPr lang="ru-RU" sz="3200" dirty="0" smtClean="0"/>
              <a:t> разработчиком.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i="1" dirty="0" smtClean="0"/>
              <a:t>«Еще раз обращаю внимание КГБСУ «Центр оценки качества» на необходимость разработки и внедрения прозрачных критериев и механизма </a:t>
            </a:r>
            <a:r>
              <a:rPr lang="ru-RU" sz="2400" i="1" dirty="0" err="1" smtClean="0"/>
              <a:t>рейтингования</a:t>
            </a:r>
            <a:r>
              <a:rPr lang="ru-RU" sz="2400" i="1" dirty="0" smtClean="0"/>
              <a:t>. Также нужно ввести оценку учреждений «повышенного статуса» (гимназий, лицеев, школ с углубленным изучением предметов, кадетских корпусов и Мариинских гимназий) по работе с одаренными детьми.»</a:t>
            </a:r>
          </a:p>
          <a:p>
            <a:pPr lvl="7"/>
            <a:r>
              <a:rPr lang="ru-RU" dirty="0" smtClean="0"/>
              <a:t>Доклад министра образования и науки Красноярского края на августовском педагогическом совете 24 августа 2011 года</a:t>
            </a:r>
          </a:p>
          <a:p>
            <a:endParaRPr lang="ru-RU" sz="24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 smtClean="0"/>
              <a:t>Центр оценки качества образования 2011 – 2012 год: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учебным достижениям школьников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</a:t>
            </a:r>
            <a:r>
              <a:rPr lang="ru-RU" sz="2400" dirty="0" err="1" smtClean="0"/>
              <a:t>внеучебным</a:t>
            </a:r>
            <a:r>
              <a:rPr lang="ru-RU" sz="2400" dirty="0" smtClean="0"/>
              <a:t> достижениям школьников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условиям осуществления образовательного процесса 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муниципалитетов по уровню удовлетворенности учеников и родителей качеством образования</a:t>
            </a:r>
          </a:p>
          <a:p>
            <a:endParaRPr lang="ru-RU" sz="24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Часть 1. </a:t>
            </a:r>
            <a:r>
              <a:rPr lang="ru-RU" sz="3600" dirty="0" smtClean="0">
                <a:solidFill>
                  <a:schemeClr val="bg1"/>
                </a:solidFill>
              </a:rPr>
              <a:t>Красноярский кейс: История вопроса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 smtClean="0"/>
              <a:t>Центр оценки качества образования 2011 – 2012 год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+ используя те же методики</a:t>
            </a:r>
            <a:r>
              <a:rPr lang="ru-RU" sz="2400" dirty="0" smtClean="0"/>
              <a:t>: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 «статусных школ» по учебным достижениям школьников</a:t>
            </a:r>
          </a:p>
          <a:p>
            <a:pPr marL="447675" lvl="1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рейтинг «статусных школ» по </a:t>
            </a:r>
            <a:r>
              <a:rPr lang="ru-RU" sz="2400" dirty="0" err="1" smtClean="0"/>
              <a:t>внеучебным</a:t>
            </a:r>
            <a:r>
              <a:rPr lang="ru-RU" sz="2400" dirty="0" smtClean="0"/>
              <a:t> достижениям школьников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Красноярский кейс: Общая схема создания рейтингов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Разработка критериев и показателей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ЦОКО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критериев и показателей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группа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Разработка методики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и построение первичных рейтингов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ЦОКО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методики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группа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Доработка методики </a:t>
            </a:r>
            <a:r>
              <a:rPr lang="ru-RU" dirty="0" err="1" smtClean="0"/>
              <a:t>рейтингования</a:t>
            </a:r>
            <a:r>
              <a:rPr lang="ru-RU" dirty="0" smtClean="0"/>
              <a:t>, построение окончательных рейтингов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ЦОКО</a:t>
            </a:r>
            <a:r>
              <a:rPr lang="ru-RU" dirty="0" smtClean="0"/>
              <a:t>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методики и результатов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 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Утверждение принципов публикации результатов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группа,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МОиН</a:t>
            </a:r>
            <a:r>
              <a:rPr lang="ru-RU" dirty="0" smtClean="0"/>
              <a:t>) </a:t>
            </a:r>
          </a:p>
          <a:p>
            <a:pPr lvl="2" algn="r">
              <a:spcBef>
                <a:spcPts val="600"/>
              </a:spcBef>
            </a:pPr>
            <a:r>
              <a:rPr lang="ru-RU" sz="1600" i="1" dirty="0" smtClean="0"/>
              <a:t>Подробно с методиками </a:t>
            </a:r>
            <a:r>
              <a:rPr lang="ru-RU" sz="1600" i="1" dirty="0" err="1" smtClean="0"/>
              <a:t>рейтингования</a:t>
            </a:r>
            <a:r>
              <a:rPr lang="ru-RU" sz="1600" i="1" dirty="0" smtClean="0"/>
              <a:t> можно ознакомиться на сайте Центра (http://cok.cross-edu.ru/?page_id=3769)</a:t>
            </a:r>
          </a:p>
          <a:p>
            <a:pPr marL="357188" lvl="0" indent="-357188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Красноярский кейс: Рейтинги по учебным достижениям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endParaRPr lang="ru-RU" sz="3000" i="1" dirty="0" smtClean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920" y="1275606"/>
            <a:ext cx="8640960" cy="37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57188" indent="-357188">
              <a:spcBef>
                <a:spcPts val="600"/>
              </a:spcBef>
            </a:pPr>
            <a:r>
              <a:rPr lang="ru-R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</a:t>
            </a:r>
            <a:r>
              <a:rPr lang="ru-RU" sz="20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рейтингования</a:t>
            </a:r>
            <a:r>
              <a:rPr lang="ru-RU" sz="2000" dirty="0" smtClean="0"/>
              <a:t>: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«ЕГЭ 2011: Уровень подготовки по русскому языку и математике»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«ЕГЭ 2011: Возможность выпускников поступить в вуз»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«ККР-4 2011: Уровень подготовки выпускников начальной школы по русскому языку и математике»</a:t>
            </a:r>
          </a:p>
          <a:p>
            <a:pPr marL="536575" lvl="0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«ККР-4 2011: Уровень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общеучебных</a:t>
            </a:r>
            <a:r>
              <a:rPr lang="ru-RU" sz="2400" dirty="0" smtClean="0"/>
              <a:t> умений»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5298</TotalTime>
  <Words>1666</Words>
  <Application>Microsoft Office PowerPoint</Application>
  <PresentationFormat>Экран (16:9)</PresentationFormat>
  <Paragraphs>196</Paragraphs>
  <Slides>27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Документ</vt:lpstr>
      <vt:lpstr>Слайд 1</vt:lpstr>
      <vt:lpstr>ЗАГОЛОВОК</vt:lpstr>
      <vt:lpstr>Часть 1. Красноярский кейс: История вопроса</vt:lpstr>
      <vt:lpstr>Часть 1. Красноярский кейс: История вопроса</vt:lpstr>
      <vt:lpstr>Часть 1. Красноярский кейс: История вопроса</vt:lpstr>
      <vt:lpstr>Часть 1. Красноярский кейс: История вопроса</vt:lpstr>
      <vt:lpstr>Часть 1. Красноярский кейс: История вопроса</vt:lpstr>
      <vt:lpstr>Красноярский кейс: Общая схема создания рейтингов</vt:lpstr>
      <vt:lpstr>Красноярский кейс: Рейтинги по учебным достижениям</vt:lpstr>
      <vt:lpstr>ЕГЭ-2011: обязательные предметы</vt:lpstr>
      <vt:lpstr>ЕГЭ-2011: необязательные предметы</vt:lpstr>
      <vt:lpstr>ЕГЭ-2011: необязательные предметы</vt:lpstr>
      <vt:lpstr>Краевые контрольные работы для учащихся, закончивших 4-й класс</vt:lpstr>
      <vt:lpstr>Краевые контрольные работы для учащихся, закончивших 4-й класс</vt:lpstr>
      <vt:lpstr>Как «совместить» разные направления</vt:lpstr>
      <vt:lpstr>Сводный рейтинг</vt:lpstr>
      <vt:lpstr>Слайд 17</vt:lpstr>
      <vt:lpstr>Слайд 18</vt:lpstr>
      <vt:lpstr>Использование рейтингов: Представление результатов</vt:lpstr>
      <vt:lpstr>Использование рейтингов: Сопутствующие информационные продукты </vt:lpstr>
      <vt:lpstr>Использование рейтингов: Управленческие решения</vt:lpstr>
      <vt:lpstr>Использование рейтингов: работа с результатами</vt:lpstr>
      <vt:lpstr>Часть 2. Что нужно помнить при разработке методик рейтиингования</vt:lpstr>
      <vt:lpstr>Часть 2. Что нужно помнить при интерпретации результатов</vt:lpstr>
      <vt:lpstr>Часть 2. Чем рискуем когда строим рейтинги</vt:lpstr>
      <vt:lpstr>Часть 2. Разработка рейтингов – что может быть в этом полезного?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210</cp:revision>
  <dcterms:created xsi:type="dcterms:W3CDTF">2011-08-25T06:09:31Z</dcterms:created>
  <dcterms:modified xsi:type="dcterms:W3CDTF">2012-06-20T06:47:48Z</dcterms:modified>
</cp:coreProperties>
</file>