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353" r:id="rId3"/>
    <p:sldId id="360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4" r:id="rId32"/>
    <p:sldId id="535" r:id="rId33"/>
    <p:sldId id="533" r:id="rId34"/>
    <p:sldId id="536" r:id="rId35"/>
    <p:sldId id="544" r:id="rId36"/>
    <p:sldId id="537" r:id="rId37"/>
    <p:sldId id="538" r:id="rId38"/>
    <p:sldId id="539" r:id="rId39"/>
    <p:sldId id="540" r:id="rId40"/>
    <p:sldId id="541" r:id="rId41"/>
    <p:sldId id="542" r:id="rId42"/>
    <p:sldId id="545" r:id="rId43"/>
    <p:sldId id="546" r:id="rId44"/>
    <p:sldId id="547" r:id="rId45"/>
    <p:sldId id="543" r:id="rId46"/>
    <p:sldId id="505" r:id="rId4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9" autoAdjust="0"/>
  </p:normalViewPr>
  <p:slideViewPr>
    <p:cSldViewPr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99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2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1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8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9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29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2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7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5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96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1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39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9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75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49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2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15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70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25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20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73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5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6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45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26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94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02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92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86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50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02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40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9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02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1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624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364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045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863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080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7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8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4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1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29801"/>
            <a:ext cx="8999984" cy="288032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Сетевая совместная 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проектно-исследовательская </a:t>
            </a:r>
            <a:r>
              <a:rPr lang="ru-RU" sz="4000" dirty="0" smtClean="0">
                <a:solidFill>
                  <a:schemeClr val="bg1"/>
                </a:solidFill>
              </a:rPr>
              <a:t>деятельность в пространстве 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ГлобалЛаб</a:t>
            </a:r>
            <a:r>
              <a:rPr lang="ru-RU" sz="3200" i="1" dirty="0" smtClean="0">
                <a:solidFill>
                  <a:schemeClr val="bg1"/>
                </a:solidFill>
              </a:rPr>
              <a:t/>
            </a:r>
            <a:br>
              <a:rPr lang="ru-RU" sz="3200" i="1" dirty="0" smtClean="0">
                <a:solidFill>
                  <a:schemeClr val="bg1"/>
                </a:solidFill>
              </a:rPr>
            </a:b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73242"/>
            <a:ext cx="662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РТЦ ИУО РАО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 smtClean="0">
                <a:solidFill>
                  <a:schemeClr val="bg1"/>
                </a:solidFill>
              </a:rPr>
              <a:t>Интернет-платформа </a:t>
            </a:r>
            <a:r>
              <a:rPr lang="ru-RU" sz="1400" i="1" dirty="0">
                <a:solidFill>
                  <a:schemeClr val="bg1"/>
                </a:solidFill>
              </a:rPr>
              <a:t>ГлобалЛаб как инструмент организации совместной сетевой проектно-исследовательской деятельности </a:t>
            </a:r>
            <a:r>
              <a:rPr lang="ru-RU" sz="1400" i="1" dirty="0" smtClean="0">
                <a:solidFill>
                  <a:schemeClr val="bg1"/>
                </a:solidFill>
              </a:rPr>
              <a:t>учащихся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декабря 2013 года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3308306" y="3939902"/>
            <a:ext cx="5584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Злочевская Яна Олеговна, ведущий тьютор ГлобалЛаб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253"/>
            <a:ext cx="1885950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dirty="0"/>
              <a:t>Проектно-исследовательский подход акцентирует внимание на развитии практически целесообразной деятельности учащихся, выдвигая на первый план общие и специальные умения, непосредственно востребованные в жизни и последующем профессиональном образовании выпускников школы. </a:t>
            </a:r>
            <a:r>
              <a:rPr lang="ru-RU" sz="2400" b="1" dirty="0"/>
              <a:t>Одной из самых важных и сложных для организации форм образовательной деятельности, решающих задачи проектно-исследовательского подхода, является научное исследование, осуществляемое школьниками. </a:t>
            </a:r>
            <a:endParaRPr lang="ru-RU" sz="2800" b="1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dirty="0"/>
              <a:t>В ходе проведения исследования школьники должны открывать нечто новое или, по крайней мере “</a:t>
            </a:r>
            <a:r>
              <a:rPr lang="ru-RU" sz="2400" dirty="0" err="1"/>
              <a:t>переоткрывать</a:t>
            </a:r>
            <a:r>
              <a:rPr lang="ru-RU" sz="2400" dirty="0"/>
              <a:t>” заново уже известное. </a:t>
            </a:r>
            <a:r>
              <a:rPr lang="ru-RU" sz="2400" b="1" dirty="0"/>
              <a:t>Задача открытия нового в условиях ограничений, накладываемых школьной программой, является почти невыполнимой в рамках проектной работы, проводимой отдельным классом. </a:t>
            </a:r>
            <a:r>
              <a:rPr lang="ru-RU" sz="2400" dirty="0"/>
              <a:t>Иными словами основная проблема </a:t>
            </a:r>
            <a:r>
              <a:rPr lang="ru-RU" sz="2400" dirty="0" smtClean="0"/>
              <a:t>внедрения </a:t>
            </a:r>
            <a:r>
              <a:rPr lang="ru-RU" sz="2400" dirty="0"/>
              <a:t>проектно-исследовательского подхода состоит в том, что в рамках одного класса и даже школы практически невозможно создать условия для того, чтобы школьный проект стал действительно исследовательским.</a:t>
            </a:r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/>
              <a:t>Основная </a:t>
            </a:r>
            <a:r>
              <a:rPr lang="ru-RU" sz="2400" b="1" dirty="0"/>
              <a:t>идея </a:t>
            </a:r>
            <a:r>
              <a:rPr lang="ru-RU" sz="2400" b="1" dirty="0" smtClean="0"/>
              <a:t>ГлобалЛаб состоит </a:t>
            </a:r>
            <a:r>
              <a:rPr lang="ru-RU" sz="2400" b="1" dirty="0"/>
              <a:t>в том, чтобы организовать и поддержать проектно-исследовательскую деятельность школьников путем активного привлечения различных технологий и методов краудсорсинга.</a:t>
            </a:r>
            <a:r>
              <a:rPr lang="ru-RU" sz="2400" dirty="0"/>
              <a:t> Можно также сказать, что продукт позволяет строить проектно-исследовательскую деятельность в школе на базе сетевого взаимодействия. </a:t>
            </a:r>
            <a:r>
              <a:rPr lang="ru-RU" sz="2400" dirty="0" smtClean="0"/>
              <a:t>Приведём следующий пример, демонстрирующий, как </a:t>
            </a:r>
            <a:r>
              <a:rPr lang="ru-RU" sz="2400" dirty="0" err="1" smtClean="0"/>
              <a:t>краудсорсинговый</a:t>
            </a:r>
            <a:r>
              <a:rPr lang="ru-RU" sz="2400" dirty="0" smtClean="0"/>
              <a:t> </a:t>
            </a:r>
            <a:r>
              <a:rPr lang="ru-RU" sz="2400" dirty="0"/>
              <a:t>подход решает проблему организации настоящего исследовательского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1193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>Пожалуй, во всех школах мира школьники в разных классах и на разных предметах выполняют лабораторную работу по измерению температуры кипения воды. </a:t>
            </a:r>
            <a:r>
              <a:rPr lang="ru-RU" sz="2400" b="1" dirty="0"/>
              <a:t>При преобразовании этой лабораторную в исследовательский проект ученику часто предлагается поставить ряд экспериментов, в ходе которых он изучает влияние различных факторов на температуру кипения воды.</a:t>
            </a:r>
            <a:r>
              <a:rPr lang="ru-RU" sz="2400" dirty="0"/>
              <a:t> Предполагается, что ученик на основе полученных данных сможет сделать, например, вывод о том, что отклонение реальной температуры кипения воды от </a:t>
            </a:r>
            <a:r>
              <a:rPr lang="ru-RU" sz="2400" dirty="0" smtClean="0"/>
              <a:t>100°С связано </a:t>
            </a:r>
            <a:r>
              <a:rPr lang="ru-RU" sz="2400" dirty="0"/>
              <a:t>с атмосферным давлением.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16012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>Эту зависимость трудно обнаружить даже в том случае, если эксперимент будут выполнять все ученики класса в разное время, ведь их географическое положение будет различаться очень несущественно. </a:t>
            </a:r>
          </a:p>
          <a:p>
            <a:r>
              <a:rPr lang="ru-RU" sz="2400" b="1" dirty="0"/>
              <a:t>Представим себе, что существует инструмент, с помощью которого это исследование координируется не только между учениками одного класса, но и множеством учеников по всей стране и даже земному шару.</a:t>
            </a:r>
            <a:r>
              <a:rPr lang="ru-RU" sz="2400" dirty="0"/>
              <a:t> В этом случае эксперимент может быть сильно упрощен - ученикам достаточно измерить температуру кипения дистиллированной воды и внести результат в единую базу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6075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>Каждый участник исследования при этом может сравнить свои результаты с результатами участников по всему мир: увидеть все результаты на карте, в виде таблицы, графика. Сравнивая результаты даже этого простого эксперимента участники должны явственно обнаружить, что температура кипения сильно зависит от высоты над уровнем моря той местности, где проводился эксперимент.</a:t>
            </a:r>
          </a:p>
        </p:txBody>
      </p:sp>
    </p:spTree>
    <p:extLst>
      <p:ext uri="{BB962C8B-B14F-4D97-AF65-F5344CB8AC3E}">
        <p14:creationId xmlns:p14="http://schemas.microsoft.com/office/powerpoint/2010/main" val="33996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>Имея платформу, позволяющую организовывать </a:t>
            </a:r>
            <a:r>
              <a:rPr lang="ru-RU" sz="2400" dirty="0" err="1"/>
              <a:t>краудсорсинговые</a:t>
            </a:r>
            <a:r>
              <a:rPr lang="ru-RU" sz="2400" dirty="0"/>
              <a:t> исследовательские проекты, можно проводить простые исследования, о которых нельзя даже и помыслить в контексте одного класса или школы. </a:t>
            </a:r>
            <a:endParaRPr lang="ru-RU" sz="2400" dirty="0" smtClean="0"/>
          </a:p>
          <a:p>
            <a:r>
              <a:rPr lang="ru-RU" sz="2400" dirty="0" smtClean="0"/>
              <a:t>Например</a:t>
            </a:r>
            <a:r>
              <a:rPr lang="ru-RU" sz="2400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измерение уровня УФ по всему земному шару в целью поиска озоновых дыр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составление коллекции фотографий дубовых листьев из всех уголков земного шара с целью поиска новых видов или регистрации </a:t>
            </a:r>
            <a:r>
              <a:rPr lang="ru-RU" sz="2400" b="1" dirty="0" smtClean="0"/>
              <a:t>мутаций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735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dirty="0" smtClean="0"/>
              <a:t>Также возможно: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составление </a:t>
            </a:r>
            <a:r>
              <a:rPr lang="ru-RU" sz="2400" dirty="0"/>
              <a:t>карт миграции птиц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определение карт ареалов обитания амфибий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сбор ценных краеведческих сведений (например, городских легенд)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составление карты кислотности осадков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составление коллекции фотографий снежинок с фиксацией условий их формирования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составление карты шумового загрязнения</a:t>
            </a:r>
          </a:p>
        </p:txBody>
      </p:sp>
    </p:spTree>
    <p:extLst>
      <p:ext uri="{BB962C8B-B14F-4D97-AF65-F5344CB8AC3E}">
        <p14:creationId xmlns:p14="http://schemas.microsoft.com/office/powerpoint/2010/main" val="29118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400" dirty="0"/>
              <a:t>Важно отметить, что совместные исследовательские проекты не обязательно должны сводиться к получению неожиданных, новых, результатов. Во многих случаях такие исследования имеют своей целью процесс, который можно было бы назвать “</a:t>
            </a:r>
            <a:r>
              <a:rPr lang="ru-RU" sz="2400" dirty="0" err="1"/>
              <a:t>guided</a:t>
            </a:r>
            <a:r>
              <a:rPr lang="ru-RU" sz="2400" dirty="0"/>
              <a:t> </a:t>
            </a:r>
            <a:r>
              <a:rPr lang="ru-RU" sz="2400" dirty="0" err="1"/>
              <a:t>discovery</a:t>
            </a:r>
            <a:r>
              <a:rPr lang="ru-RU" sz="2400" dirty="0"/>
              <a:t>” - учитель заранее знает, что должно открыться ученикам. В этом случае учитель управляет процессом открытия. Такая педагогическая техника получила название “</a:t>
            </a:r>
            <a:r>
              <a:rPr lang="ru-RU" sz="2400" dirty="0" err="1"/>
              <a:t>scaffolding</a:t>
            </a:r>
            <a:r>
              <a:rPr lang="ru-RU" sz="2400" dirty="0"/>
              <a:t>” (от </a:t>
            </a:r>
            <a:r>
              <a:rPr lang="ru-RU" sz="2400" dirty="0" err="1"/>
              <a:t>scaffold</a:t>
            </a:r>
            <a:r>
              <a:rPr lang="ru-RU" sz="2400" dirty="0"/>
              <a:t> - “устанавливать строительные леса”).</a:t>
            </a:r>
          </a:p>
        </p:txBody>
      </p:sp>
    </p:spTree>
    <p:extLst>
      <p:ext uri="{BB962C8B-B14F-4D97-AF65-F5344CB8AC3E}">
        <p14:creationId xmlns:p14="http://schemas.microsoft.com/office/powerpoint/2010/main" val="4923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Совместный исследовательский проект ГлобалЛаб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8"/>
          <a:stretch/>
        </p:blipFill>
        <p:spPr bwMode="auto">
          <a:xfrm>
            <a:off x="6983760" y="1232706"/>
            <a:ext cx="2052736" cy="37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46" y="1157287"/>
            <a:ext cx="2048399" cy="3734954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843808" y="1740074"/>
            <a:ext cx="396081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/>
              <a:t>Проекты «редакционные»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проекты «пользовательские».</a:t>
            </a:r>
          </a:p>
          <a:p>
            <a:r>
              <a:rPr lang="ru-RU" sz="2800" dirty="0"/>
              <a:t>Пометка «одобрено редакцией ГлобалЛаб».</a:t>
            </a:r>
          </a:p>
        </p:txBody>
      </p:sp>
    </p:spTree>
    <p:extLst>
      <p:ext uri="{BB962C8B-B14F-4D97-AF65-F5344CB8AC3E}">
        <p14:creationId xmlns:p14="http://schemas.microsoft.com/office/powerpoint/2010/main" val="13079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6891"/>
            <a:ext cx="8712968" cy="90068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Давай займёмся наукой!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globallab.org/img/main/fir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"/>
          <a:stretch>
            <a:fillRect/>
          </a:stretch>
        </p:blipFill>
        <p:spPr bwMode="auto">
          <a:xfrm>
            <a:off x="107504" y="1218562"/>
            <a:ext cx="33131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15120" r="4278" b="5277"/>
          <a:stretch/>
        </p:blipFill>
        <p:spPr bwMode="auto">
          <a:xfrm>
            <a:off x="5458886" y="1157288"/>
            <a:ext cx="3600400" cy="319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21" y="2750882"/>
            <a:ext cx="3415081" cy="1754326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 совместить увлечённость детей тем, что можно сделать и исследовать своими руками, с серьёзным анализом, графиками, шкалами, релевантностью данных?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597666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Совместный исследовательский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проект ГлобалЛаб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635646"/>
            <a:ext cx="501491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Читаем информацию карточки проекта: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Аннотация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Авторы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Рейтинг проекта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Требования к участию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Участники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948" y="267494"/>
            <a:ext cx="2636748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9" y="1275606"/>
            <a:ext cx="8435925" cy="37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Информация о проекте: для автора и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3133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3" y="1225587"/>
            <a:ext cx="5907968" cy="373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Информация о проекте: для автора и участника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8"/>
          <a:stretch/>
        </p:blipFill>
        <p:spPr bwMode="auto">
          <a:xfrm>
            <a:off x="6876256" y="1225587"/>
            <a:ext cx="2052736" cy="37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Что делать в проекте?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28126"/>
            <a:ext cx="3360738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23528" y="1707654"/>
            <a:ext cx="5943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/>
              <a:t>Пользователь (участник) </a:t>
            </a:r>
          </a:p>
          <a:p>
            <a:r>
              <a:rPr lang="ru-RU" sz="2800" dirty="0"/>
              <a:t>знакомится с целью, гипотезой,</a:t>
            </a:r>
          </a:p>
          <a:p>
            <a:r>
              <a:rPr lang="ru-RU" sz="2800" dirty="0"/>
              <a:t>оборудованием и подробным протоколом исследования (методикой)</a:t>
            </a:r>
          </a:p>
        </p:txBody>
      </p:sp>
    </p:spTree>
    <p:extLst>
      <p:ext uri="{BB962C8B-B14F-4D97-AF65-F5344CB8AC3E}">
        <p14:creationId xmlns:p14="http://schemas.microsoft.com/office/powerpoint/2010/main" val="12109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3657"/>
            <a:ext cx="565334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88" y="153987"/>
            <a:ext cx="9158288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Анкета проекта как итог или процесс исследования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93" b="24750"/>
          <a:stretch/>
        </p:blipFill>
        <p:spPr bwMode="auto">
          <a:xfrm>
            <a:off x="107504" y="2163065"/>
            <a:ext cx="1760415" cy="29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08104" y="1563638"/>
            <a:ext cx="3432696" cy="286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/>
              <a:t>Вопросы:</a:t>
            </a:r>
          </a:p>
          <a:p>
            <a:pPr algn="r">
              <a:defRPr/>
            </a:pPr>
            <a:r>
              <a:rPr lang="ru-RU" dirty="0"/>
              <a:t>Дата</a:t>
            </a:r>
          </a:p>
          <a:p>
            <a:pPr algn="r">
              <a:defRPr/>
            </a:pPr>
            <a:r>
              <a:rPr lang="ru-RU" dirty="0"/>
              <a:t>Строка</a:t>
            </a:r>
          </a:p>
          <a:p>
            <a:pPr algn="r">
              <a:defRPr/>
            </a:pPr>
            <a:r>
              <a:rPr lang="ru-RU" dirty="0"/>
              <a:t>Многострочный текст</a:t>
            </a:r>
          </a:p>
          <a:p>
            <a:pPr algn="r">
              <a:defRPr/>
            </a:pPr>
            <a:r>
              <a:rPr lang="ru-RU" dirty="0"/>
              <a:t>Выбор одного варианта</a:t>
            </a:r>
          </a:p>
          <a:p>
            <a:pPr algn="r">
              <a:defRPr/>
            </a:pPr>
            <a:r>
              <a:rPr lang="ru-RU" dirty="0"/>
              <a:t>Выбор нескольких вариантов</a:t>
            </a:r>
          </a:p>
          <a:p>
            <a:pPr algn="r">
              <a:defRPr/>
            </a:pPr>
            <a:r>
              <a:rPr lang="ru-RU" dirty="0"/>
              <a:t>Число</a:t>
            </a:r>
          </a:p>
          <a:p>
            <a:pPr algn="r">
              <a:defRPr/>
            </a:pPr>
            <a:r>
              <a:rPr lang="ru-RU" dirty="0"/>
              <a:t>Изображение</a:t>
            </a:r>
          </a:p>
          <a:p>
            <a:pPr algn="r">
              <a:defRPr/>
            </a:pPr>
            <a:r>
              <a:rPr lang="ru-RU" dirty="0"/>
              <a:t>Звук</a:t>
            </a:r>
          </a:p>
          <a:p>
            <a:pPr algn="r">
              <a:defRPr/>
            </a:pPr>
            <a:r>
              <a:rPr lang="ru-RU" dirty="0"/>
              <a:t>Поток данных от датчика</a:t>
            </a:r>
          </a:p>
        </p:txBody>
      </p:sp>
    </p:spTree>
    <p:extLst>
      <p:ext uri="{BB962C8B-B14F-4D97-AF65-F5344CB8AC3E}">
        <p14:creationId xmlns:p14="http://schemas.microsoft.com/office/powerpoint/2010/main" val="3173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31913"/>
            <a:ext cx="5278437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результатов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820" y="1186924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Гипотеза исследования: </a:t>
            </a: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Если </a:t>
            </a:r>
            <a:r>
              <a:rPr lang="ru-RU" sz="2400" dirty="0">
                <a:latin typeface="+mn-lt"/>
              </a:rPr>
              <a:t>общепринятые пропорции верны, то полных совпадений будет не менее 50%, с незначительными отклонениями - около 30%, а несовпадающих результатов будет не более 20%.</a:t>
            </a:r>
          </a:p>
        </p:txBody>
      </p:sp>
    </p:spTree>
    <p:extLst>
      <p:ext uri="{BB962C8B-B14F-4D97-AF65-F5344CB8AC3E}">
        <p14:creationId xmlns:p14="http://schemas.microsoft.com/office/powerpoint/2010/main" val="17880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5"/>
          <a:stretch>
            <a:fillRect/>
          </a:stretch>
        </p:blipFill>
        <p:spPr bwMode="auto">
          <a:xfrm>
            <a:off x="3491880" y="1305918"/>
            <a:ext cx="5492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результатов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820" y="1186924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Гипотеза исследования: </a:t>
            </a: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Если </a:t>
            </a:r>
            <a:r>
              <a:rPr lang="ru-RU" sz="2400" dirty="0">
                <a:latin typeface="+mn-lt"/>
              </a:rPr>
              <a:t>общепринятые пропорции верны, то полных совпадений будет не менее 50%, с незначительными отклонениями - около 30%, а несовпадающих результатов будет не более 20%.</a:t>
            </a:r>
          </a:p>
        </p:txBody>
      </p:sp>
    </p:spTree>
    <p:extLst>
      <p:ext uri="{BB962C8B-B14F-4D97-AF65-F5344CB8AC3E}">
        <p14:creationId xmlns:p14="http://schemas.microsoft.com/office/powerpoint/2010/main" val="2407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результатов проекта</a:t>
            </a: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75"/>
          <a:stretch>
            <a:fillRect/>
          </a:stretch>
        </p:blipFill>
        <p:spPr bwMode="auto">
          <a:xfrm>
            <a:off x="152637" y="1435948"/>
            <a:ext cx="4661109" cy="31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8"/>
          <a:stretch>
            <a:fillRect/>
          </a:stretch>
        </p:blipFill>
        <p:spPr bwMode="auto">
          <a:xfrm>
            <a:off x="4788024" y="1995686"/>
            <a:ext cx="4162666" cy="20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результатов проекта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/>
          <a:stretch>
            <a:fillRect/>
          </a:stretch>
        </p:blipFill>
        <p:spPr bwMode="auto">
          <a:xfrm>
            <a:off x="107504" y="1246751"/>
            <a:ext cx="3937619" cy="388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-217" r="1848" b="5233"/>
          <a:stretch/>
        </p:blipFill>
        <p:spPr bwMode="auto">
          <a:xfrm>
            <a:off x="4299302" y="1173830"/>
            <a:ext cx="4814089" cy="32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6"/>
          <a:stretch/>
        </p:blipFill>
        <p:spPr bwMode="auto">
          <a:xfrm>
            <a:off x="4059089" y="4129315"/>
            <a:ext cx="2889176" cy="101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результатов 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5864"/>
            <a:ext cx="5602484" cy="48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139702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Сортируемая галерея 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с возможностью полноэкранного просмотра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9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b="1" dirty="0" smtClean="0"/>
              <a:t>Основные </a:t>
            </a:r>
            <a:r>
              <a:rPr lang="ru-RU" sz="2400" b="1" dirty="0"/>
              <a:t>идеи </a:t>
            </a:r>
            <a:r>
              <a:rPr lang="ru-RU" sz="2400" b="1" dirty="0" smtClean="0"/>
              <a:t>ГлобалЛаб базируются </a:t>
            </a:r>
            <a:r>
              <a:rPr lang="ru-RU" sz="2400" b="1" dirty="0"/>
              <a:t>на концепции педагогического конструктивизма</a:t>
            </a:r>
            <a:r>
              <a:rPr lang="ru-RU" sz="2400" dirty="0"/>
              <a:t>, </a:t>
            </a:r>
            <a:r>
              <a:rPr lang="ru-RU" sz="2400" dirty="0" smtClean="0"/>
              <a:t>зародившегося </a:t>
            </a:r>
            <a:r>
              <a:rPr lang="ru-RU" sz="2400" dirty="0"/>
              <a:t>в начале ХХ века под влиянием работ </a:t>
            </a:r>
            <a:r>
              <a:rPr lang="ru-RU" sz="2400" dirty="0" err="1"/>
              <a:t>Дьюи</a:t>
            </a:r>
            <a:r>
              <a:rPr lang="ru-RU" sz="2400" dirty="0"/>
              <a:t> и других </a:t>
            </a:r>
            <a:r>
              <a:rPr lang="ru-RU" sz="2400" dirty="0" err="1"/>
              <a:t>прогрессивистов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400" dirty="0"/>
              <a:t>	</a:t>
            </a:r>
            <a:r>
              <a:rPr lang="ru-RU" sz="2400" dirty="0" smtClean="0"/>
              <a:t>Ее </a:t>
            </a:r>
            <a:r>
              <a:rPr lang="ru-RU" sz="2400" dirty="0"/>
              <a:t>продолжил в 1950-е Пиаже. Современный, ИКТ-вид эта концепция приобрела в основном благодаря работам </a:t>
            </a:r>
            <a:r>
              <a:rPr lang="ru-RU" sz="2400" dirty="0" err="1"/>
              <a:t>Пайперта</a:t>
            </a:r>
            <a:r>
              <a:rPr lang="ru-RU" sz="2400" dirty="0"/>
              <a:t> и его группы в MIT. </a:t>
            </a:r>
            <a:r>
              <a:rPr lang="ru-RU" sz="2400" dirty="0" smtClean="0"/>
              <a:t>Коротко </a:t>
            </a:r>
            <a:r>
              <a:rPr lang="ru-RU" sz="2400" dirty="0" err="1"/>
              <a:t>Пайперт</a:t>
            </a:r>
            <a:r>
              <a:rPr lang="ru-RU" sz="2400" dirty="0"/>
              <a:t> сформулировал ее так</a:t>
            </a:r>
            <a:r>
              <a:rPr lang="en-US" sz="2400" dirty="0"/>
              <a:t>: </a:t>
            </a:r>
            <a:r>
              <a:rPr lang="en-US" sz="2400" b="1" dirty="0" smtClean="0"/>
              <a:t>Rather </a:t>
            </a:r>
            <a:r>
              <a:rPr lang="en-US" sz="2400" b="1" dirty="0"/>
              <a:t>than instruct we should </a:t>
            </a:r>
            <a:r>
              <a:rPr lang="en-US" sz="2400" b="1" dirty="0" smtClean="0"/>
              <a:t>help </a:t>
            </a:r>
            <a:r>
              <a:rPr lang="en-US" sz="2400" b="1" dirty="0"/>
              <a:t>students to construct their own </a:t>
            </a:r>
            <a:r>
              <a:rPr lang="en-US" sz="2400" b="1" dirty="0" err="1"/>
              <a:t>knowldege</a:t>
            </a:r>
            <a:r>
              <a:rPr lang="en-US" sz="2400" b="1" dirty="0"/>
              <a:t>”</a:t>
            </a:r>
            <a:endParaRPr lang="ru-RU" sz="2400" b="1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49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результатов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918"/>
            <a:ext cx="5256584" cy="497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13970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Представление данных на карте мира в виде различной </a:t>
            </a:r>
            <a:r>
              <a:rPr lang="ru-RU" sz="2400" dirty="0" err="1" smtClean="0">
                <a:latin typeface="+mn-lt"/>
              </a:rPr>
              <a:t>инфографики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6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результатов проекта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4" y="1157286"/>
            <a:ext cx="4465639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54" y="1157286"/>
            <a:ext cx="4325042" cy="380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Просмотр результатов пользователя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4" y="1275606"/>
            <a:ext cx="6111276" cy="37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51670"/>
            <a:ext cx="24066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результатов 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9497" b="5276"/>
          <a:stretch>
            <a:fillRect/>
          </a:stretch>
        </p:blipFill>
        <p:spPr bwMode="auto">
          <a:xfrm>
            <a:off x="3491880" y="153987"/>
            <a:ext cx="5544616" cy="48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139702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Представление данных 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с помощью шкал, настраиваемых пользователем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0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Обсуждение результатов проекта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9333"/>
            <a:ext cx="79248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Обсуждение результатов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70" y="62706"/>
            <a:ext cx="40290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945"/>
            <a:ext cx="2041882" cy="36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3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Живые сказки: проект на уроке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016223" cy="36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059832" y="1556935"/>
            <a:ext cx="5832648" cy="26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Урок проводится по чтению</a:t>
            </a:r>
          </a:p>
          <a:p>
            <a:pPr algn="just">
              <a:lnSpc>
                <a:spcPct val="107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Учащиеся 3 класса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AutoNum type="arabicPeriod"/>
              <a:defRPr/>
            </a:pP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Тема урока  «Народные сказки»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AutoNum type="arabicPeriod"/>
              <a:defRPr/>
            </a:pPr>
            <a:endParaRPr lang="ru-RU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Бибигуль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Тулигеновна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Досмухамбетова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пос. Алча, Астраханская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3378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30" y="153987"/>
            <a:ext cx="316835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Проект на уроке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06" y="159482"/>
            <a:ext cx="550096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016223" cy="36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Проект на уроке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86" y="627534"/>
            <a:ext cx="5753475" cy="418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016223" cy="36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Проект на уроке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0175"/>
            <a:ext cx="52609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016223" cy="36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dirty="0"/>
              <a:t>Основанные на этой концепции модели учения получили название</a:t>
            </a:r>
            <a:r>
              <a:rPr lang="en-US" sz="2400" dirty="0"/>
              <a:t> “inquiry-based learning”, “hands-on learning”, project-based learning”. </a:t>
            </a:r>
            <a:r>
              <a:rPr lang="ru-RU" sz="2400" dirty="0" smtClean="0"/>
              <a:t>В российской практике – исследовательский подход в образовании.</a:t>
            </a: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1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70"/>
            <a:ext cx="8260518" cy="516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Совместный исследовательский проект ГлобалЛаб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5" y="1275606"/>
            <a:ext cx="2062164" cy="37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1315"/>
            <a:ext cx="2053952" cy="37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22" y="1265015"/>
            <a:ext cx="2077020" cy="37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89" y="1262162"/>
            <a:ext cx="2087860" cy="37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 проекта ГлобалЛаб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03598"/>
            <a:ext cx="4123798" cy="3733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03672"/>
            <a:ext cx="3010161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03672"/>
            <a:ext cx="3010161" cy="4336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0268"/>
            <a:ext cx="4215511" cy="49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03672"/>
            <a:ext cx="3010161" cy="43361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7497"/>
            <a:ext cx="4248472" cy="49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Присоединяйтесь!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785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Адрес </a:t>
            </a:r>
            <a:r>
              <a:rPr lang="ru-RU" b="1" dirty="0">
                <a:solidFill>
                  <a:srgbClr val="023E89"/>
                </a:solidFill>
                <a:latin typeface="MetaPro-Bold"/>
              </a:rPr>
              <a:t>технической </a:t>
            </a: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поддержки: </a:t>
            </a:r>
            <a:r>
              <a:rPr lang="en-US" b="1" dirty="0" smtClean="0">
                <a:solidFill>
                  <a:srgbClr val="023E89"/>
                </a:solidFill>
                <a:latin typeface="MetaPro-Bold"/>
              </a:rPr>
              <a:t>support@globallab.org</a:t>
            </a:r>
            <a:endParaRPr lang="ru-RU" b="1" dirty="0" smtClean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Пишите нам также</a:t>
            </a:r>
            <a:r>
              <a:rPr lang="ru-RU" b="1" dirty="0">
                <a:solidFill>
                  <a:srgbClr val="023E89"/>
                </a:solidFill>
                <a:latin typeface="MetaPro-Bold"/>
              </a:rPr>
              <a:t>:</a:t>
            </a:r>
            <a:endParaRPr lang="ru-RU" b="1" dirty="0" smtClean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23E89"/>
                </a:solidFill>
                <a:latin typeface="MetaPro-Bold"/>
              </a:rPr>
              <a:t>info@globallab.org</a:t>
            </a:r>
            <a:endParaRPr lang="en-US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3445" y="1878588"/>
            <a:ext cx="419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Хотите стать автором?</a:t>
            </a:r>
            <a:endParaRPr lang="ru-RU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23E89"/>
                </a:solidFill>
                <a:latin typeface="MetaPro-Bold"/>
              </a:rPr>
              <a:t>editors@globallab.org</a:t>
            </a:r>
            <a:endParaRPr lang="en-US" b="1" dirty="0">
              <a:solidFill>
                <a:srgbClr val="023E89"/>
              </a:solidFill>
              <a:latin typeface="MetaPro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8881" y="2758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3E89"/>
                </a:solidFill>
                <a:latin typeface="MetaPro-Bold"/>
              </a:rPr>
              <a:t>Ведущий тьютор </a:t>
            </a: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ГлобалЛаб: </a:t>
            </a:r>
            <a:r>
              <a:rPr lang="en-US" b="1" dirty="0">
                <a:solidFill>
                  <a:srgbClr val="023E89"/>
                </a:solidFill>
                <a:latin typeface="MetaPro-Bold"/>
              </a:rPr>
              <a:t>ya.zlochevskaya@globallab.org</a:t>
            </a:r>
            <a:endParaRPr lang="ru-RU" b="1" dirty="0">
              <a:solidFill>
                <a:srgbClr val="023E89"/>
              </a:solidFill>
              <a:latin typeface="MetaPro-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6644" y="125113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3E89"/>
                </a:solidFill>
                <a:latin typeface="MetaPro-Bold"/>
              </a:rPr>
              <a:t>Наша платформа </a:t>
            </a:r>
            <a:r>
              <a:rPr lang="en-US" b="1" dirty="0">
                <a:solidFill>
                  <a:srgbClr val="023E89"/>
                </a:solidFill>
                <a:latin typeface="MetaPro-Bold"/>
              </a:rPr>
              <a:t>globallab.org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23E89"/>
              </a:solidFill>
              <a:latin typeface="MetaPro-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4912" y="4027239"/>
            <a:ext cx="377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3E89"/>
                </a:solidFill>
                <a:latin typeface="MetaPro-Bold"/>
              </a:rPr>
              <a:t>Наш телефон +7 (499) 703-41-93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Ваши вопросы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t3.gstatic.com/images?q=tbn:ANd9GcQCvmbVrfV6DW16xipvS5uaHAhzjJ_HacEbHMqtwgH_6jBvk2H8Mw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6718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dirty="0"/>
              <a:t>Инновация ГлобалЛаб на фоне всего, сделанного </a:t>
            </a:r>
            <a:r>
              <a:rPr lang="ru-RU" sz="2400" dirty="0" err="1"/>
              <a:t>Дьюи</a:t>
            </a:r>
            <a:r>
              <a:rPr lang="ru-RU" sz="2400" dirty="0"/>
              <a:t> – </a:t>
            </a:r>
            <a:r>
              <a:rPr lang="ru-RU" sz="2400" dirty="0" smtClean="0"/>
              <a:t>Пиаже </a:t>
            </a:r>
            <a:r>
              <a:rPr lang="ru-RU" sz="2400" dirty="0"/>
              <a:t>– </a:t>
            </a:r>
            <a:r>
              <a:rPr lang="ru-RU" sz="2400" dirty="0" err="1"/>
              <a:t>Пайпертом</a:t>
            </a:r>
            <a:r>
              <a:rPr lang="ru-RU" sz="2400" dirty="0"/>
              <a:t> состоит в том, что мы разрабатываем гипотезу, согласно которой </a:t>
            </a:r>
            <a:r>
              <a:rPr lang="ru-RU" sz="2400" b="1" dirty="0"/>
              <a:t>совместная </a:t>
            </a:r>
            <a:r>
              <a:rPr lang="ru-RU" sz="2400" b="1" dirty="0" smtClean="0"/>
              <a:t>конструктивистская </a:t>
            </a:r>
            <a:r>
              <a:rPr lang="ru-RU" sz="2400" b="1" dirty="0"/>
              <a:t>учебная деятельность более эффективна</a:t>
            </a:r>
            <a:r>
              <a:rPr lang="ru-RU" sz="2400" dirty="0"/>
              <a:t>, чем аналогичная деятельность, выполняемая «соло» —</a:t>
            </a:r>
            <a:r>
              <a:rPr lang="ru-RU" sz="2400" dirty="0" smtClean="0"/>
              <a:t> </a:t>
            </a:r>
            <a:r>
              <a:rPr lang="ru-RU" sz="2400" dirty="0"/>
              <a:t>одиночкой, или даже отдельным классом.</a:t>
            </a: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dirty="0" smtClean="0"/>
              <a:t>	</a:t>
            </a:r>
            <a:r>
              <a:rPr lang="ru-RU" sz="2400" dirty="0"/>
              <a:t>Поэтому модель обучения в ГлобалЛаб называется </a:t>
            </a:r>
            <a:r>
              <a:rPr lang="ru-RU" sz="2400" dirty="0" smtClean="0"/>
              <a:t>«</a:t>
            </a:r>
            <a:r>
              <a:rPr lang="ru-RU" sz="2400" dirty="0" err="1" smtClean="0"/>
              <a:t>collaborative</a:t>
            </a:r>
            <a:r>
              <a:rPr lang="ru-RU" sz="2400" dirty="0" smtClean="0"/>
              <a:t>  </a:t>
            </a:r>
            <a:r>
              <a:rPr lang="ru-RU" sz="2400" dirty="0" err="1" smtClean="0"/>
              <a:t>inquiry</a:t>
            </a:r>
            <a:r>
              <a:rPr lang="ru-RU" sz="2400" dirty="0" smtClean="0"/>
              <a:t>» (совместное исследование). </a:t>
            </a:r>
            <a:r>
              <a:rPr lang="ru-RU" sz="2400" dirty="0"/>
              <a:t>Ее результатом служит </a:t>
            </a:r>
            <a:r>
              <a:rPr lang="ru-RU" sz="2400" b="1" dirty="0"/>
              <a:t>аутентичный (похожий на то, как это происходит в науке) процесс «</a:t>
            </a:r>
            <a:r>
              <a:rPr lang="ru-RU" sz="2400" b="1" dirty="0" err="1"/>
              <a:t>collaborative</a:t>
            </a:r>
            <a:r>
              <a:rPr lang="ru-RU" sz="2400" b="1" dirty="0"/>
              <a:t> </a:t>
            </a:r>
            <a:r>
              <a:rPr lang="ru-RU" sz="2400" b="1" dirty="0" err="1"/>
              <a:t>knowledge</a:t>
            </a:r>
            <a:r>
              <a:rPr lang="ru-RU" sz="2400" b="1" dirty="0"/>
              <a:t> </a:t>
            </a:r>
            <a:r>
              <a:rPr lang="ru-RU" sz="2400" b="1" dirty="0" err="1" smtClean="0"/>
              <a:t>construction</a:t>
            </a:r>
            <a:r>
              <a:rPr lang="ru-RU" sz="2400" b="1" dirty="0" smtClean="0"/>
              <a:t>» (совместное создание нового знания).</a:t>
            </a:r>
            <a:r>
              <a:rPr lang="ru-RU" sz="2400" dirty="0" smtClean="0"/>
              <a:t> </a:t>
            </a:r>
            <a:r>
              <a:rPr lang="ru-RU" sz="2400" dirty="0"/>
              <a:t>Реализуется такая модель за счет использования сетей. Потому автор концепции назвал ее</a:t>
            </a:r>
            <a:r>
              <a:rPr lang="en-US" sz="2400" dirty="0"/>
              <a:t> “</a:t>
            </a:r>
            <a:r>
              <a:rPr lang="en-US" sz="2400" dirty="0" err="1"/>
              <a:t>telecollaborative</a:t>
            </a:r>
            <a:r>
              <a:rPr lang="en-US" sz="2400" dirty="0"/>
              <a:t> knowledge construction” </a:t>
            </a:r>
            <a:r>
              <a:rPr lang="en-US" sz="2400" dirty="0" smtClean="0"/>
              <a:t>(</a:t>
            </a:r>
            <a:r>
              <a:rPr lang="en-US" sz="2400" dirty="0" err="1" smtClean="0"/>
              <a:t>Berenfeld</a:t>
            </a:r>
            <a:r>
              <a:rPr lang="en-US" sz="2400" dirty="0"/>
              <a:t>, 1994, Machine mediated </a:t>
            </a:r>
            <a:r>
              <a:rPr lang="en-US" sz="2400" dirty="0" smtClean="0"/>
              <a:t>learning) </a:t>
            </a:r>
            <a:r>
              <a:rPr lang="ru-RU" sz="2400" dirty="0"/>
              <a:t>примерно за</a:t>
            </a:r>
            <a:r>
              <a:rPr lang="en-US" sz="2400" dirty="0"/>
              <a:t> 20 </a:t>
            </a:r>
            <a:r>
              <a:rPr lang="ru-RU" sz="2400" dirty="0"/>
              <a:t>лет до</a:t>
            </a:r>
            <a:r>
              <a:rPr lang="en-US" sz="2400" dirty="0"/>
              <a:t> Facebook.</a:t>
            </a:r>
            <a:endParaRPr lang="ru-RU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dirty="0"/>
              <a:t>На протяжении последних 2-х десятилетий в образовании наметились тенденции, которые рано или поздно должны привести к изменениям, которые по своей значимости и революционности можно было бы сравнить разве что с появлением идей Яна Каменского - основоположника действующих по сей день классно-урочной системы обучения. Кратко эти тенденции можно описать как процесс перехода от </a:t>
            </a:r>
            <a:r>
              <a:rPr lang="ru-RU" sz="2400" b="1" dirty="0" err="1"/>
              <a:t>знаниевой</a:t>
            </a:r>
            <a:r>
              <a:rPr lang="ru-RU" sz="2400" b="1" dirty="0"/>
              <a:t> модели</a:t>
            </a:r>
            <a:r>
              <a:rPr lang="ru-RU" sz="2400" dirty="0"/>
              <a:t>, сложившейся еще в </a:t>
            </a:r>
            <a:r>
              <a:rPr lang="ru-RU" sz="2400" dirty="0" smtClean="0"/>
              <a:t>эпоху </a:t>
            </a:r>
            <a:r>
              <a:rPr lang="ru-RU" sz="2400" dirty="0"/>
              <a:t>Возрождения, к </a:t>
            </a:r>
            <a:r>
              <a:rPr lang="ru-RU" sz="2400" b="1" dirty="0" err="1"/>
              <a:t>компетентностной</a:t>
            </a:r>
            <a:r>
              <a:rPr lang="ru-RU" sz="2400" dirty="0"/>
              <a:t>. </a:t>
            </a: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6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400" dirty="0"/>
              <a:t>Традиционная </a:t>
            </a:r>
            <a:r>
              <a:rPr lang="ru-RU" sz="2400" dirty="0" err="1"/>
              <a:t>знаниевая</a:t>
            </a:r>
            <a:r>
              <a:rPr lang="ru-RU" sz="2400" dirty="0"/>
              <a:t> модель предполагает, что основным смыслом образования является </a:t>
            </a:r>
            <a:r>
              <a:rPr lang="ru-RU" sz="2400" b="1" dirty="0"/>
              <a:t>увеличение объема информированности в различных предметных областях</a:t>
            </a:r>
            <a:r>
              <a:rPr lang="ru-RU" sz="2400" dirty="0"/>
              <a:t>, в то время как </a:t>
            </a:r>
            <a:r>
              <a:rPr lang="ru-RU" sz="2400" dirty="0" err="1"/>
              <a:t>компетентностная</a:t>
            </a:r>
            <a:r>
              <a:rPr lang="ru-RU" sz="2400" dirty="0"/>
              <a:t> модель ставит во главу угла </a:t>
            </a:r>
            <a:r>
              <a:rPr lang="ru-RU" sz="2400" b="1" dirty="0"/>
              <a:t>развитие у учащихся способности самостоятельно решать проблемы в различных сферах и видах деятельности</a:t>
            </a:r>
            <a:r>
              <a:rPr lang="ru-RU" sz="2400" dirty="0"/>
              <a:t>.</a:t>
            </a: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Концепция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	</a:t>
            </a:r>
            <a:r>
              <a:rPr lang="ru-RU" sz="2400" dirty="0"/>
              <a:t>Одним из основных методов внедрения </a:t>
            </a:r>
            <a:r>
              <a:rPr lang="ru-RU" sz="2400" dirty="0" err="1"/>
              <a:t>компетентностной</a:t>
            </a:r>
            <a:r>
              <a:rPr lang="ru-RU" sz="2400" dirty="0"/>
              <a:t> модели обучения в образовательный процесс является так называемый </a:t>
            </a:r>
            <a:r>
              <a:rPr lang="ru-RU" sz="2400" b="1" dirty="0"/>
              <a:t>проектно-исследовательский подход</a:t>
            </a:r>
            <a:r>
              <a:rPr lang="ru-RU" sz="2400" dirty="0"/>
              <a:t>. С точки зрения проектно-исследовательского подхода смысл организации образовательного процесса заключается в </a:t>
            </a:r>
            <a:r>
              <a:rPr lang="ru-RU" sz="2400" b="1" dirty="0"/>
              <a:t>создании условий для формирования у обучаемых опыта самостоятельного решения познавательных, коммуникативных, организационных проблем, составляющих содержание образования.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6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878</Words>
  <Application>Microsoft Office PowerPoint</Application>
  <PresentationFormat>Экран (16:9)</PresentationFormat>
  <Paragraphs>172</Paragraphs>
  <Slides>46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MetaPro-Bold</vt:lpstr>
      <vt:lpstr>Times New Roman</vt:lpstr>
      <vt:lpstr>Wingdings</vt:lpstr>
      <vt:lpstr>Тема Office</vt:lpstr>
      <vt:lpstr>Сетевая совместная  проектно-исследовательская деятельность в пространстве  ГлобалЛаб </vt:lpstr>
      <vt:lpstr>Давай займёмся наукой!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Концепция ГлобалЛаб</vt:lpstr>
      <vt:lpstr>Совместный исследовательский проект ГлобалЛаб</vt:lpstr>
      <vt:lpstr>Совместный исследовательский  проект ГлобалЛаб</vt:lpstr>
      <vt:lpstr>Презентация PowerPoint</vt:lpstr>
      <vt:lpstr>Презентация PowerPoint</vt:lpstr>
      <vt:lpstr>Что делать в проекте?</vt:lpstr>
      <vt:lpstr>Анкета проекта как итог или процесс исследования</vt:lpstr>
      <vt:lpstr>Анализ результатов проекта</vt:lpstr>
      <vt:lpstr>Анализ результатов проекта</vt:lpstr>
      <vt:lpstr>Анализ результатов проекта</vt:lpstr>
      <vt:lpstr>Анализ результатов проекта</vt:lpstr>
      <vt:lpstr>Анализ  результатов </vt:lpstr>
      <vt:lpstr>Анализ  результатов</vt:lpstr>
      <vt:lpstr>Анализ результатов проекта</vt:lpstr>
      <vt:lpstr>Просмотр результатов пользователя</vt:lpstr>
      <vt:lpstr>Анализ  результатов </vt:lpstr>
      <vt:lpstr>Обсуждение результатов проекта</vt:lpstr>
      <vt:lpstr>Обсуждение результатов проекта</vt:lpstr>
      <vt:lpstr>Живые сказки: проект на уроке</vt:lpstr>
      <vt:lpstr>Проект на уроке</vt:lpstr>
      <vt:lpstr>Проект на уроке</vt:lpstr>
      <vt:lpstr>Проект на уроке</vt:lpstr>
      <vt:lpstr>Презентация PowerPoint</vt:lpstr>
      <vt:lpstr>Совместный исследовательский проект ГлобалЛаб</vt:lpstr>
      <vt:lpstr>Результат проекта ГлобалЛаб</vt:lpstr>
      <vt:lpstr>Презентация PowerPoint</vt:lpstr>
      <vt:lpstr>Презентация PowerPoint</vt:lpstr>
      <vt:lpstr>Присоединяйтесь!</vt:lpstr>
      <vt:lpstr>Ваши вопросы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Яна Злочевская</cp:lastModifiedBy>
  <cp:revision>175</cp:revision>
  <dcterms:created xsi:type="dcterms:W3CDTF">2011-08-25T06:09:31Z</dcterms:created>
  <dcterms:modified xsi:type="dcterms:W3CDTF">2013-12-01T03:35:52Z</dcterms:modified>
</cp:coreProperties>
</file>