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495" r:id="rId3"/>
    <p:sldId id="496" r:id="rId4"/>
    <p:sldId id="497" r:id="rId5"/>
    <p:sldId id="486" r:id="rId6"/>
    <p:sldId id="498" r:id="rId7"/>
    <p:sldId id="485" r:id="rId8"/>
    <p:sldId id="499" r:id="rId9"/>
    <p:sldId id="500" r:id="rId10"/>
    <p:sldId id="494" r:id="rId11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7" autoAdjust="0"/>
    <p:restoredTop sz="98151" autoAdjust="0"/>
  </p:normalViewPr>
  <p:slideViewPr>
    <p:cSldViewPr>
      <p:cViewPr>
        <p:scale>
          <a:sx n="88" d="100"/>
          <a:sy n="88" d="100"/>
        </p:scale>
        <p:origin x="-1140" y="-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3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hyperlink" Target="http://images.yandex.ru/yandsearch?text=%D0%BA%D1%80%D0%B0%D1%81%D0%BD%D0%BE%D1%8F%D1%80%D1%81%D0%BA%D0%B8%D0%B9%20%D0%BA%D1%80%D0%B0%D0%B9&amp;noreask=1&amp;img_url=upload.wikimedia.org/wikipedia/commons/thumb/2/29/Coat_of_arms_of_Krasnoyarsk_Krai.svg/229px-Coat_of_arms_of_Krasnoyarsk_Krai.svg.png&amp;pos=0&amp;rpt=simage&amp;lr=213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hyperlink" Target="http://www.ria.ru/ratings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275606"/>
            <a:ext cx="8999984" cy="2664296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ВЕБИНАР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«</a:t>
            </a:r>
            <a:r>
              <a:rPr lang="ru-RU" sz="2200" i="1" dirty="0" smtClean="0">
                <a:solidFill>
                  <a:schemeClr val="bg1"/>
                </a:solidFill>
              </a:rPr>
              <a:t>Возможности и риски использования результатов оценки учебных достижений при формирования рейтингов в образовании</a:t>
            </a:r>
            <a:r>
              <a:rPr lang="ru-RU" sz="2000" i="1" dirty="0" smtClean="0">
                <a:solidFill>
                  <a:schemeClr val="bg1"/>
                </a:solidFill>
              </a:rPr>
              <a:t>» </a:t>
            </a:r>
            <a:br>
              <a:rPr lang="ru-RU" sz="2000" i="1" dirty="0" smtClean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/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Использование рейтингов в образовании: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несколько важных сюжетов</a:t>
            </a:r>
            <a:r>
              <a:rPr lang="ru-RU" sz="2800" i="1" dirty="0" smtClean="0">
                <a:solidFill>
                  <a:schemeClr val="bg1"/>
                </a:solidFill>
              </a:rPr>
              <a:t/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1000" i="1" dirty="0" smtClean="0">
                <a:solidFill>
                  <a:schemeClr val="bg1"/>
                </a:solidFill>
              </a:rPr>
              <a:t/>
            </a:r>
            <a:br>
              <a:rPr lang="ru-RU" sz="1000" i="1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22 июня 2012 года</a:t>
            </a:r>
            <a:endParaRPr lang="ru-RU" sz="3200" i="1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501508" y="190048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1976" y="150425"/>
            <a:ext cx="73803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  <a:endParaRPr lang="ru-RU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4572000" y="4090188"/>
            <a:ext cx="44291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В.А. </a:t>
            </a:r>
            <a:r>
              <a:rPr lang="ru-RU" sz="2400" b="1" dirty="0" err="1" smtClean="0">
                <a:solidFill>
                  <a:schemeClr val="bg1"/>
                </a:solidFill>
              </a:rPr>
              <a:t>Болотов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2400" dirty="0" smtClean="0">
                <a:solidFill>
                  <a:schemeClr val="bg1"/>
                </a:solidFill>
              </a:rPr>
              <a:t>вице-президент РАО, академик РАО, д.п.н.</a:t>
            </a:r>
          </a:p>
          <a:p>
            <a:pPr algn="r"/>
            <a:r>
              <a:rPr lang="ru-R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</a:t>
            </a:r>
            <a:endParaRPr lang="ru-RU" sz="1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730535" y="4609209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9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1582" y="4577088"/>
            <a:ext cx="988516" cy="417804"/>
          </a:xfrm>
          <a:prstGeom prst="rect">
            <a:avLst/>
          </a:prstGeom>
          <a:noFill/>
        </p:spPr>
      </p:pic>
      <p:pic>
        <p:nvPicPr>
          <p:cNvPr id="20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Описание: social-240-100.gif">
            <a:hlinkClick r:id="rId11" tgtFrame="&quot;_blank&quot;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34729" y="4561471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 descr="http://im5-tub-ru.yandex.net/i?id=254251059-49-72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24199" y="4549363"/>
            <a:ext cx="370049" cy="451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1203600"/>
            <a:ext cx="8558539" cy="3528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/>
            <a:r>
              <a:rPr lang="ru-RU" sz="2400" dirty="0" smtClean="0"/>
              <a:t>Приглашаем регионы России и страны СНГ представить на </a:t>
            </a:r>
            <a:r>
              <a:rPr lang="ru-RU" sz="2400" dirty="0" err="1" smtClean="0"/>
              <a:t>вебинарах</a:t>
            </a:r>
            <a:r>
              <a:rPr lang="ru-RU" sz="2400" dirty="0" smtClean="0"/>
              <a:t> РТЦ ИУО РАО свой опыт формирования и использования рейтингов в образовании.</a:t>
            </a:r>
          </a:p>
          <a:p>
            <a:pPr lvl="0" algn="just"/>
            <a:endParaRPr lang="ru-RU" sz="2000" dirty="0" smtClean="0"/>
          </a:p>
          <a:p>
            <a:pPr lvl="0" algn="ctr"/>
            <a:r>
              <a:rPr lang="en-US" sz="2800" b="1" dirty="0" smtClean="0">
                <a:solidFill>
                  <a:srgbClr val="0070C0"/>
                </a:solidFill>
              </a:rPr>
              <a:t>rtc.imerae@gmail.com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lvl="0" algn="ctr"/>
            <a:r>
              <a:rPr lang="en-US" sz="2800" b="1" dirty="0" smtClean="0">
                <a:solidFill>
                  <a:srgbClr val="0070C0"/>
                </a:solidFill>
              </a:rPr>
              <a:t>www.rtc-edu.ru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lvl="0" algn="just"/>
            <a:endParaRPr lang="ru-RU" sz="2000" dirty="0" smtClean="0"/>
          </a:p>
          <a:p>
            <a:pPr lvl="0"/>
            <a:endParaRPr lang="ru-RU" sz="2000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4" y="0"/>
            <a:ext cx="8713663" cy="1131590"/>
          </a:xfrm>
        </p:spPr>
        <p:txBody>
          <a:bodyPr/>
          <a:lstStyle/>
          <a:p>
            <a:pPr algn="just"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Приглашаем к сотрудничеству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1203600"/>
            <a:ext cx="8558539" cy="3528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Корректность сравнения результатов школ без учёта контекстной информации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Ограничения при построении рейтинга по одному показателю 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Линейный рейтинг или кластеризация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…</a:t>
            </a:r>
          </a:p>
          <a:p>
            <a:pPr lvl="0"/>
            <a:endParaRPr lang="ru-RU" sz="28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4" y="0"/>
            <a:ext cx="8713663" cy="1131590"/>
          </a:xfrm>
        </p:spPr>
        <p:txBody>
          <a:bodyPr/>
          <a:lstStyle/>
          <a:p>
            <a:pPr lvl="0" algn="just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ОБСУДИМ НА КОНКРЕТНЫХ ПРИМЕРАХ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302768"/>
            <a:ext cx="8893176" cy="828822"/>
          </a:xfrm>
        </p:spPr>
        <p:txBody>
          <a:bodyPr/>
          <a:lstStyle/>
          <a:p>
            <a:pPr lvl="0" algn="l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Пример 1.</a:t>
            </a:r>
            <a:r>
              <a:rPr lang="ru-RU" sz="2800" dirty="0" smtClean="0">
                <a:solidFill>
                  <a:schemeClr val="bg1"/>
                </a:solidFill>
              </a:rPr>
              <a:t> Рейтинг 300 московских школ по результатам образовательной деятельности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http://www.educom.ru/ru/official/detail/?ID=16546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1123950"/>
            <a:ext cx="63341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302768"/>
            <a:ext cx="8893176" cy="828822"/>
          </a:xfrm>
        </p:spPr>
        <p:txBody>
          <a:bodyPr/>
          <a:lstStyle/>
          <a:p>
            <a:pPr lvl="0" algn="l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Пример 1.</a:t>
            </a:r>
            <a:r>
              <a:rPr lang="ru-RU" sz="2800" dirty="0" smtClean="0">
                <a:solidFill>
                  <a:schemeClr val="bg1"/>
                </a:solidFill>
              </a:rPr>
              <a:t> Рейтинг 300 московских школ по результатам образовательной деятельности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http://www.educom.ru/ru/official/detail/?ID=16546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496" y="1193720"/>
            <a:ext cx="9036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Рейтинг школ составляется на основании двух объективных показателей: результаты ЕГЭ и результаты участия школьников в олимпиадах. </a:t>
            </a:r>
          </a:p>
          <a:p>
            <a:pPr algn="just"/>
            <a:endParaRPr lang="ru-RU" sz="900" dirty="0" smtClean="0"/>
          </a:p>
          <a:p>
            <a:pPr algn="just"/>
            <a:r>
              <a:rPr lang="ru-RU" b="1" dirty="0" smtClean="0"/>
              <a:t>1 балл </a:t>
            </a:r>
            <a:r>
              <a:rPr lang="ru-RU" dirty="0" smtClean="0"/>
              <a:t>– за каждого обучающегося, набравшего в сумме за три ЕГЭ не менее </a:t>
            </a:r>
            <a:r>
              <a:rPr lang="ru-RU" b="1" dirty="0" smtClean="0"/>
              <a:t>220</a:t>
            </a:r>
            <a:r>
              <a:rPr lang="ru-RU" dirty="0" smtClean="0"/>
              <a:t> баллов; </a:t>
            </a:r>
          </a:p>
          <a:p>
            <a:pPr algn="just"/>
            <a:r>
              <a:rPr lang="ru-RU" b="1" dirty="0" smtClean="0"/>
              <a:t>1 балл </a:t>
            </a:r>
            <a:r>
              <a:rPr lang="ru-RU" dirty="0" smtClean="0"/>
              <a:t>– за каждого призера регионального этапа Всероссийской олимпиады школьников и Московской городской олимпиады школьников; </a:t>
            </a:r>
          </a:p>
          <a:p>
            <a:pPr algn="just"/>
            <a:r>
              <a:rPr lang="ru-RU" b="1" dirty="0" smtClean="0"/>
              <a:t>3 балла </a:t>
            </a:r>
            <a:r>
              <a:rPr lang="ru-RU" dirty="0" smtClean="0"/>
              <a:t>– за каждого победителя регионального этапа данных олимпиад; </a:t>
            </a:r>
          </a:p>
          <a:p>
            <a:pPr algn="just"/>
            <a:r>
              <a:rPr lang="ru-RU" b="1" dirty="0" smtClean="0"/>
              <a:t>5 баллов </a:t>
            </a:r>
            <a:r>
              <a:rPr lang="ru-RU" dirty="0" smtClean="0"/>
              <a:t>– за каждого призера заключительного этапа Всероссийской олимпиады школьников; </a:t>
            </a:r>
          </a:p>
          <a:p>
            <a:pPr algn="just"/>
            <a:r>
              <a:rPr lang="ru-RU" b="1" dirty="0" smtClean="0"/>
              <a:t>10 баллов </a:t>
            </a:r>
            <a:r>
              <a:rPr lang="ru-RU" dirty="0" smtClean="0"/>
              <a:t>– за каждого победителя заключительного этапа Всероссийской олимпиады школьников. </a:t>
            </a:r>
          </a:p>
          <a:p>
            <a:pPr algn="just"/>
            <a:endParaRPr lang="ru-RU" sz="900" dirty="0" smtClean="0"/>
          </a:p>
          <a:p>
            <a:pPr algn="just"/>
            <a:r>
              <a:rPr lang="ru-RU" dirty="0" smtClean="0"/>
              <a:t>При одинаковом количестве баллов в рейтинге учитываются результаты ГИА-9: </a:t>
            </a:r>
          </a:p>
          <a:p>
            <a:pPr algn="just"/>
            <a:r>
              <a:rPr lang="ru-RU" b="1" dirty="0" smtClean="0"/>
              <a:t>1 балл </a:t>
            </a:r>
            <a:r>
              <a:rPr lang="ru-RU" dirty="0" smtClean="0"/>
              <a:t>– за каждого обучающегося, получившего по двум обязательным предметам (русский язык и математика) не менее 9 баллов в сумме по 5-балльной шкале. </a:t>
            </a:r>
          </a:p>
        </p:txBody>
      </p:sp>
    </p:spTree>
    <p:extLst>
      <p:ext uri="{BB962C8B-B14F-4D97-AF65-F5344CB8AC3E}">
        <p14:creationId xmlns:p14="http://schemas.microsoft.com/office/powerpoint/2010/main" xmlns="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4" y="302768"/>
            <a:ext cx="8713663" cy="828822"/>
          </a:xfrm>
        </p:spPr>
        <p:txBody>
          <a:bodyPr/>
          <a:lstStyle/>
          <a:p>
            <a:pPr lvl="0" algn="l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Пример 2.</a:t>
            </a:r>
            <a:r>
              <a:rPr lang="ru-RU" sz="2800" dirty="0" smtClean="0">
                <a:solidFill>
                  <a:schemeClr val="bg1"/>
                </a:solidFill>
              </a:rPr>
              <a:t> Челябинская область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www.eduurfo.ru/school_rating/index.php?ELEMENT_ID=1473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07504" y="935033"/>
            <a:ext cx="8952558" cy="4208467"/>
            <a:chOff x="107504" y="935033"/>
            <a:chExt cx="8952558" cy="4208467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7504" y="935033"/>
              <a:ext cx="8952558" cy="4208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Овал 5"/>
            <p:cNvSpPr/>
            <p:nvPr/>
          </p:nvSpPr>
          <p:spPr>
            <a:xfrm>
              <a:off x="7524328" y="3507854"/>
              <a:ext cx="432048" cy="360040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7524328" y="4011910"/>
              <a:ext cx="432048" cy="360040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8366652" y="2427734"/>
              <a:ext cx="432048" cy="360040"/>
            </a:xfrm>
            <a:prstGeom prst="ellipse">
              <a:avLst/>
            </a:prstGeom>
            <a:solidFill>
              <a:srgbClr val="00B050">
                <a:alpha val="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8388424" y="3536318"/>
              <a:ext cx="432048" cy="360040"/>
            </a:xfrm>
            <a:prstGeom prst="ellipse">
              <a:avLst/>
            </a:prstGeom>
            <a:solidFill>
              <a:srgbClr val="00B050">
                <a:alpha val="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4" y="158752"/>
            <a:ext cx="8713663" cy="75723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Пример 3.</a:t>
            </a:r>
            <a:r>
              <a:rPr lang="ru-RU" sz="2800" dirty="0" smtClean="0">
                <a:solidFill>
                  <a:schemeClr val="bg1"/>
                </a:solidFill>
              </a:rPr>
              <a:t> Единый портал пермского образования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http://permedu.ru/pages/analytics/SchoolRating2011.aspx</a:t>
            </a:r>
            <a:endParaRPr lang="ru-RU" sz="1800" dirty="0">
              <a:solidFill>
                <a:schemeClr val="bg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67544" y="1203598"/>
            <a:ext cx="8331483" cy="3816424"/>
            <a:chOff x="467544" y="1203598"/>
            <a:chExt cx="8331483" cy="3816424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7544" y="1203598"/>
              <a:ext cx="8331483" cy="3816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Овал 5"/>
            <p:cNvSpPr/>
            <p:nvPr/>
          </p:nvSpPr>
          <p:spPr>
            <a:xfrm>
              <a:off x="4262196" y="3785000"/>
              <a:ext cx="360040" cy="288032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7762124" y="3795886"/>
              <a:ext cx="360040" cy="288032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4" y="158752"/>
            <a:ext cx="8713663" cy="75723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Пример 3.</a:t>
            </a:r>
            <a:r>
              <a:rPr lang="ru-RU" sz="2800" dirty="0" smtClean="0">
                <a:solidFill>
                  <a:schemeClr val="bg1"/>
                </a:solidFill>
              </a:rPr>
              <a:t> Единый портал пермского образования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http://permedu.ru/pages/analytics/SchoolRating2011.aspx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1203598"/>
            <a:ext cx="609243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4" y="158752"/>
            <a:ext cx="8713663" cy="75723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Пример 3.</a:t>
            </a:r>
            <a:r>
              <a:rPr lang="ru-RU" sz="2800" dirty="0" smtClean="0">
                <a:solidFill>
                  <a:schemeClr val="bg1"/>
                </a:solidFill>
              </a:rPr>
              <a:t> Единый портал пермского образования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1800" b="1" u="sng" dirty="0" smtClean="0">
                <a:solidFill>
                  <a:schemeClr val="bg1"/>
                </a:solidFill>
              </a:rPr>
              <a:t>Качество образования учащихся</a:t>
            </a:r>
            <a:endParaRPr lang="ru-RU" sz="1800" b="1" u="sng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34" y="1186021"/>
            <a:ext cx="884544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4" y="158752"/>
            <a:ext cx="8713663" cy="75723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Пример 3.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1800" b="1" u="sng" dirty="0" smtClean="0">
                <a:solidFill>
                  <a:schemeClr val="bg1"/>
                </a:solidFill>
              </a:rPr>
              <a:t>Качество образования учащихся</a:t>
            </a:r>
            <a:endParaRPr lang="ru-RU" sz="1800" b="1" u="sng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4504" y="228947"/>
            <a:ext cx="53340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371950"/>
            <a:ext cx="284547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275606"/>
            <a:ext cx="2816313" cy="27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6973</TotalTime>
  <Words>260</Words>
  <Application>Microsoft Office PowerPoint</Application>
  <PresentationFormat>Экран (16:9)</PresentationFormat>
  <Paragraphs>43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ВЕБИНАР  «Возможности и риски использования результатов оценки учебных достижений при формирования рейтингов в образовании»   Использование рейтингов в образовании: несколько важных сюжетов  22 июня 2012 года</vt:lpstr>
      <vt:lpstr>ОБСУДИМ НА КОНКРЕТНЫХ ПРИМЕРАХ</vt:lpstr>
      <vt:lpstr>Пример 1. Рейтинг 300 московских школ по результатам образовательной деятельности http://www.educom.ru/ru/official/detail/?ID=16546 </vt:lpstr>
      <vt:lpstr>Пример 1. Рейтинг 300 московских школ по результатам образовательной деятельности http://www.educom.ru/ru/official/detail/?ID=16546 </vt:lpstr>
      <vt:lpstr>Пример 2. Челябинская область www.eduurfo.ru/school_rating/index.php?ELEMENT_ID=1473 </vt:lpstr>
      <vt:lpstr>Пример 3. Единый портал пермского образования  http://permedu.ru/pages/analytics/SchoolRating2011.aspx</vt:lpstr>
      <vt:lpstr>Пример 3. Единый портал пермского образования  http://permedu.ru/pages/analytics/SchoolRating2011.aspx</vt:lpstr>
      <vt:lpstr>Пример 3. Единый портал пермского образования  Качество образования учащихся</vt:lpstr>
      <vt:lpstr>Пример 3.  Качество образования учащихся</vt:lpstr>
      <vt:lpstr>Приглашаем к сотрудничеству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Вальдман</cp:lastModifiedBy>
  <cp:revision>306</cp:revision>
  <dcterms:created xsi:type="dcterms:W3CDTF">2011-08-25T06:09:31Z</dcterms:created>
  <dcterms:modified xsi:type="dcterms:W3CDTF">2012-06-20T05:11:03Z</dcterms:modified>
</cp:coreProperties>
</file>