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8" r:id="rId2"/>
    <p:sldId id="363" r:id="rId3"/>
    <p:sldId id="380" r:id="rId4"/>
    <p:sldId id="377" r:id="rId5"/>
    <p:sldId id="323" r:id="rId6"/>
    <p:sldId id="359" r:id="rId7"/>
    <p:sldId id="361" r:id="rId8"/>
    <p:sldId id="366" r:id="rId9"/>
    <p:sldId id="367" r:id="rId10"/>
    <p:sldId id="368" r:id="rId11"/>
    <p:sldId id="369" r:id="rId12"/>
    <p:sldId id="382" r:id="rId13"/>
    <p:sldId id="371" r:id="rId14"/>
    <p:sldId id="372" r:id="rId15"/>
    <p:sldId id="375" r:id="rId16"/>
    <p:sldId id="362" r:id="rId17"/>
    <p:sldId id="379" r:id="rId18"/>
    <p:sldId id="383" r:id="rId19"/>
    <p:sldId id="364" r:id="rId20"/>
    <p:sldId id="374" r:id="rId21"/>
    <p:sldId id="376" r:id="rId22"/>
    <p:sldId id="384" r:id="rId23"/>
    <p:sldId id="381" r:id="rId24"/>
    <p:sldId id="365" r:id="rId25"/>
    <p:sldId id="341" r:id="rId26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68" d="100"/>
          <a:sy n="68" d="100"/>
        </p:scale>
        <p:origin x="-582" y="-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FEB0-5307-47A4-A56F-0CFFEE87049D}" type="datetime1">
              <a:rPr lang="ru-RU" smtClean="0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F71C-C239-4594-BD8A-4E74AA1F3846}" type="datetime1">
              <a:rPr lang="ru-RU" smtClean="0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6999D-66FC-4F50-BFA1-2BC8D6676D96}" type="datetime1">
              <a:rPr lang="ru-RU" smtClean="0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1F2F-9535-463B-A351-27A55105094E}" type="datetime1">
              <a:rPr lang="ru-RU" smtClean="0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05FA-39E6-41B3-A14B-35D904BD8D54}" type="datetime1">
              <a:rPr lang="ru-RU" smtClean="0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1AE0-EBF2-4318-8406-2026E093EBEB}" type="datetime1">
              <a:rPr lang="ru-RU" smtClean="0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1CD1-C326-4AFE-B5AD-6C9EFAD3F33C}" type="datetime1">
              <a:rPr lang="ru-RU" smtClean="0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7D11-B584-4257-8BEC-CD3E3F5967EC}" type="datetime1">
              <a:rPr lang="ru-RU" smtClean="0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8DA0-D49D-4B1B-B8D9-5B95085C598A}" type="datetime1">
              <a:rPr lang="ru-RU" smtClean="0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A68A-C03C-40AB-8A30-B4C7EF503C98}" type="datetime1">
              <a:rPr lang="ru-RU" smtClean="0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397C-AEE7-49D7-9850-2DF77DA4B711}" type="datetime1">
              <a:rPr lang="ru-RU" smtClean="0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43E38C-361F-499E-AA57-90E45810BA5D}" type="datetime1">
              <a:rPr lang="ru-RU" smtClean="0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ciced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63638"/>
            <a:ext cx="8100392" cy="1872208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 Опыт организации информационного сопровождения федерального проекта</a:t>
            </a:r>
            <a:endParaRPr lang="ru-RU" sz="36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err="1" smtClean="0">
                <a:solidFill>
                  <a:schemeClr val="bg1"/>
                </a:solidFill>
              </a:rPr>
              <a:t>Захир</a:t>
            </a:r>
            <a:r>
              <a:rPr lang="ru-RU" sz="1600" b="1" dirty="0" smtClean="0">
                <a:solidFill>
                  <a:schemeClr val="bg1"/>
                </a:solidFill>
              </a:rPr>
              <a:t> Юлия </a:t>
            </a:r>
            <a:r>
              <a:rPr lang="ru-RU" sz="1600" b="1" dirty="0" err="1" smtClean="0">
                <a:solidFill>
                  <a:schemeClr val="bg1"/>
                </a:solidFill>
              </a:rPr>
              <a:t>Симановна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директор Новосибирского института мониторинга и развития образования</a:t>
            </a:r>
          </a:p>
        </p:txBody>
      </p:sp>
      <p:pic>
        <p:nvPicPr>
          <p:cNvPr id="25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985" y="4577088"/>
            <a:ext cx="428628" cy="428628"/>
          </a:xfrm>
          <a:prstGeom prst="rect">
            <a:avLst/>
          </a:prstGeom>
          <a:noFill/>
        </p:spPr>
      </p:pic>
      <p:pic>
        <p:nvPicPr>
          <p:cNvPr id="26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4106" y="4600076"/>
            <a:ext cx="959881" cy="405701"/>
          </a:xfrm>
          <a:prstGeom prst="rect">
            <a:avLst/>
          </a:prstGeom>
          <a:noFill/>
        </p:spPr>
      </p:pic>
      <p:pic>
        <p:nvPicPr>
          <p:cNvPr id="27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439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-108520" y="73242"/>
            <a:ext cx="7812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Национальные экзамены и мониторинги учебных достижений: интерпретация и представление результатов для различных групп пользователей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14-17 мая 2013 года, г. Москва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380312" y="1252456"/>
            <a:ext cx="164460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СЕССИЯ </a:t>
            </a:r>
            <a:r>
              <a:rPr lang="en-US" sz="2400" b="1" dirty="0" smtClean="0">
                <a:solidFill>
                  <a:srgbClr val="FFFF00"/>
                </a:solidFill>
              </a:rPr>
              <a:t>13</a:t>
            </a:r>
            <a:endParaRPr lang="ru-RU" sz="2400" b="1" dirty="0" smtClean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97872" y="4641843"/>
            <a:ext cx="931910" cy="313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Описание: social-240-100.gif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97872" y="4602935"/>
            <a:ext cx="936104" cy="3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35" y="4625245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" name="Рисунок 23" descr="image.png"/>
          <p:cNvPicPr/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64" y="4612600"/>
            <a:ext cx="936104" cy="38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/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625245"/>
            <a:ext cx="855687" cy="35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6" descr="Описание: ciced logo single.eps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02206" y="4641844"/>
            <a:ext cx="1105730" cy="31158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</a:rPr>
              <a:t>Планирование информационного сопровождения проекта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419622"/>
            <a:ext cx="88931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Заинтересованные стороны                              </a:t>
            </a:r>
          </a:p>
          <a:p>
            <a:pPr algn="ctr"/>
            <a:endParaRPr lang="ru-RU" sz="2800" b="1" i="1" dirty="0" smtClean="0">
              <a:solidFill>
                <a:schemeClr val="tx2"/>
              </a:solidFill>
            </a:endParaRPr>
          </a:p>
          <a:p>
            <a:pPr algn="ctr"/>
            <a:endParaRPr lang="ru-RU" sz="2800" b="1" i="1" dirty="0" smtClean="0">
              <a:solidFill>
                <a:schemeClr val="tx2"/>
              </a:solidFill>
            </a:endParaRPr>
          </a:p>
          <a:p>
            <a:pPr algn="ctr"/>
            <a:endParaRPr lang="ru-RU" sz="28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Посредники -?</a:t>
            </a:r>
          </a:p>
          <a:p>
            <a:pPr algn="just"/>
            <a:r>
              <a:rPr lang="ru-RU" sz="2800" i="1" dirty="0" smtClean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  <a:p>
            <a:pPr algn="just"/>
            <a:endParaRPr lang="ru-RU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72000" y="1995686"/>
            <a:ext cx="0" cy="1152128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</a:rPr>
              <a:t>Планирование информационного сопровождения проекта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419622"/>
            <a:ext cx="889317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СМИ как посредник</a:t>
            </a:r>
          </a:p>
          <a:p>
            <a:endParaRPr lang="ru-RU" sz="2800" b="1" i="1" dirty="0" smtClean="0">
              <a:solidFill>
                <a:schemeClr val="tx2"/>
              </a:solidFill>
            </a:endParaRP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Правило 1. СМИ живут по своим законам и …</a:t>
            </a:r>
          </a:p>
          <a:p>
            <a:endParaRPr lang="ru-RU" sz="2400" b="1" i="1" dirty="0" smtClean="0">
              <a:solidFill>
                <a:schemeClr val="tx2"/>
              </a:solidFill>
            </a:endParaRP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Правило 2. Журналисты – люди «ленивые» …</a:t>
            </a:r>
          </a:p>
          <a:p>
            <a:endParaRPr lang="ru-RU" sz="2400" b="1" i="1" dirty="0" smtClean="0">
              <a:solidFill>
                <a:schemeClr val="tx2"/>
              </a:solidFill>
            </a:endParaRP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Правило 3. Журналисты – люди «тщеславные» …</a:t>
            </a:r>
          </a:p>
          <a:p>
            <a:endParaRPr lang="ru-RU" sz="2400" b="1" i="1" dirty="0" smtClean="0">
              <a:solidFill>
                <a:schemeClr val="tx2"/>
              </a:solidFill>
            </a:endParaRPr>
          </a:p>
          <a:p>
            <a:endParaRPr lang="ru-RU" sz="2400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i="1" dirty="0" smtClean="0">
                <a:solidFill>
                  <a:schemeClr val="tx2"/>
                </a:solidFill>
              </a:rPr>
              <a:t> </a:t>
            </a:r>
            <a:endParaRPr lang="ru-RU" sz="2400" dirty="0">
              <a:solidFill>
                <a:schemeClr val="tx2"/>
              </a:solidFill>
            </a:endParaRPr>
          </a:p>
          <a:p>
            <a:pPr algn="just"/>
            <a:endParaRPr lang="ru-RU" sz="2400" dirty="0"/>
          </a:p>
        </p:txBody>
      </p:sp>
      <p:pic>
        <p:nvPicPr>
          <p:cNvPr id="5122" name="Picture 2" descr="https://encrypted-tbn2.gstatic.com/images?q=tbn:ANd9GcTk3rPJilbqmJMK7Gek6EM3OGQF7YJWRO7bl50cdKkI5YST7hyxy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95686"/>
            <a:ext cx="908322" cy="801908"/>
          </a:xfrm>
          <a:prstGeom prst="rect">
            <a:avLst/>
          </a:prstGeom>
          <a:noFill/>
        </p:spPr>
      </p:pic>
      <p:pic>
        <p:nvPicPr>
          <p:cNvPr id="7" name="Picture 2" descr="https://encrypted-tbn1.gstatic.com/images?q=tbn:ANd9GcR-lX-XSYzRZLMPbWJI8PvZjdBVkn_OVVPhtipQMCmMGUZjE-uiq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075806"/>
            <a:ext cx="736556" cy="551706"/>
          </a:xfrm>
          <a:prstGeom prst="rect">
            <a:avLst/>
          </a:prstGeom>
          <a:noFill/>
        </p:spPr>
      </p:pic>
      <p:pic>
        <p:nvPicPr>
          <p:cNvPr id="8" name="Picture 4" descr="http://copywriter3000.files.wordpress.com/2012/09/copywriting.jpg?w=5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2931790"/>
            <a:ext cx="929842" cy="792088"/>
          </a:xfrm>
          <a:prstGeom prst="rect">
            <a:avLst/>
          </a:prstGeom>
          <a:noFill/>
        </p:spPr>
      </p:pic>
      <p:pic>
        <p:nvPicPr>
          <p:cNvPr id="5126" name="Picture 6" descr="http://www.unisender.com/ru/blog/wp-content/uploads/2011/05/exclusiv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3723878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</a:rPr>
              <a:t>Планирование информационного сопровождения проекта. Шаг 2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131591"/>
          <a:ext cx="9036497" cy="399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273"/>
                <a:gridCol w="3478439"/>
                <a:gridCol w="2627785"/>
              </a:tblGrid>
              <a:tr h="8997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Заинтересованные стороны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Взаимодействие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СМИ</a:t>
                      </a:r>
                      <a:endParaRPr lang="ru-RU" dirty="0"/>
                    </a:p>
                  </a:txBody>
                  <a:tcPr/>
                </a:tc>
              </a:tr>
              <a:tr h="599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администрации школ, учителя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партнеры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Муниципальные СМИ, ТВ, </a:t>
                      </a:r>
                      <a:r>
                        <a:rPr lang="ru-RU" sz="1600" dirty="0" err="1" smtClean="0"/>
                        <a:t>Педобозрение</a:t>
                      </a:r>
                      <a:r>
                        <a:rPr lang="ru-RU" sz="1600" dirty="0" smtClean="0"/>
                        <a:t>,</a:t>
                      </a:r>
                      <a:r>
                        <a:rPr lang="ru-RU" sz="1600" baseline="0" dirty="0" smtClean="0"/>
                        <a:t> Сибирский учитель</a:t>
                      </a:r>
                      <a:endParaRPr lang="ru-RU" sz="1600" dirty="0"/>
                    </a:p>
                  </a:txBody>
                  <a:tcPr/>
                </a:tc>
              </a:tr>
              <a:tr h="36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родители, общество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пользователи </a:t>
                      </a:r>
                      <a:r>
                        <a:rPr lang="ru-RU" sz="1600" dirty="0" err="1" smtClean="0"/>
                        <a:t>инф.продуктов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Региональный </a:t>
                      </a:r>
                      <a:r>
                        <a:rPr lang="ru-RU" dirty="0" err="1" smtClean="0"/>
                        <a:t>инф</a:t>
                      </a:r>
                      <a:r>
                        <a:rPr lang="ru-RU" dirty="0" smtClean="0"/>
                        <a:t>. порталы, ТВ</a:t>
                      </a:r>
                      <a:endParaRPr lang="ru-RU" dirty="0"/>
                    </a:p>
                  </a:txBody>
                  <a:tcPr/>
                </a:tc>
              </a:tr>
              <a:tr h="75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органы управления образованием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заказчики, пользователи </a:t>
                      </a:r>
                      <a:r>
                        <a:rPr lang="ru-RU" sz="1600" dirty="0" err="1" smtClean="0"/>
                        <a:t>инф.продуктов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Региональные СМИ, ТВ, официальные сайты</a:t>
                      </a:r>
                      <a:endParaRPr lang="ru-RU" dirty="0"/>
                    </a:p>
                  </a:txBody>
                  <a:tcPr/>
                </a:tc>
              </a:tr>
              <a:tr h="867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методические и др. службы</a:t>
                      </a:r>
                      <a:endParaRPr lang="ru-RU" sz="1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партнеры, пользователи </a:t>
                      </a:r>
                      <a:r>
                        <a:rPr lang="ru-RU" sz="1600" dirty="0" err="1" smtClean="0"/>
                        <a:t>инф.продуктов</a:t>
                      </a:r>
                      <a:r>
                        <a:rPr lang="ru-RU" sz="1600" dirty="0" smtClean="0"/>
                        <a:t> и </a:t>
                      </a:r>
                      <a:r>
                        <a:rPr lang="ru-RU" sz="1600" dirty="0" err="1" smtClean="0"/>
                        <a:t>инф.ресурсов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Сибирский учитель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</a:rPr>
              <a:t>Планирование информационного сопровождения проекта. Шаг 3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419622"/>
            <a:ext cx="88931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ИМЯ как посредник</a:t>
            </a:r>
          </a:p>
          <a:p>
            <a:endParaRPr lang="ru-RU" sz="2800" b="1" i="1" dirty="0" smtClean="0">
              <a:solidFill>
                <a:schemeClr val="tx2"/>
              </a:solidFill>
            </a:endParaRP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Заставьте ИМЯ поработать на вас ….</a:t>
            </a:r>
          </a:p>
          <a:p>
            <a:endParaRPr lang="ru-RU" sz="2800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2800" i="1" dirty="0" smtClean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  <a:p>
            <a:pPr algn="just"/>
            <a:endParaRPr lang="ru-RU" sz="2800" dirty="0"/>
          </a:p>
        </p:txBody>
      </p:sp>
      <p:pic>
        <p:nvPicPr>
          <p:cNvPr id="44034" name="Picture 2" descr="http://www.starslife.ru/images/main_post_images/madonna_031a58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075806"/>
            <a:ext cx="1368152" cy="1368152"/>
          </a:xfrm>
          <a:prstGeom prst="rect">
            <a:avLst/>
          </a:prstGeom>
          <a:noFill/>
        </p:spPr>
      </p:pic>
      <p:pic>
        <p:nvPicPr>
          <p:cNvPr id="44036" name="Picture 4" descr="http://gazetavv.com/uploads/posts/2011-06/1308945685_ioann-pavel-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133" y="3075806"/>
            <a:ext cx="1547635" cy="1296144"/>
          </a:xfrm>
          <a:prstGeom prst="rect">
            <a:avLst/>
          </a:prstGeom>
          <a:noFill/>
        </p:spPr>
      </p:pic>
      <p:pic>
        <p:nvPicPr>
          <p:cNvPr id="44038" name="Picture 6" descr="https://encrypted-tbn0.gstatic.com/images?q=tbn:ANd9GcTdjQxEQj6iczAakrIb9e3LRT9c3b0W0SNe-U52si1CDTTJ3hcs3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3685" y="3075806"/>
            <a:ext cx="1786747" cy="1368152"/>
          </a:xfrm>
          <a:prstGeom prst="rect">
            <a:avLst/>
          </a:prstGeom>
          <a:noFill/>
        </p:spPr>
      </p:pic>
      <p:pic>
        <p:nvPicPr>
          <p:cNvPr id="22530" name="Picture 2" descr="http://www.ug.ru/uploads/images/article/51/large/%D0%9A%D0%BE%D0%B2%D0%B0%D0%BB%D0%B5%D0%B2%D0%B0%20%D0%93%D0%B0%D0%BB%D0%B8%D0%BD%D0%B0%20%D0%A1%D0%B5%D1%80%D0%B3%D0%B5%D0%B5%D0%B2%D0%BD%D0%B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859782"/>
            <a:ext cx="1656184" cy="2086792"/>
          </a:xfrm>
          <a:prstGeom prst="rect">
            <a:avLst/>
          </a:prstGeom>
          <a:noFill/>
        </p:spPr>
      </p:pic>
      <p:sp>
        <p:nvSpPr>
          <p:cNvPr id="22532" name="AutoShape 4" descr="data:image/jpeg;base64,/9j/4AAQSkZJRgABAQAAAQABAAD/2wCEAAkGBhQSERQUEhQUFRUVFRoYFxgUFBUVGBgcFxUVFxYXFxUaHCYeFxkjHBQVHy8gIycqLCwsFR4xNTAqNSYrLCkBCQoKDgwOGg8PGiwcHCQsLCwsLCksKSwpKSwsLCwsLCwpLCksLCwpKSwsLCwpLCwpLCwsLCwpLCwsLCwsLCwpLP/AABEIAPYAzQMBIgACEQEDEQH/xAAcAAACAwEBAQEAAAAAAAAAAAAABAMFBgIHAQj/xABBEAABAgQCBwcCAggFBQEAAAABAAIDBBEhBTESQVFhcZHwBiKBobHB0RPxMuEHFBUjQlJygmKSorLCMzRDU2Ql/8QAGQEBAAMBAQAAAAAAAAAAAAAAAAECAwQF/8QAIxEBAQEBAAMBAAIBBQAAAAAAAAECEQMhMRIiUTIEE0FC8P/aAAwDAQACEQMRAD8A1SEIWLQIQhAIQhAIQhAIQhAIUUaaY38TmjiUmcehVpUnw/NR04sUKvbjTTqd5fK6/a7NekPBR+on808hRQppjvwuafGnqpFKOPqEIUgQhCAQhCAQhCAQhCAQhCAQhCAQhCAQiixfaXta68OXO4u1+FdSC/xPtFCg1BILhmAcuJWYnO2Tn5OoNg7o/wA1yfJZYB2uhrtTTGgZkN/paD5kKLExZDFGuqS8cAC4+YFV1Bn2D+bkAoGaIzc48/spmxmamgng31VV1jLhjr1cPH3GadhQG/zEHj7KjhzoFjT1I5KylYgNLk8B8hVsTFxBsa6VfE/NlYwZ8i1RTYbpSS0P5AfM+RCcc29oRFePmD8q07E86dYzSALbnWACuEs+ZMIV0HjYainicwloOPsce81zP9Q55q3YzubFkhfAdYuNoQpVfUIQgEIQgEIQgEIQgEIQgEIXwlBn+1mNfSb9Nv4ng1OxvyV51MT41eXyrPtVPmPGcAe7WltgsAs9MsDbBJB0J17nUb91cyuFOcKkLrszg9e+da2TJQAUos9698jfx49drGxMOI1lQiBQrWTUhVVkXCDvVZpe4V0MnIEf6irWSgm1TTrYo4eGkalc4XhRcRWzdg18dan9H+3VlhMnUAC461BavDMJAzS2Hy4aBQK2hRdidX/PDf7NY9pa4AgihXmnavCnyUYOILoLyADrbuK9Oloq5xzCmzMB8Nw/ELbjqPNXk7GOvV9sLg76UGbHZbju2dBWDm0NCsz2YjuY+JLRPxwyaV1gGnXFalztIV1ix9ikZ6iNCEKygQhCAQhCAQhCAQhCAVd2gnPpy8RwzIoOJt8qxWd7bRaQWja70CDz+YeGk6z8pGDB0301dXKmjnSJ39dcE7hEvcFT8hJ2tbhsvoNaFZl4SUL8IXbYi5LXdmGa1X0QFAIiZhRQVHWkjoSisZOFTV1rUUJMMNFIfhRLpmHEVYIt/umpeLU2Ui5ln0orSE+ypJeJlwVnAialtiufyZYDt3h5l52FNMFiQH762KtZN4e06Jq05Hccld9rcOEaWcNYFQdhGRWU7Gsc2C5jsw70oCPRW57ZfYbQvrxcr4pZBCEIBCEIBCEIBCEIBZTt6DoQ6bXey1azHbw/uWf1m3gEHntKE02qwkX3SjqZaym5S1KZqKnM9tPKxO6pWvS8qywUpaarkruyYYpoQ3JeCDVPwGqGqeXedifFaKKA1NBitAux1SM+aagG9qJchNQKVCkPymZr1VWUq40FUmyHbjZPy7aUWmWOzcZtWEbllJWW0IpoO64U4EV9QQP7VrTkVQE0c7jyW/HKrIxGkaLhDjdChmEIQgEIQgEIQgEIQgFl+28WrGsbeneNxa1vK61CwnaSTP6286nMDvDRFuYVdXjXw4m7e/0zTW/dXODSNblVsWWINRkVpsFZ+6BVdX0tjPNcTPbRdQ3berKKMdexKOnALZ0WPHStWxgpWRBXNUTJguNgTwX2PDiZ0oOKmRP6amHEoEz+uWWHbjr2G+VdtVoMOnPqAU1qLOLTXVoyYrXcmIUemtJTcAwwX6lmprFnuyNBySJ69Fl58AUJV3JRwQL19l5Th0eLnQOG5y2uAz2We8K+dMtTrYMKzkxm+m1w68lfS7r7lQz0f6cU0FS55AFaW1ndQXW9vJ1zTN1eRVhfUIRiEIQgEIQgEIQgEIQgFmO07KRC7bCA/wBR+Fp1nu1cOobvBHIg+5VN/G/+nv8ANkGP+odDdbhUVqtJIwy2GAbJfszJAB7nDvF1L6gALedeSemXLK306LJ+vRGbfQGnp8KliTVLBpJ6zKvCwHPzv9kOkgcqddbFSVf89UJgR3Cz9D+ke+anlsIe0ExDp1FO855HG5N1aCRcMrDmvkSVcbEk+K1m+KXEv1lXybgTceC1/ZZurNJ/qICfwruxBs1qmr1rnLU47Jl8sQ3M0Xmn7JeXOY451GWS9kloOnBVBivZcOOkLEbLKZ2fFeT/AJYrBeyr2RdKpGZ7ji2uwZCg5rUyMKZlXNdFpEhuNywXZsrtG9dSEFzDTTcKZggLUSjqijjpAimQryH4vDcra1+vqkxMTmVthc1pjLYqvG4Xf09heB46I9AVZYfLhmVPXkc+dclUYuKUb/je7m4091f7JKwt/Ntn/uq5fUIV3OEIQgEIQgEIQgEIQgFWY7BDmN0sg7r0VmoJ2X02FuROR2FRZ2LY1+dSs7JRwYr94y4GlfNfJl91M2QiQ9IuDQNodWuygz5pGYiVKws47Oy3sRl91PDfsSjguobqLPjpz7XEFtc1xHAaKqCHMWsksQmS6wyRewtGnzpHRFR1zVphzqkHXUKkk5qHC0hEzrr2bk9J4ywOGiQRXV8K3FO+3p2CCtAcj0FDExdn1HQ3ihBS+G4zDazS0gGgVJ61qr7SvZGLJiXrWhDrEVoQQaHx8lp/19Kc7r38XMeCK5cEzIQbeyzWF4xpgB2YtwWnw2JUKs91befzD8CJTrroKmxiLpRTut7+6uGlZ6aiaT3Ha4/ktsuHzI0IQrOcIQhAIQhAIQhAIQk8RxaFAbWI4N2DMngEQcSs9ikKCKxXtZuJueDcysBj/wCkV7u7BH027c3nxyb4c1kTHiRnZkk5knzJV5j+1bp6NOdtoUZwgwmucCbuNAABrpxoL0zUD4iyNRBhkMzsa6yR7blfS86HtDh/EAed1l5c/wBOjwa+w1EiXXP1FFGiL4w1XPY7c3hozdLayvoiKve6jzXYuHYq0OpUDrbkrTKbs7Fkw8Gy+QME17FzBxNu2vBWsliMMjRNjvUklvte4HDBZonZlah2q6bAboUAtuWaw6cY3WeIBsrf9ssawkvFAPHlmrQ12KaegfSiabcie8Nm9aPB5moBrZZ2Pi7Y7HAC+q1FbYKCGXsqfKn9Wz200WPRpdsFfjzVCpsVxVsKC0PqC80tewvX05pCXxGG/Jw4Gx81vmXnXB5r/LhlCEKWQQhCAQhCAQuIkUNBLiABmTYLIdoO1pILYPdGt+s8Ng8+CmTqLeH+0na9kuC1lHxPJvHad3NeYT+NvivLnkkk3J68l9nohOZqoITG6wtZOM7euHsrn5J2C4NFta4IbS3XgonuUoSRY1QVey//AGsCINQLHcWuNPKnJZoOWn7IkRYEaCcw7SHiPlvmn5/U4vjX507EatFNKxLqtILHFp1FTQ4t1xWcehNLachgiqUMuNi6EetlM2HXxVGs5XEGUhj+EcgrOWZBNAWMPgK+QSAgHJNyuHuJBBHnZWlXnY02GSsuT/02eIB9lcRZaHo0a1orsACoZHC3NIuCNyvIMDUVPb8RfvWciyYbGoBTWtHCZRoCRmZP97VVHbDtAIMIw2mkSICLZtZkXcTkPHYmc23jPe5mdpTFu0ojRXAULG91p2gfxcCb8Ei6NbVY1yPyqWWNbGxpuHWpTxIzm8OC75OTjy9Xt7V3K9oHsOdtlKg5WVzA7QB2YosOJuuXjxTEKcO3f11rSyX6h6DCnGuyNOKmBqKi43XWMl545jxz6orCDifVcvBUvji36aRCrpbFK2dQ76jop0TDTr5qlxYnseeYzj74p734Rk0Gw47TvWejRanPrgiJHS0R5K0UQRXqMFdRHKElBJ9RBcoyV3VEAEq17LTn05ltTZ4LT43b5jzVU4rgPIIIzFCDwUy8vR6FjGGiIKizh57lmiS00NQRmCtZh00I0JrxrHI6xzUOIYYIm5wyPsdoWvl8M3/KfW+PJz0z8KZobqzl5qqqY8q6GaOHW4rqG8jLJcGsc9OnO16JjarGXmgKLMfrJTEKaNlT8VtPI9ElJoWVpBijXsKwuERI0Rwa1hK3/Z3DO+NM6RZQuAyBzDd518lfGLq8V35JJ1X4nLxWwXxy3RYKAaVidJwaCG5gVcLmm5eQT0d7ornRCS4m5PlbUBSlNy/QHbd3/wCfMn+Vgd/lex3svEsckQHaTRnfaBW9+tS6ZiZ+ODe7r6UkolPv1ZWc3D7tdniq2WFePXJPQnkCjtlBWu/Pl5KzNUvNCdnXop5aNq64JeaF/MKGG6hG702ILuWmPte6abNZHllltKqWPr1r1KaFHrY8FIvIMwLEZaqddVVjAxG1z14FZaBN0qCbHOx59b06yZNNfgiGSc2oUbgmCxRFt1ULRWKAhOOZZLOagidkpNEKOJkpA1QPlAuCpCuXC6DSdjcRoXQj/U3/AJD3Wx0ary+TmPpva8Zg/fyXpOHzQc0EZEVC6vFrs4tBMSDXijhVUM3g74V7uZt1jj8rZwINU42TBV9+LPkntpnVz8edw4IPBWUvgxd+EkLSTvYnT78CjXa2GzXcD/CfL1SEvpwH6MSG8O1NIpsrQ5Eb66152/DrFded51F/hsT9WhVABe7usG1xyJ10GZWx7PyH0YDWm7j3nE5lzrknfUrD4NMwTM/vY0L6op3C9oLdjQ0mvHXtXo0I1C6ceP8AGe365/JuX1Ff2rZpYfNj/wCeIeTCfZeQQXtjwBQfhFL2/Ne4Tsn9SDFh/wDshvZ/maW+6/PGDxiGj+bXXzHXklYVJAGi6mZ5fZSTcG+0+n5qRrmlxoL7DmVHNGla+Wz4y3KqFfOtqK7M6cqpWWh1NSaDz5JkkuNrNzpU97Ub+K4FiNeXEqEO2ils7W4UqpS6nXLrio5hlHa8huvcCqHGlOt/ug+Oi9fGxMQZm1/lJuOdVwDx5oPjhVRvb4Jgty4e+1cxG9ZdZqAvopWNDT4b6Jac7or1dBXxtamcOqLqLJkkFtxaq+lhrmoHHWS5J6ouzVfC0qRwth2QmtKEWnNh8isjoUVt2dmvpxxsf3T7fC08d5pL0iRiK5lzVZ+VddI4t2xEMmFAILxZzxk3c3a7fq45dkq09tVjPacSw0WDTinUMmb3b/8ADzprxcCZfpufQ6b3FznFxq4nMlIwcQrnfxVvIzDXKfTozmQrEwGFEHehQh/SynmF9lpudw8acrFc6G25hRCXsproDdv9pC0knK1U+KSobAfa5GiOLrelT4J+ZU6k40/Yft1CxBlh9OM0AvhONf7mn+JtdeY17/HMQhfSnZmHqbMRALavqOI8qLR4b2emIMRkxLj94w1A/mGth3EWWe7ZTTH4hEiw/wAEcMigHMFzAHtOwh7Hg8Fy7xz45a4c2l/bcuJxlS3SuDyJ7ouc8ibbgpYTa1Oqvt1zX2IzujbX4NdiyVKvNDTVb4rvNFxHg2qBs2LuMNewavH2C2Ml2C+pLw4n1HNdEYH0MMOYNNoc0F4fUZgE08LKLZPqZLfjFTbe83VVtdut2XWpLuNr8ut9E5ON/Bwt509Uk83ptUocV1dcaeS4a9cEr6oDTMh159ZrqJlr5qGG/u9bSmS6tOH29uSgQaNx4qKNB0mkbR16JmIzLj16Iey/iVIrJJxI0T+JvdPkpYkIZU1WP2XMwzRcHjI0a7/ifbxTZFRq6zUCtcy9K5r4OvhNR4OvWOvVQPCDklfYQobZg28Mke6+tHkg189OxHQGCECPqN7zxq2huw71ig0wzQ9UW77HzAfBfDNyy44H86qhxTDbkbyQuv7JV4RgTe9W2HTZqFmHwS11DYhPSMYgpNNc6erYFErRXU/LaTmM/uPoPdZDsvO1IW9hM71dw9Atr8W3fSaFD0WgBeF9r4P0sSmGj8OnpN3CINMjhpOcvc4j14x+lGFo4iT/ADQmHkXD2WHk/wAXPX2SiVHL3smHZaju8CEhhjq04avnknoho2m72PguZUnM3NBr3W+63kv23ljh7JZ7ZkPbAawllGtDmsoLiJUtrqplq1LCtdfn8fK6c6/5KLmVPXE4LM4HXwVfMN+evFOzxpocEnMH568FKCzna+uvlfBTWVw4366+6+6VUDUy4NdpCvevlrBFfbmmGuSkMfUhkDMVI4gC3jdEtGBooFk/LXtCiiw/bgpYdKZG49CiM2wt1ZSFPpAtcHZUUEq8irD+IWHsfEJgPz61pWaBBEQcHcNR8D6qBNFbs62peIxO5io1+tO9x+ygiMp17oEdHV11dDXddcFLFh5FR5H1QXnZGd+nMtrk7uHxy8x5rTY3hg7x3EhYOXeWkEWIII8MivTWxhGgteMnM9l0eK9nExiJjChFFMjSx61KhgOLXFpsQaHwK10GLoPFcrg8isrDgNLi4itTW+81WljTLUdmcQDXgV8ACfIL1aBMVAN8hnwXlGAvAIpZbuUxGkT6ZyfDD28WnReOWgea0nxrqfxXcSJccV5d+l6FSagu2wyOTq+69NhxNIBee/pihXl3f1D/AGlZ7/xc9ZjCIhNOtit4rKC96/nrVBhL8uti0b6aGvofZcqpBwNefW/818eTw1azrCkjMpns+VFpX8d21B8xDNm9ufjb0SEV2R8k9PG43NHME7lXxMzvyUBaKeuurIG5fD9lyOaDqQj0IUjn6EVwGWY3VpZfUKBaybqjxKZI7p3Cvv7oQpCMQUJ4fCgZcOBuKU8K09kIQR4fEN2k10TbwoedCmojLc/JCFAWczUl3t+Oa+oQDfyW37JzJdLuaf8AxutwcK+5Qha+L/JMUGNxKaXWaqZcL4hdFbZi6wt9CFq5iIQ2BE1seRxDh3h5IQtc/GsaaVfeiyn6XIdYME7Hkc2u+EIWevjmrzzC3ZcT6LXQhVnjTyHyhC41Sc0L+XJKkd6m380IRD5OHvkbAP8AbVV0X0+ShCgQA5KNw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data:image/jpeg;base64,/9j/4AAQSkZJRgABAQAAAQABAAD/2wCEAAkGBhQSERQUEhQUFRUVFRoYFxgUFBUVGBgcFxUVFxYXFxUaHCYeFxkjHBQVHy8gIycqLCwsFR4xNTAqNSYrLCkBCQoKDgwOGg8PGiwcHCQsLCwsLCksKSwpKSwsLCwsLCwpLCksLCwpKSwsLCwpLCwpLCwsLCwpLCwsLCwsLCwpLP/AABEIAPYAzQMBIgACEQEDEQH/xAAcAAACAwEBAQEAAAAAAAAAAAAABAMFBgIHAQj/xABBEAABAgQCBwcCAggFBQEAAAABAAIDBBEhBTESQVFhcZHwBiKBobHB0RPxMuEHFBUjQlJygmKSorLCMzRDU2Ql/8QAGQEBAAMBAQAAAAAAAAAAAAAAAAECAwQF/8QAIxEBAQEBAAMBAAIBBQAAAAAAAAECEQMhMRIiUTIEE0FC8P/aAAwDAQACEQMRAD8A1SEIWLQIQhAIQhAIQhAIQhAIUUaaY38TmjiUmcehVpUnw/NR04sUKvbjTTqd5fK6/a7NekPBR+on808hRQppjvwuafGnqpFKOPqEIUgQhCAQhCAQhCAQhCAQhCAQhCAQhCAQiixfaXta68OXO4u1+FdSC/xPtFCg1BILhmAcuJWYnO2Tn5OoNg7o/wA1yfJZYB2uhrtTTGgZkN/paD5kKLExZDFGuqS8cAC4+YFV1Bn2D+bkAoGaIzc48/spmxmamgng31VV1jLhjr1cPH3GadhQG/zEHj7KjhzoFjT1I5KylYgNLk8B8hVsTFxBsa6VfE/NlYwZ8i1RTYbpSS0P5AfM+RCcc29oRFePmD8q07E86dYzSALbnWACuEs+ZMIV0HjYainicwloOPsce81zP9Q55q3YzubFkhfAdYuNoQpVfUIQgEIQgEIQgEIQgEIQgEIXwlBn+1mNfSb9Nv4ng1OxvyV51MT41eXyrPtVPmPGcAe7WltgsAs9MsDbBJB0J17nUb91cyuFOcKkLrszg9e+da2TJQAUos9698jfx49drGxMOI1lQiBQrWTUhVVkXCDvVZpe4V0MnIEf6irWSgm1TTrYo4eGkalc4XhRcRWzdg18dan9H+3VlhMnUAC461BavDMJAzS2Hy4aBQK2hRdidX/PDf7NY9pa4AgihXmnavCnyUYOILoLyADrbuK9Oloq5xzCmzMB8Nw/ELbjqPNXk7GOvV9sLg76UGbHZbju2dBWDm0NCsz2YjuY+JLRPxwyaV1gGnXFalztIV1ix9ikZ6iNCEKygQhCAQhCAQhCAQhCAVd2gnPpy8RwzIoOJt8qxWd7bRaQWja70CDz+YeGk6z8pGDB0301dXKmjnSJ39dcE7hEvcFT8hJ2tbhsvoNaFZl4SUL8IXbYi5LXdmGa1X0QFAIiZhRQVHWkjoSisZOFTV1rUUJMMNFIfhRLpmHEVYIt/umpeLU2Ui5ln0orSE+ypJeJlwVnAialtiufyZYDt3h5l52FNMFiQH762KtZN4e06Jq05Hccld9rcOEaWcNYFQdhGRWU7Gsc2C5jsw70oCPRW57ZfYbQvrxcr4pZBCEIBCEIBCEIBCEIBZTt6DoQ6bXey1azHbw/uWf1m3gEHntKE02qwkX3SjqZaym5S1KZqKnM9tPKxO6pWvS8qywUpaarkruyYYpoQ3JeCDVPwGqGqeXedifFaKKA1NBitAux1SM+aagG9qJchNQKVCkPymZr1VWUq40FUmyHbjZPy7aUWmWOzcZtWEbllJWW0IpoO64U4EV9QQP7VrTkVQE0c7jyW/HKrIxGkaLhDjdChmEIQgEIQgEIQgEIQgFl+28WrGsbeneNxa1vK61CwnaSTP6286nMDvDRFuYVdXjXw4m7e/0zTW/dXODSNblVsWWINRkVpsFZ+6BVdX0tjPNcTPbRdQ3berKKMdexKOnALZ0WPHStWxgpWRBXNUTJguNgTwX2PDiZ0oOKmRP6amHEoEz+uWWHbjr2G+VdtVoMOnPqAU1qLOLTXVoyYrXcmIUemtJTcAwwX6lmprFnuyNBySJ69Fl58AUJV3JRwQL19l5Th0eLnQOG5y2uAz2We8K+dMtTrYMKzkxm+m1w68lfS7r7lQz0f6cU0FS55AFaW1ndQXW9vJ1zTN1eRVhfUIRiEIQgEIQgEIQgEIQgFmO07KRC7bCA/wBR+Fp1nu1cOobvBHIg+5VN/G/+nv8ANkGP+odDdbhUVqtJIwy2GAbJfszJAB7nDvF1L6gALedeSemXLK306LJ+vRGbfQGnp8KliTVLBpJ6zKvCwHPzv9kOkgcqddbFSVf89UJgR3Cz9D+ke+anlsIe0ExDp1FO855HG5N1aCRcMrDmvkSVcbEk+K1m+KXEv1lXybgTceC1/ZZurNJ/qICfwruxBs1qmr1rnLU47Jl8sQ3M0Xmn7JeXOY451GWS9kloOnBVBivZcOOkLEbLKZ2fFeT/AJYrBeyr2RdKpGZ7ji2uwZCg5rUyMKZlXNdFpEhuNywXZsrtG9dSEFzDTTcKZggLUSjqijjpAimQryH4vDcra1+vqkxMTmVthc1pjLYqvG4Xf09heB46I9AVZYfLhmVPXkc+dclUYuKUb/je7m4091f7JKwt/Ntn/uq5fUIV3OEIQgEIQgEIQgEIQgFWY7BDmN0sg7r0VmoJ2X02FuROR2FRZ2LY1+dSs7JRwYr94y4GlfNfJl91M2QiQ9IuDQNodWuygz5pGYiVKws47Oy3sRl91PDfsSjguobqLPjpz7XEFtc1xHAaKqCHMWsksQmS6wyRewtGnzpHRFR1zVphzqkHXUKkk5qHC0hEzrr2bk9J4ywOGiQRXV8K3FO+3p2CCtAcj0FDExdn1HQ3ihBS+G4zDazS0gGgVJ61qr7SvZGLJiXrWhDrEVoQQaHx8lp/19Kc7r38XMeCK5cEzIQbeyzWF4xpgB2YtwWnw2JUKs91befzD8CJTrroKmxiLpRTut7+6uGlZ6aiaT3Ha4/ktsuHzI0IQrOcIQhAIQhAIQhAIQk8RxaFAbWI4N2DMngEQcSs9ikKCKxXtZuJueDcysBj/wCkV7u7BH027c3nxyb4c1kTHiRnZkk5knzJV5j+1bp6NOdtoUZwgwmucCbuNAABrpxoL0zUD4iyNRBhkMzsa6yR7blfS86HtDh/EAed1l5c/wBOjwa+w1EiXXP1FFGiL4w1XPY7c3hozdLayvoiKve6jzXYuHYq0OpUDrbkrTKbs7Fkw8Gy+QME17FzBxNu2vBWsliMMjRNjvUklvte4HDBZonZlah2q6bAboUAtuWaw6cY3WeIBsrf9ssawkvFAPHlmrQ12KaegfSiabcie8Nm9aPB5moBrZZ2Pi7Y7HAC+q1FbYKCGXsqfKn9Wz200WPRpdsFfjzVCpsVxVsKC0PqC80tewvX05pCXxGG/Jw4Gx81vmXnXB5r/LhlCEKWQQhCAQhCAQuIkUNBLiABmTYLIdoO1pILYPdGt+s8Ng8+CmTqLeH+0na9kuC1lHxPJvHad3NeYT+NvivLnkkk3J68l9nohOZqoITG6wtZOM7euHsrn5J2C4NFta4IbS3XgonuUoSRY1QVey//AGsCINQLHcWuNPKnJZoOWn7IkRYEaCcw7SHiPlvmn5/U4vjX507EatFNKxLqtILHFp1FTQ4t1xWcehNLachgiqUMuNi6EetlM2HXxVGs5XEGUhj+EcgrOWZBNAWMPgK+QSAgHJNyuHuJBBHnZWlXnY02GSsuT/02eIB9lcRZaHo0a1orsACoZHC3NIuCNyvIMDUVPb8RfvWciyYbGoBTWtHCZRoCRmZP97VVHbDtAIMIw2mkSICLZtZkXcTkPHYmc23jPe5mdpTFu0ojRXAULG91p2gfxcCb8Ei6NbVY1yPyqWWNbGxpuHWpTxIzm8OC75OTjy9Xt7V3K9oHsOdtlKg5WVzA7QB2YosOJuuXjxTEKcO3f11rSyX6h6DCnGuyNOKmBqKi43XWMl545jxz6orCDifVcvBUvji36aRCrpbFK2dQ76jop0TDTr5qlxYnseeYzj74p734Rk0Gw47TvWejRanPrgiJHS0R5K0UQRXqMFdRHKElBJ9RBcoyV3VEAEq17LTn05ltTZ4LT43b5jzVU4rgPIIIzFCDwUy8vR6FjGGiIKizh57lmiS00NQRmCtZh00I0JrxrHI6xzUOIYYIm5wyPsdoWvl8M3/KfW+PJz0z8KZobqzl5qqqY8q6GaOHW4rqG8jLJcGsc9OnO16JjarGXmgKLMfrJTEKaNlT8VtPI9ElJoWVpBijXsKwuERI0Rwa1hK3/Z3DO+NM6RZQuAyBzDd518lfGLq8V35JJ1X4nLxWwXxy3RYKAaVidJwaCG5gVcLmm5eQT0d7ornRCS4m5PlbUBSlNy/QHbd3/wCfMn+Vgd/lex3svEsckQHaTRnfaBW9+tS6ZiZ+ODe7r6UkolPv1ZWc3D7tdniq2WFePXJPQnkCjtlBWu/Pl5KzNUvNCdnXop5aNq64JeaF/MKGG6hG702ILuWmPte6abNZHllltKqWPr1r1KaFHrY8FIvIMwLEZaqddVVjAxG1z14FZaBN0qCbHOx59b06yZNNfgiGSc2oUbgmCxRFt1ULRWKAhOOZZLOagidkpNEKOJkpA1QPlAuCpCuXC6DSdjcRoXQj/U3/AJD3Wx0ary+TmPpva8Zg/fyXpOHzQc0EZEVC6vFrs4tBMSDXijhVUM3g74V7uZt1jj8rZwINU42TBV9+LPkntpnVz8edw4IPBWUvgxd+EkLSTvYnT78CjXa2GzXcD/CfL1SEvpwH6MSG8O1NIpsrQ5Eb66152/DrFded51F/hsT9WhVABe7usG1xyJ10GZWx7PyH0YDWm7j3nE5lzrknfUrD4NMwTM/vY0L6op3C9oLdjQ0mvHXtXo0I1C6ceP8AGe365/JuX1Ff2rZpYfNj/wCeIeTCfZeQQXtjwBQfhFL2/Ne4Tsn9SDFh/wDshvZ/maW+6/PGDxiGj+bXXzHXklYVJAGi6mZ5fZSTcG+0+n5qRrmlxoL7DmVHNGla+Wz4y3KqFfOtqK7M6cqpWWh1NSaDz5JkkuNrNzpU97Ub+K4FiNeXEqEO2ils7W4UqpS6nXLrio5hlHa8huvcCqHGlOt/ug+Oi9fGxMQZm1/lJuOdVwDx5oPjhVRvb4Jgty4e+1cxG9ZdZqAvopWNDT4b6Jac7or1dBXxtamcOqLqLJkkFtxaq+lhrmoHHWS5J6ouzVfC0qRwth2QmtKEWnNh8isjoUVt2dmvpxxsf3T7fC08d5pL0iRiK5lzVZ+VddI4t2xEMmFAILxZzxk3c3a7fq45dkq09tVjPacSw0WDTinUMmb3b/8ADzprxcCZfpufQ6b3FznFxq4nMlIwcQrnfxVvIzDXKfTozmQrEwGFEHehQh/SynmF9lpudw8acrFc6G25hRCXsproDdv9pC0knK1U+KSobAfa5GiOLrelT4J+ZU6k40/Yft1CxBlh9OM0AvhONf7mn+JtdeY17/HMQhfSnZmHqbMRALavqOI8qLR4b2emIMRkxLj94w1A/mGth3EWWe7ZTTH4hEiw/wAEcMigHMFzAHtOwh7Hg8Fy7xz45a4c2l/bcuJxlS3SuDyJ7ouc8ibbgpYTa1Oqvt1zX2IzujbX4NdiyVKvNDTVb4rvNFxHg2qBs2LuMNewavH2C2Ml2C+pLw4n1HNdEYH0MMOYNNoc0F4fUZgE08LKLZPqZLfjFTbe83VVtdut2XWpLuNr8ut9E5ON/Bwt509Uk83ptUocV1dcaeS4a9cEr6oDTMh159ZrqJlr5qGG/u9bSmS6tOH29uSgQaNx4qKNB0mkbR16JmIzLj16Iey/iVIrJJxI0T+JvdPkpYkIZU1WP2XMwzRcHjI0a7/ifbxTZFRq6zUCtcy9K5r4OvhNR4OvWOvVQPCDklfYQobZg28Mke6+tHkg189OxHQGCECPqN7zxq2huw71ig0wzQ9UW77HzAfBfDNyy44H86qhxTDbkbyQuv7JV4RgTe9W2HTZqFmHwS11DYhPSMYgpNNc6erYFErRXU/LaTmM/uPoPdZDsvO1IW9hM71dw9Atr8W3fSaFD0WgBeF9r4P0sSmGj8OnpN3CINMjhpOcvc4j14x+lGFo4iT/ADQmHkXD2WHk/wAXPX2SiVHL3smHZaju8CEhhjq04avnknoho2m72PguZUnM3NBr3W+63kv23ljh7JZ7ZkPbAawllGtDmsoLiJUtrqplq1LCtdfn8fK6c6/5KLmVPXE4LM4HXwVfMN+evFOzxpocEnMH568FKCzna+uvlfBTWVw4366+6+6VUDUy4NdpCvevlrBFfbmmGuSkMfUhkDMVI4gC3jdEtGBooFk/LXtCiiw/bgpYdKZG49CiM2wt1ZSFPpAtcHZUUEq8irD+IWHsfEJgPz61pWaBBEQcHcNR8D6qBNFbs62peIxO5io1+tO9x+ygiMp17oEdHV11dDXddcFLFh5FR5H1QXnZGd+nMtrk7uHxy8x5rTY3hg7x3EhYOXeWkEWIII8MivTWxhGgteMnM9l0eK9nExiJjChFFMjSx61KhgOLXFpsQaHwK10GLoPFcrg8isrDgNLi4itTW+81WljTLUdmcQDXgV8ACfIL1aBMVAN8hnwXlGAvAIpZbuUxGkT6ZyfDD28WnReOWgea0nxrqfxXcSJccV5d+l6FSagu2wyOTq+69NhxNIBee/pihXl3f1D/AGlZ7/xc9ZjCIhNOtit4rKC96/nrVBhL8uti0b6aGvofZcqpBwNefW/818eTw1azrCkjMpns+VFpX8d21B8xDNm9ufjb0SEV2R8k9PG43NHME7lXxMzvyUBaKeuurIG5fD9lyOaDqQj0IUjn6EVwGWY3VpZfUKBaybqjxKZI7p3Cvv7oQpCMQUJ4fCgZcOBuKU8K09kIQR4fEN2k10TbwoedCmojLc/JCFAWczUl3t+Oa+oQDfyW37JzJdLuaf8AxutwcK+5Qha+L/JMUGNxKaXWaqZcL4hdFbZi6wt9CFq5iIQ2BE1seRxDh3h5IQtc/GsaaVfeiyn6XIdYME7Hkc2u+EIWevjmrzzC3ZcT6LXQhVnjTyHyhC41Sc0L+XJKkd6m380IRD5OHvkbAP8AbVV0X0+ShCgQA5KNw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data:image/jpeg;base64,/9j/4AAQSkZJRgABAQAAAQABAAD/2wCEAAkGBhQSERQUEhQUFRUVFRoYFxgUFBUVGBgcFxUVFxYXFxUaHCYeFxkjHBQVHy8gIycqLCwsFR4xNTAqNSYrLCkBCQoKDgwOGg8PGiwcHCQsLCwsLCksKSwpKSwsLCwsLCwpLCksLCwpKSwsLCwpLCwpLCwsLCwpLCwsLCwsLCwpLP/AABEIAPYAzQMBIgACEQEDEQH/xAAcAAACAwEBAQEAAAAAAAAAAAAABAMFBgIHAQj/xABBEAABAgQCBwcCAggFBQEAAAABAAIDBBEhBTESQVFhcZHwBiKBobHB0RPxMuEHFBUjQlJygmKSorLCMzRDU2Ql/8QAGQEBAAMBAQAAAAAAAAAAAAAAAAECAwQF/8QAIxEBAQEBAAMBAAIBBQAAAAAAAAECEQMhMRIiUTIEE0FC8P/aAAwDAQACEQMRAD8A1SEIWLQIQhAIQhAIQhAIQhAIUUaaY38TmjiUmcehVpUnw/NR04sUKvbjTTqd5fK6/a7NekPBR+on808hRQppjvwuafGnqpFKOPqEIUgQhCAQhCAQhCAQhCAQhCAQhCAQhCAQiixfaXta68OXO4u1+FdSC/xPtFCg1BILhmAcuJWYnO2Tn5OoNg7o/wA1yfJZYB2uhrtTTGgZkN/paD5kKLExZDFGuqS8cAC4+YFV1Bn2D+bkAoGaIzc48/spmxmamgng31VV1jLhjr1cPH3GadhQG/zEHj7KjhzoFjT1I5KylYgNLk8B8hVsTFxBsa6VfE/NlYwZ8i1RTYbpSS0P5AfM+RCcc29oRFePmD8q07E86dYzSALbnWACuEs+ZMIV0HjYainicwloOPsce81zP9Q55q3YzubFkhfAdYuNoQpVfUIQgEIQgEIQgEIQgEIQgEIXwlBn+1mNfSb9Nv4ng1OxvyV51MT41eXyrPtVPmPGcAe7WltgsAs9MsDbBJB0J17nUb91cyuFOcKkLrszg9e+da2TJQAUos9698jfx49drGxMOI1lQiBQrWTUhVVkXCDvVZpe4V0MnIEf6irWSgm1TTrYo4eGkalc4XhRcRWzdg18dan9H+3VlhMnUAC461BavDMJAzS2Hy4aBQK2hRdidX/PDf7NY9pa4AgihXmnavCnyUYOILoLyADrbuK9Oloq5xzCmzMB8Nw/ELbjqPNXk7GOvV9sLg76UGbHZbju2dBWDm0NCsz2YjuY+JLRPxwyaV1gGnXFalztIV1ix9ikZ6iNCEKygQhCAQhCAQhCAQhCAVd2gnPpy8RwzIoOJt8qxWd7bRaQWja70CDz+YeGk6z8pGDB0301dXKmjnSJ39dcE7hEvcFT8hJ2tbhsvoNaFZl4SUL8IXbYi5LXdmGa1X0QFAIiZhRQVHWkjoSisZOFTV1rUUJMMNFIfhRLpmHEVYIt/umpeLU2Ui5ln0orSE+ypJeJlwVnAialtiufyZYDt3h5l52FNMFiQH762KtZN4e06Jq05Hccld9rcOEaWcNYFQdhGRWU7Gsc2C5jsw70oCPRW57ZfYbQvrxcr4pZBCEIBCEIBCEIBCEIBZTt6DoQ6bXey1azHbw/uWf1m3gEHntKE02qwkX3SjqZaym5S1KZqKnM9tPKxO6pWvS8qywUpaarkruyYYpoQ3JeCDVPwGqGqeXedifFaKKA1NBitAux1SM+aagG9qJchNQKVCkPymZr1VWUq40FUmyHbjZPy7aUWmWOzcZtWEbllJWW0IpoO64U4EV9QQP7VrTkVQE0c7jyW/HKrIxGkaLhDjdChmEIQgEIQgEIQgEIQgFl+28WrGsbeneNxa1vK61CwnaSTP6286nMDvDRFuYVdXjXw4m7e/0zTW/dXODSNblVsWWINRkVpsFZ+6BVdX0tjPNcTPbRdQ3berKKMdexKOnALZ0WPHStWxgpWRBXNUTJguNgTwX2PDiZ0oOKmRP6amHEoEz+uWWHbjr2G+VdtVoMOnPqAU1qLOLTXVoyYrXcmIUemtJTcAwwX6lmprFnuyNBySJ69Fl58AUJV3JRwQL19l5Th0eLnQOG5y2uAz2We8K+dMtTrYMKzkxm+m1w68lfS7r7lQz0f6cU0FS55AFaW1ndQXW9vJ1zTN1eRVhfUIRiEIQgEIQgEIQgEIQgFmO07KRC7bCA/wBR+Fp1nu1cOobvBHIg+5VN/G/+nv8ANkGP+odDdbhUVqtJIwy2GAbJfszJAB7nDvF1L6gALedeSemXLK306LJ+vRGbfQGnp8KliTVLBpJ6zKvCwHPzv9kOkgcqddbFSVf89UJgR3Cz9D+ke+anlsIe0ExDp1FO855HG5N1aCRcMrDmvkSVcbEk+K1m+KXEv1lXybgTceC1/ZZurNJ/qICfwruxBs1qmr1rnLU47Jl8sQ3M0Xmn7JeXOY451GWS9kloOnBVBivZcOOkLEbLKZ2fFeT/AJYrBeyr2RdKpGZ7ji2uwZCg5rUyMKZlXNdFpEhuNywXZsrtG9dSEFzDTTcKZggLUSjqijjpAimQryH4vDcra1+vqkxMTmVthc1pjLYqvG4Xf09heB46I9AVZYfLhmVPXkc+dclUYuKUb/je7m4091f7JKwt/Ntn/uq5fUIV3OEIQgEIQgEIQgEIQgFWY7BDmN0sg7r0VmoJ2X02FuROR2FRZ2LY1+dSs7JRwYr94y4GlfNfJl91M2QiQ9IuDQNodWuygz5pGYiVKws47Oy3sRl91PDfsSjguobqLPjpz7XEFtc1xHAaKqCHMWsksQmS6wyRewtGnzpHRFR1zVphzqkHXUKkk5qHC0hEzrr2bk9J4ywOGiQRXV8K3FO+3p2CCtAcj0FDExdn1HQ3ihBS+G4zDazS0gGgVJ61qr7SvZGLJiXrWhDrEVoQQaHx8lp/19Kc7r38XMeCK5cEzIQbeyzWF4xpgB2YtwWnw2JUKs91befzD8CJTrroKmxiLpRTut7+6uGlZ6aiaT3Ha4/ktsuHzI0IQrOcIQhAIQhAIQhAIQk8RxaFAbWI4N2DMngEQcSs9ikKCKxXtZuJueDcysBj/wCkV7u7BH027c3nxyb4c1kTHiRnZkk5knzJV5j+1bp6NOdtoUZwgwmucCbuNAABrpxoL0zUD4iyNRBhkMzsa6yR7blfS86HtDh/EAed1l5c/wBOjwa+w1EiXXP1FFGiL4w1XPY7c3hozdLayvoiKve6jzXYuHYq0OpUDrbkrTKbs7Fkw8Gy+QME17FzBxNu2vBWsliMMjRNjvUklvte4HDBZonZlah2q6bAboUAtuWaw6cY3WeIBsrf9ssawkvFAPHlmrQ12KaegfSiabcie8Nm9aPB5moBrZZ2Pi7Y7HAC+q1FbYKCGXsqfKn9Wz200WPRpdsFfjzVCpsVxVsKC0PqC80tewvX05pCXxGG/Jw4Gx81vmXnXB5r/LhlCEKWQQhCAQhCAQuIkUNBLiABmTYLIdoO1pILYPdGt+s8Ng8+CmTqLeH+0na9kuC1lHxPJvHad3NeYT+NvivLnkkk3J68l9nohOZqoITG6wtZOM7euHsrn5J2C4NFta4IbS3XgonuUoSRY1QVey//AGsCINQLHcWuNPKnJZoOWn7IkRYEaCcw7SHiPlvmn5/U4vjX507EatFNKxLqtILHFp1FTQ4t1xWcehNLachgiqUMuNi6EetlM2HXxVGs5XEGUhj+EcgrOWZBNAWMPgK+QSAgHJNyuHuJBBHnZWlXnY02GSsuT/02eIB9lcRZaHo0a1orsACoZHC3NIuCNyvIMDUVPb8RfvWciyYbGoBTWtHCZRoCRmZP97VVHbDtAIMIw2mkSICLZtZkXcTkPHYmc23jPe5mdpTFu0ojRXAULG91p2gfxcCb8Ei6NbVY1yPyqWWNbGxpuHWpTxIzm8OC75OTjy9Xt7V3K9oHsOdtlKg5WVzA7QB2YosOJuuXjxTEKcO3f11rSyX6h6DCnGuyNOKmBqKi43XWMl545jxz6orCDifVcvBUvji36aRCrpbFK2dQ76jop0TDTr5qlxYnseeYzj74p734Rk0Gw47TvWejRanPrgiJHS0R5K0UQRXqMFdRHKElBJ9RBcoyV3VEAEq17LTn05ltTZ4LT43b5jzVU4rgPIIIzFCDwUy8vR6FjGGiIKizh57lmiS00NQRmCtZh00I0JrxrHI6xzUOIYYIm5wyPsdoWvl8M3/KfW+PJz0z8KZobqzl5qqqY8q6GaOHW4rqG8jLJcGsc9OnO16JjarGXmgKLMfrJTEKaNlT8VtPI9ElJoWVpBijXsKwuERI0Rwa1hK3/Z3DO+NM6RZQuAyBzDd518lfGLq8V35JJ1X4nLxWwXxy3RYKAaVidJwaCG5gVcLmm5eQT0d7ornRCS4m5PlbUBSlNy/QHbd3/wCfMn+Vgd/lex3svEsckQHaTRnfaBW9+tS6ZiZ+ODe7r6UkolPv1ZWc3D7tdniq2WFePXJPQnkCjtlBWu/Pl5KzNUvNCdnXop5aNq64JeaF/MKGG6hG702ILuWmPte6abNZHllltKqWPr1r1KaFHrY8FIvIMwLEZaqddVVjAxG1z14FZaBN0qCbHOx59b06yZNNfgiGSc2oUbgmCxRFt1ULRWKAhOOZZLOagidkpNEKOJkpA1QPlAuCpCuXC6DSdjcRoXQj/U3/AJD3Wx0ary+TmPpva8Zg/fyXpOHzQc0EZEVC6vFrs4tBMSDXijhVUM3g74V7uZt1jj8rZwINU42TBV9+LPkntpnVz8edw4IPBWUvgxd+EkLSTvYnT78CjXa2GzXcD/CfL1SEvpwH6MSG8O1NIpsrQ5Eb66152/DrFded51F/hsT9WhVABe7usG1xyJ10GZWx7PyH0YDWm7j3nE5lzrknfUrD4NMwTM/vY0L6op3C9oLdjQ0mvHXtXo0I1C6ceP8AGe365/JuX1Ff2rZpYfNj/wCeIeTCfZeQQXtjwBQfhFL2/Ne4Tsn9SDFh/wDshvZ/maW+6/PGDxiGj+bXXzHXklYVJAGi6mZ5fZSTcG+0+n5qRrmlxoL7DmVHNGla+Wz4y3KqFfOtqK7M6cqpWWh1NSaDz5JkkuNrNzpU97Ub+K4FiNeXEqEO2ils7W4UqpS6nXLrio5hlHa8huvcCqHGlOt/ug+Oi9fGxMQZm1/lJuOdVwDx5oPjhVRvb4Jgty4e+1cxG9ZdZqAvopWNDT4b6Jac7or1dBXxtamcOqLqLJkkFtxaq+lhrmoHHWS5J6ouzVfC0qRwth2QmtKEWnNh8isjoUVt2dmvpxxsf3T7fC08d5pL0iRiK5lzVZ+VddI4t2xEMmFAILxZzxk3c3a7fq45dkq09tVjPacSw0WDTinUMmb3b/8ADzprxcCZfpufQ6b3FznFxq4nMlIwcQrnfxVvIzDXKfTozmQrEwGFEHehQh/SynmF9lpudw8acrFc6G25hRCXsproDdv9pC0knK1U+KSobAfa5GiOLrelT4J+ZU6k40/Yft1CxBlh9OM0AvhONf7mn+JtdeY17/HMQhfSnZmHqbMRALavqOI8qLR4b2emIMRkxLj94w1A/mGth3EWWe7ZTTH4hEiw/wAEcMigHMFzAHtOwh7Hg8Fy7xz45a4c2l/bcuJxlS3SuDyJ7ouc8ibbgpYTa1Oqvt1zX2IzujbX4NdiyVKvNDTVb4rvNFxHg2qBs2LuMNewavH2C2Ml2C+pLw4n1HNdEYH0MMOYNNoc0F4fUZgE08LKLZPqZLfjFTbe83VVtdut2XWpLuNr8ut9E5ON/Bwt509Uk83ptUocV1dcaeS4a9cEr6oDTMh159ZrqJlr5qGG/u9bSmS6tOH29uSgQaNx4qKNB0mkbR16JmIzLj16Iey/iVIrJJxI0T+JvdPkpYkIZU1WP2XMwzRcHjI0a7/ifbxTZFRq6zUCtcy9K5r4OvhNR4OvWOvVQPCDklfYQobZg28Mke6+tHkg189OxHQGCECPqN7zxq2huw71ig0wzQ9UW77HzAfBfDNyy44H86qhxTDbkbyQuv7JV4RgTe9W2HTZqFmHwS11DYhPSMYgpNNc6erYFErRXU/LaTmM/uPoPdZDsvO1IW9hM71dw9Atr8W3fSaFD0WgBeF9r4P0sSmGj8OnpN3CINMjhpOcvc4j14x+lGFo4iT/ADQmHkXD2WHk/wAXPX2SiVHL3smHZaju8CEhhjq04avnknoho2m72PguZUnM3NBr3W+63kv23ljh7JZ7ZkPbAawllGtDmsoLiJUtrqplq1LCtdfn8fK6c6/5KLmVPXE4LM4HXwVfMN+evFOzxpocEnMH568FKCzna+uvlfBTWVw4366+6+6VUDUy4NdpCvevlrBFfbmmGuSkMfUhkDMVI4gC3jdEtGBooFk/LXtCiiw/bgpYdKZG49CiM2wt1ZSFPpAtcHZUUEq8irD+IWHsfEJgPz61pWaBBEQcHcNR8D6qBNFbs62peIxO5io1+tO9x+ygiMp17oEdHV11dDXddcFLFh5FR5H1QXnZGd+nMtrk7uHxy8x5rTY3hg7x3EhYOXeWkEWIII8MivTWxhGgteMnM9l0eK9nExiJjChFFMjSx61KhgOLXFpsQaHwK10GLoPFcrg8isrDgNLi4itTW+81WljTLUdmcQDXgV8ACfIL1aBMVAN8hnwXlGAvAIpZbuUxGkT6ZyfDD28WnReOWgea0nxrqfxXcSJccV5d+l6FSagu2wyOTq+69NhxNIBee/pihXl3f1D/AGlZ7/xc9ZjCIhNOtit4rKC96/nrVBhL8uti0b6aGvofZcqpBwNefW/818eTw1azrCkjMpns+VFpX8d21B8xDNm9ufjb0SEV2R8k9PG43NHME7lXxMzvyUBaKeuurIG5fD9lyOaDqQj0IUjn6EVwGWY3VpZfUKBaybqjxKZI7p3Cvv7oQpCMQUJ4fCgZcOBuKU8K09kIQR4fEN2k10TbwoedCmojLc/JCFAWczUl3t+Oa+oQDfyW37JzJdLuaf8AxutwcK+5Qha+L/JMUGNxKaXWaqZcL4hdFbZi6wt9CFq5iIQ2BE1seRxDh3h5IQtc/GsaaVfeiyn6XIdYME7Hkc2u+EIWevjmrzzC3ZcT6LXQhVnjTyHyhC41Sc0L+XJKkd6m380IRD5OHvkbAP8AbVV0X0+ShCgQA5KNw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data:image/jpeg;base64,/9j/4AAQSkZJRgABAQAAAQABAAD/2wCEAAkGBhQSERQUEhQUFRUVFRoYFxgUFBUVGBgcFxUVFxYXFxUaHCYeFxkjHBQVHy8gIycqLCwsFR4xNTAqNSYrLCkBCQoKDgwOGg8PGiwcHCQsLCwsLCksKSwpKSwsLCwsLCwpLCksLCwpKSwsLCwpLCwpLCwsLCwpLCwsLCwsLCwpLP/AABEIAPYAzQMBIgACEQEDEQH/xAAcAAACAwEBAQEAAAAAAAAAAAAABAMFBgIHAQj/xABBEAABAgQCBwcCAggFBQEAAAABAAIDBBEhBTESQVFhcZHwBiKBobHB0RPxMuEHFBUjQlJygmKSorLCMzRDU2Ql/8QAGQEBAAMBAQAAAAAAAAAAAAAAAAECAwQF/8QAIxEBAQEBAAMBAAIBBQAAAAAAAAECEQMhMRIiUTIEE0FC8P/aAAwDAQACEQMRAD8A1SEIWLQIQhAIQhAIQhAIQhAIUUaaY38TmjiUmcehVpUnw/NR04sUKvbjTTqd5fK6/a7NekPBR+on808hRQppjvwuafGnqpFKOPqEIUgQhCAQhCAQhCAQhCAQhCAQhCAQhCAQiixfaXta68OXO4u1+FdSC/xPtFCg1BILhmAcuJWYnO2Tn5OoNg7o/wA1yfJZYB2uhrtTTGgZkN/paD5kKLExZDFGuqS8cAC4+YFV1Bn2D+bkAoGaIzc48/spmxmamgng31VV1jLhjr1cPH3GadhQG/zEHj7KjhzoFjT1I5KylYgNLk8B8hVsTFxBsa6VfE/NlYwZ8i1RTYbpSS0P5AfM+RCcc29oRFePmD8q07E86dYzSALbnWACuEs+ZMIV0HjYainicwloOPsce81zP9Q55q3YzubFkhfAdYuNoQpVfUIQgEIQgEIQgEIQgEIQgEIXwlBn+1mNfSb9Nv4ng1OxvyV51MT41eXyrPtVPmPGcAe7WltgsAs9MsDbBJB0J17nUb91cyuFOcKkLrszg9e+da2TJQAUos9698jfx49drGxMOI1lQiBQrWTUhVVkXCDvVZpe4V0MnIEf6irWSgm1TTrYo4eGkalc4XhRcRWzdg18dan9H+3VlhMnUAC461BavDMJAzS2Hy4aBQK2hRdidX/PDf7NY9pa4AgihXmnavCnyUYOILoLyADrbuK9Oloq5xzCmzMB8Nw/ELbjqPNXk7GOvV9sLg76UGbHZbju2dBWDm0NCsz2YjuY+JLRPxwyaV1gGnXFalztIV1ix9ikZ6iNCEKygQhCAQhCAQhCAQhCAVd2gnPpy8RwzIoOJt8qxWd7bRaQWja70CDz+YeGk6z8pGDB0301dXKmjnSJ39dcE7hEvcFT8hJ2tbhsvoNaFZl4SUL8IXbYi5LXdmGa1X0QFAIiZhRQVHWkjoSisZOFTV1rUUJMMNFIfhRLpmHEVYIt/umpeLU2Ui5ln0orSE+ypJeJlwVnAialtiufyZYDt3h5l52FNMFiQH762KtZN4e06Jq05Hccld9rcOEaWcNYFQdhGRWU7Gsc2C5jsw70oCPRW57ZfYbQvrxcr4pZBCEIBCEIBCEIBCEIBZTt6DoQ6bXey1azHbw/uWf1m3gEHntKE02qwkX3SjqZaym5S1KZqKnM9tPKxO6pWvS8qywUpaarkruyYYpoQ3JeCDVPwGqGqeXedifFaKKA1NBitAux1SM+aagG9qJchNQKVCkPymZr1VWUq40FUmyHbjZPy7aUWmWOzcZtWEbllJWW0IpoO64U4EV9QQP7VrTkVQE0c7jyW/HKrIxGkaLhDjdChmEIQgEIQgEIQgEIQgFl+28WrGsbeneNxa1vK61CwnaSTP6286nMDvDRFuYVdXjXw4m7e/0zTW/dXODSNblVsWWINRkVpsFZ+6BVdX0tjPNcTPbRdQ3berKKMdexKOnALZ0WPHStWxgpWRBXNUTJguNgTwX2PDiZ0oOKmRP6amHEoEz+uWWHbjr2G+VdtVoMOnPqAU1qLOLTXVoyYrXcmIUemtJTcAwwX6lmprFnuyNBySJ69Fl58AUJV3JRwQL19l5Th0eLnQOG5y2uAz2We8K+dMtTrYMKzkxm+m1w68lfS7r7lQz0f6cU0FS55AFaW1ndQXW9vJ1zTN1eRVhfUIRiEIQgEIQgEIQgEIQgFmO07KRC7bCA/wBR+Fp1nu1cOobvBHIg+5VN/G/+nv8ANkGP+odDdbhUVqtJIwy2GAbJfszJAB7nDvF1L6gALedeSemXLK306LJ+vRGbfQGnp8KliTVLBpJ6zKvCwHPzv9kOkgcqddbFSVf89UJgR3Cz9D+ke+anlsIe0ExDp1FO855HG5N1aCRcMrDmvkSVcbEk+K1m+KXEv1lXybgTceC1/ZZurNJ/qICfwruxBs1qmr1rnLU47Jl8sQ3M0Xmn7JeXOY451GWS9kloOnBVBivZcOOkLEbLKZ2fFeT/AJYrBeyr2RdKpGZ7ji2uwZCg5rUyMKZlXNdFpEhuNywXZsrtG9dSEFzDTTcKZggLUSjqijjpAimQryH4vDcra1+vqkxMTmVthc1pjLYqvG4Xf09heB46I9AVZYfLhmVPXkc+dclUYuKUb/je7m4091f7JKwt/Ntn/uq5fUIV3OEIQgEIQgEIQgEIQgFWY7BDmN0sg7r0VmoJ2X02FuROR2FRZ2LY1+dSs7JRwYr94y4GlfNfJl91M2QiQ9IuDQNodWuygz5pGYiVKws47Oy3sRl91PDfsSjguobqLPjpz7XEFtc1xHAaKqCHMWsksQmS6wyRewtGnzpHRFR1zVphzqkHXUKkk5qHC0hEzrr2bk9J4ywOGiQRXV8K3FO+3p2CCtAcj0FDExdn1HQ3ihBS+G4zDazS0gGgVJ61qr7SvZGLJiXrWhDrEVoQQaHx8lp/19Kc7r38XMeCK5cEzIQbeyzWF4xpgB2YtwWnw2JUKs91befzD8CJTrroKmxiLpRTut7+6uGlZ6aiaT3Ha4/ktsuHzI0IQrOcIQhAIQhAIQhAIQk8RxaFAbWI4N2DMngEQcSs9ikKCKxXtZuJueDcysBj/wCkV7u7BH027c3nxyb4c1kTHiRnZkk5knzJV5j+1bp6NOdtoUZwgwmucCbuNAABrpxoL0zUD4iyNRBhkMzsa6yR7blfS86HtDh/EAed1l5c/wBOjwa+w1EiXXP1FFGiL4w1XPY7c3hozdLayvoiKve6jzXYuHYq0OpUDrbkrTKbs7Fkw8Gy+QME17FzBxNu2vBWsliMMjRNjvUklvte4HDBZonZlah2q6bAboUAtuWaw6cY3WeIBsrf9ssawkvFAPHlmrQ12KaegfSiabcie8Nm9aPB5moBrZZ2Pi7Y7HAC+q1FbYKCGXsqfKn9Wz200WPRpdsFfjzVCpsVxVsKC0PqC80tewvX05pCXxGG/Jw4Gx81vmXnXB5r/LhlCEKWQQhCAQhCAQuIkUNBLiABmTYLIdoO1pILYPdGt+s8Ng8+CmTqLeH+0na9kuC1lHxPJvHad3NeYT+NvivLnkkk3J68l9nohOZqoITG6wtZOM7euHsrn5J2C4NFta4IbS3XgonuUoSRY1QVey//AGsCINQLHcWuNPKnJZoOWn7IkRYEaCcw7SHiPlvmn5/U4vjX507EatFNKxLqtILHFp1FTQ4t1xWcehNLachgiqUMuNi6EetlM2HXxVGs5XEGUhj+EcgrOWZBNAWMPgK+QSAgHJNyuHuJBBHnZWlXnY02GSsuT/02eIB9lcRZaHo0a1orsACoZHC3NIuCNyvIMDUVPb8RfvWciyYbGoBTWtHCZRoCRmZP97VVHbDtAIMIw2mkSICLZtZkXcTkPHYmc23jPe5mdpTFu0ojRXAULG91p2gfxcCb8Ei6NbVY1yPyqWWNbGxpuHWpTxIzm8OC75OTjy9Xt7V3K9oHsOdtlKg5WVzA7QB2YosOJuuXjxTEKcO3f11rSyX6h6DCnGuyNOKmBqKi43XWMl545jxz6orCDifVcvBUvji36aRCrpbFK2dQ76jop0TDTr5qlxYnseeYzj74p734Rk0Gw47TvWejRanPrgiJHS0R5K0UQRXqMFdRHKElBJ9RBcoyV3VEAEq17LTn05ltTZ4LT43b5jzVU4rgPIIIzFCDwUy8vR6FjGGiIKizh57lmiS00NQRmCtZh00I0JrxrHI6xzUOIYYIm5wyPsdoWvl8M3/KfW+PJz0z8KZobqzl5qqqY8q6GaOHW4rqG8jLJcGsc9OnO16JjarGXmgKLMfrJTEKaNlT8VtPI9ElJoWVpBijXsKwuERI0Rwa1hK3/Z3DO+NM6RZQuAyBzDd518lfGLq8V35JJ1X4nLxWwXxy3RYKAaVidJwaCG5gVcLmm5eQT0d7ornRCS4m5PlbUBSlNy/QHbd3/wCfMn+Vgd/lex3svEsckQHaTRnfaBW9+tS6ZiZ+ODe7r6UkolPv1ZWc3D7tdniq2WFePXJPQnkCjtlBWu/Pl5KzNUvNCdnXop5aNq64JeaF/MKGG6hG702ILuWmPte6abNZHllltKqWPr1r1KaFHrY8FIvIMwLEZaqddVVjAxG1z14FZaBN0qCbHOx59b06yZNNfgiGSc2oUbgmCxRFt1ULRWKAhOOZZLOagidkpNEKOJkpA1QPlAuCpCuXC6DSdjcRoXQj/U3/AJD3Wx0ary+TmPpva8Zg/fyXpOHzQc0EZEVC6vFrs4tBMSDXijhVUM3g74V7uZt1jj8rZwINU42TBV9+LPkntpnVz8edw4IPBWUvgxd+EkLSTvYnT78CjXa2GzXcD/CfL1SEvpwH6MSG8O1NIpsrQ5Eb66152/DrFded51F/hsT9WhVABe7usG1xyJ10GZWx7PyH0YDWm7j3nE5lzrknfUrD4NMwTM/vY0L6op3C9oLdjQ0mvHXtXo0I1C6ceP8AGe365/JuX1Ff2rZpYfNj/wCeIeTCfZeQQXtjwBQfhFL2/Ne4Tsn9SDFh/wDshvZ/maW+6/PGDxiGj+bXXzHXklYVJAGi6mZ5fZSTcG+0+n5qRrmlxoL7DmVHNGla+Wz4y3KqFfOtqK7M6cqpWWh1NSaDz5JkkuNrNzpU97Ub+K4FiNeXEqEO2ils7W4UqpS6nXLrio5hlHa8huvcCqHGlOt/ug+Oi9fGxMQZm1/lJuOdVwDx5oPjhVRvb4Jgty4e+1cxG9ZdZqAvopWNDT4b6Jac7or1dBXxtamcOqLqLJkkFtxaq+lhrmoHHWS5J6ouzVfC0qRwth2QmtKEWnNh8isjoUVt2dmvpxxsf3T7fC08d5pL0iRiK5lzVZ+VddI4t2xEMmFAILxZzxk3c3a7fq45dkq09tVjPacSw0WDTinUMmb3b/8ADzprxcCZfpufQ6b3FznFxq4nMlIwcQrnfxVvIzDXKfTozmQrEwGFEHehQh/SynmF9lpudw8acrFc6G25hRCXsproDdv9pC0knK1U+KSobAfa5GiOLrelT4J+ZU6k40/Yft1CxBlh9OM0AvhONf7mn+JtdeY17/HMQhfSnZmHqbMRALavqOI8qLR4b2emIMRkxLj94w1A/mGth3EWWe7ZTTH4hEiw/wAEcMigHMFzAHtOwh7Hg8Fy7xz45a4c2l/bcuJxlS3SuDyJ7ouc8ibbgpYTa1Oqvt1zX2IzujbX4NdiyVKvNDTVb4rvNFxHg2qBs2LuMNewavH2C2Ml2C+pLw4n1HNdEYH0MMOYNNoc0F4fUZgE08LKLZPqZLfjFTbe83VVtdut2XWpLuNr8ut9E5ON/Bwt509Uk83ptUocV1dcaeS4a9cEr6oDTMh159ZrqJlr5qGG/u9bSmS6tOH29uSgQaNx4qKNB0mkbR16JmIzLj16Iey/iVIrJJxI0T+JvdPkpYkIZU1WP2XMwzRcHjI0a7/ifbxTZFRq6zUCtcy9K5r4OvhNR4OvWOvVQPCDklfYQobZg28Mke6+tHkg189OxHQGCECPqN7zxq2huw71ig0wzQ9UW77HzAfBfDNyy44H86qhxTDbkbyQuv7JV4RgTe9W2HTZqFmHwS11DYhPSMYgpNNc6erYFErRXU/LaTmM/uPoPdZDsvO1IW9hM71dw9Atr8W3fSaFD0WgBeF9r4P0sSmGj8OnpN3CINMjhpOcvc4j14x+lGFo4iT/ADQmHkXD2WHk/wAXPX2SiVHL3smHZaju8CEhhjq04avnknoho2m72PguZUnM3NBr3W+63kv23ljh7JZ7ZkPbAawllGtDmsoLiJUtrqplq1LCtdfn8fK6c6/5KLmVPXE4LM4HXwVfMN+evFOzxpocEnMH568FKCzna+uvlfBTWVw4366+6+6VUDUy4NdpCvevlrBFfbmmGuSkMfUhkDMVI4gC3jdEtGBooFk/LXtCiiw/bgpYdKZG49CiM2wt1ZSFPpAtcHZUUEq8irD+IWHsfEJgPz61pWaBBEQcHcNR8D6qBNFbs62peIxO5io1+tO9x+ygiMp17oEdHV11dDXddcFLFh5FR5H1QXnZGd+nMtrk7uHxy8x5rTY3hg7x3EhYOXeWkEWIII8MivTWxhGgteMnM9l0eK9nExiJjChFFMjSx61KhgOLXFpsQaHwK10GLoPFcrg8isrDgNLi4itTW+81WljTLUdmcQDXgV8ACfIL1aBMVAN8hnwXlGAvAIpZbuUxGkT6ZyfDD28WnReOWgea0nxrqfxXcSJccV5d+l6FSagu2wyOTq+69NhxNIBee/pihXl3f1D/AGlZ7/xc9ZjCIhNOtit4rKC96/nrVBhL8uti0b6aGvofZcqpBwNefW/818eTw1azrCkjMpns+VFpX8d21B8xDNm9ufjb0SEV2R8k9PG43NHME7lXxMzvyUBaKeuurIG5fD9lyOaDqQj0IUjn6EVwGWY3VpZfUKBaybqjxKZI7p3Cvv7oQpCMQUJ4fCgZcOBuKU8K09kIQR4fEN2k10TbwoedCmojLc/JCFAWczUl3t+Oa+oQDfyW37JzJdLuaf8AxutwcK+5Qha+L/JMUGNxKaXWaqZcL4hdFbZi6wt9CFq5iIQ2BE1seRxDh3h5IQtc/GsaaVfeiyn6XIdYME7Hkc2u+EIWevjmrzzC3ZcT6LXQhVnjTyHyhC41Sc0L+XJKkd6m380IRD5OHvkbAP8AbVV0X0+ShCgQA5KNwQ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data:image/jpeg;base64,/9j/4AAQSkZJRgABAQAAAQABAAD/2wBDAAkGBwgHBgkIBwgKCgkLDRYPDQwMDRsUFRAWIB0iIiAdHx8kKDQsJCYxJx8fLT0tMTU3Ojo6Iys/RD84QzQ5Ojf/2wBDAQoKCg0MDRoPDxo3JR8lNzc3Nzc3Nzc3Nzc3Nzc3Nzc3Nzc3Nzc3Nzc3Nzc3Nzc3Nzc3Nzc3Nzc3Nzc3Nzc3Nzf/wAARCAD2AM0DASIAAhEBAxEB/8QAHAAAAQUBAQEAAAAAAAAAAAAAAAIDBAUGAQcI/8QAORAAAQMDAwEGBAUEAgIDAQAAAQACAwQRIQUSMUEGEyJRYXEygZGhFCOxwdEVQlLhB/Bi8SQzQ3L/xAAZAQEAAwEBAAAAAAAAAAAAAAAAAQIDBAX/xAAhEQEBAAIDAQEAAwEBAAAAAAAAAQIRAyExEiIyQVEEE//aAAwDAQACEQMRAD8A1SEIWK4QhCAQhCAQhCAQhcQdQmZqmCEfmysZ7lQzrVGHFoe4n0am4nVWSFXN1aF2djwPcJf9Up72cHj12qPqJ+anITMVRBKLxzMPpeydupRp1CEIgIQhAIQhAIQhAIQhAIQhAIQhAIQhALi6sX2l7TSEupNLdbFnS9T7Ilf6nrtHQbmuka+QctB491l6ztXNMT3c2xvQN8IPzyVlh3pJLwHkm5LipbGtaQHOZGP/ABbf9UsTFkNQjmBdJM2/NmguJ+oyuw1tO057w36ltkxH3LQC6V7h80+2WnwWxguHWwVVljB+Hms4Olb7lTYoohxI4OHmVRx1bGmzrc+5H0VjSyNeRd7nA+Q/lVsTFxDdrgRIXD1cSrGGtewhpe0s6tOQolF3Nx+SHW5ubn7FTXNAdZlIQHe/7qZuJ1tMYwSxh0R3O6tAKT1UV9RJRs3mCYAfCQcKPDrcEzvzI3xE8/3AK+4zuNiyQuBwcAWkEHgjgoRV1CEIBCEIBCEIBCEIBCEIBCFwkAEnA6oM/wBq9XNFAKWG/eytJc4f2t/2vOqitYAQ04626qz7VVsmo6lK1rz3d7Y6joFnqhjYxtbypkLSm1c80oZCLX+6uaXTZpGBzgQbdF3szpYdaZ45WyjpmsjttWeeXeo348Ot1jZaF7T8R+qaEOxwublayqohJmxVZLpbi64v81WZL3BXRl+AxzR54OVaUUbzbe8N9/4SI6CRv9qudM010r27/DGOWt6qfpH/AJ1Y6TSGRoY25HGVrNM0xjBd/TgdFG0+BkMY2tAVrFKMbU2v86TPwEE8L4pWBzXCxBC807V6bUdndQbI5pfQTODQ8ct9F6dTSZSNc02LV9MmpZQDvbg+R6FXk3GWXV7YXSHbA1hO6nk+EjoVYuaWOLXchZnszNNT1VVpFWLT07jtvyWhahx72MPtluHJKplCEIQpZhCEIBCFxB1CEIBCEIBVvaCqNJpNRI2weW7W+5Vks522k2abGw8Pf+gQYCoe2J7xy/oT5qDDEaipDeRfH8p6cmWR5HJPBU3SIAJGOPnn1VvISbrWabAKeCNoAwMlWhc04BF7KDFiEBONk+Rvm65be3bjOki4dghdEIPRMB5GeikxSNNgVG15C20wxgfRWNHEIwLi18JmKx6FSWHaRfhSlOif4gBwVJifnN1WCQ7z18lLp5N77C+MIaXFM/aQrWJ+5oP6qjp5LlouDjjyVpBIOD14W2Fc/JjtgO3dC7S+0lHrNO2zXODZbDkFWtG9lRA4xu3Rng+nRXXa6gGoaPIz+5ou024KynY5kkOnSwTZLH2F/Lqrf2zvcTELrxZ7gPNcRkEIQgEIQgEIQgEIQg4sr29DjTUxaeC79lq1mO3ZP9Pgtn8w4HspHnttjjtF7m1yrChd4hbgfqobtosACXHj0Uyk8NgMuJ5sovi2M7aelkJiBJ+qca7PAso9KwiNtxdPFri6w81y312Y+H2C1xe4T0QN8C6jwh26xCnwNFx5lQ1SKZzr2LSp43FnB+qZgaMA2UsMAFwcK0KjscXOFwb3tkqVASHkttxlRyM3BClQbS4DpZBPpPjO73VjSucWt3efKhsZZlxkuxlWFONoatMWOaVM3vKV7SL4WUpKf8NWvs0mOQWPo4f6/Ra7mNwVAfDI/wAgbn0W2nMq5iDK7bxewSUON3E+ZQoZhCEIBCEIBCEIBCEIBZbtvKZKZlPGA4tO5+ePJagrC9pKWQa/O4E7ZI9xz0twoyuo14sJnbtmWt9rkDKutGow67yLqtlp3RyXb8JytLozbULXEAXyq5XpbDHWWj72hgAXY3DO7GcZ5TU5N997WUR1UxpLR4rGxPqsdOhbNlb0TjHtD8OHKo453yOIa0m3RqJ2VYG8N2tt/kpkT9aamN5a0XPXlSfxREYFr3N1h2azPTuG83bfzutDp1X+KY0t6pZpaZbWbJ95dbBCkRTBpN3KFVwupmPnGGAXKzVVqdRIfBJtYT52SJuT0anrY2gNc77q7opmvaPECP0XlOnTVpO6wlb6PW00GsuQbG3Dmkq2N1WWc3GwjObBZ2oJL5g0dXCyvqd13gg+HoqCum/CVrw1oc6WQtDSenU/JbW6m3PMLldRWoRjpwhGIQhCAQhCAQhCAQhCAWX7TtDat0h6wAff/S1Cz3atgc2Im3ia4Z9CCq5+N/8Anus2PY81MhgAuQMWHT1WkoWGKka14sUx2ZpGRtnkkaO9L9pv0A6KdUuFyALDyWVvTeyffSDVvs07f0uqWSpI8LYy59+OnzKvC1ruQDfzyh1G11tgAPWwVZV/nahMOpTNJZP3N+jB+/KeptMqYY3uqpDMXNsN73ED1yrQUcrBZoAb5okp5X2Ej3EW8+FpM9RS8ct7ZSSlkY5wLgTfp1Ww7KtIAacgcKH+DYwnHPXyU7SrxVTQODyqZXbTHHTVa7SuqNFcyG13ELzT+mTunlgleLuu0EDhex00Qn04gcn0VDqvZ1kzu9aNrx/ibK03PEal9YrRezdTT1veF7gMn8t5bf7YH1WooY9W0aWOStLammkNi+MZj8r+Y9Uugilp5NpneC3lrgCtRRuD2bJHCRrm2y0X+nVTll9eqTCYT8rbS6kVDLAHFjfzVVrcY/EmfyL2j3Nv9qz0+BsAAYBYel/uqjVgYy2Ikm8j3Z98K87k2xt+bbFehCFZzhCEIBCEIBCEIBCEIBVmuxMkgiMnwtkBVmmK2A1NM+IEAngnoVFm4vhl85Ss5RSh1fOQbbm/D055XKl1n46p5tFVUpkfMxgbe29rr38sKDUPLncrKzTr3LdwgvtIU9G88AqI4ZJJuT9kuN2whZ6b49reFocPF90icMiYXEAdUxHOQ3GVD1Cd8x2NwPNIvYiy1jzM4QgOaDawVrpx3PY7+4kY8gqSjqKaiMjanDicE+SnUeq0zZm92QWg9OVaxXfb07RAXFrH3DTwmZNUgFXJSzt2va6yj6bq1NDS98ZWtjaLlyq+0r4NQdBqWmB28tIfgjdbg/qr+Y9KSbz78XM8UZcSBnopFBF4MZxwVm9L1UzxtbJ8QwfRabTZNzRnKrj3U5Y/MWEEhHXB5VNrEgkrn2Nw0WVu02+qz9VJ3tTK/wA3FbYuLlNoQhSwCEIQCEIQCEIQCEKHqOp0mmxd5VzNZ5N5c72CkTFErtRo6Bm6sqY4vIOOT7DlYHX+3VRKDFp7fw8fG+93n+FkDNU184u9znuOXOP6q8w/1W5PR6ztdSV8woqKKR7XG7pTgAD0Ud77nCyN20NI5sB8eCXdXEfsr+nq2zRMkF/GA6yy5cf8b8GXsSZHkO9OuEkSZtdNTSXvZDCHcXv6LDTsxuko1W0Bo5KGvHQe6gPcWTu3cAYum3alGyXYXBvqrTFNzTpaRk4cS0G56hcp9IyHg4GfZJh1GHrJuHorWhr6V7O6kdZ9+T1Qkt7XmiMY6nMbhfHHQq6bDGafaG4AtYLN6dV00N27zb/IDhW/9Vghp3PfO0taLn/L6K0LuKauhNHV9/ELMJs8eXqtHpFQXNY4G4Wcn1OLUaWUNHiPw3FirbRQ+OnG4WPkq+VP1bO2nlm2wvk8mkqhT2q6lHR6fEKi4MriABk2HX9FX09fTTgFkzbno7BW2Mtm3DzX9aSkLiFLJ1CEKAIQhAISJZGRRmSRwYxouXONgFkO0Had7mOhoDsYcGW+T7eX6qZNluk/tJ2og0pjooC2Wqtx/az39fReYV+r1NdUulnkc97jkkrtc90hs5188piJsQ+MXPRaySKW7IcwPsXe9gpkLmQsJYMu6pBERbcXKbe7pf7qUFyylzXDqVe0+dEoKpmLNMUlvNpNvss2HYOMLTdki2s0qsoHkXa7e30v/sJ8/U0tx3WRYm3gJ+leA4Z91WEPppXRSAgtNrFPxy2de/K47NdO6ZLWsZG9oNskKIYIzgtBHkliYOs0ZTrY91wTzwq9tZqkw01M05jb64VnTNoHbWSU8TjfJsLqvELwbC3Kl0tDI57XNe3+FMq2O40+mU+mFxBpYjnqLq3lp6Ux7YoY2g/4gBUVDp00Tmne0t8wruGHG1xyp3S91nJaVkeo7WtsOVo4mhkbWjqoVVS2rQ/NlT9r9cbQURpYX2qZ2luDljOp+fCY423TPPOYzdRdW7QMrq+RjAHQR3Ywn+4ef1UB0p7s2Iu03AAwqWmO4BrsOtjgYUiSWSEi58Nuo6Ltk1NPNyu7urul1yogcBu8N+LXBVzBrjJbXjt52WHFUHAEDrn3T8VW4EXJuM4U2S+j0KGrhlbdr7HycngQW3abjzGVjKesNg5txfm6sIdQAzcgG+AeFS8c/pP00iFW02ohx2yEOzYOuFObNG4XDwPdUuFidx55rOt1Fc+8gHdj4WB3hH8lZ2eTeSbm/lddkmt6qLI5zugtZaRQzK43ym7keyVI4gXTBN+MoHN5v+66XeX2TZNvsl3v/wC0Q5dx64Vr2WqvwmsRhx8EwMZ/b7qqceElr3Me17SQWkEHyKmXV2PQdY09tW3vI7CYDB8ws2S+NxY8EOacg9Fq9OqW19DFOD8bcjyPVM6hp0dUMjbIPheP3WnLwzP9T1vhya6Z+GoLXDcrOCpDhkqqqKaSmk2TNt5Hz9l2NzmfCcLiyw106Mc16J8jdz6Kxp6hjS03F7rM9+42IUiKpkwADjhU+K1nI9DpKllmgEeitIZGXJd0BJPksLpD66qlbFDC598fJegdndPPfgTuEjorF4HwtPQe/VXwwuV0rnySTav1OCth02bUXR7IW2DS/Bdc2Bt5ZXj9fNUTV0k1S8ulc7JP/eF9A9tjbsnqT/8ACIP58nArxHXKNon76ICz/Fjge66JhMfHDnyXL1FopNgBOAfXF/4VnVsBh3j+3pe6raYbhb+7zU2J5YwxyCxtZoP7qyiqedsht8Pl5hPU0t7gnP2TFWLPPB6hMxu2uBvxz7ILqmnIIFr4OD1UttQQWOHyHoqhj948vXrdPRTB1w4elkF7DOCA5pAbbACsYK6zPERfzusrBU7btc7wu5x91NZUO2ADdcc2UjJububk5TbrnOFILQL444TJaQ4joqiPK3rZRyCprmgtOFGc3KgMuw26c2ttdIk+EhOAYGUQTZoBsEkpw2thIcPF0QaTsbX7HyUbzg+Nn7rZbQ8XFl5fRzmlqY52HLDf5L0jT6hs0THsN2vFwV08WW5paO1FFHURmOVocD9lQ1elT0RLgDJB52y33WzgiDjfqpbaQOwRcFWz4sc52vjlcb088jiY61jcFWVNpTpbGNzgb+a0db2R/EEzaaWxy8mJ2Gv9vI/ZQaf8Rpk/c1VLMJL2awtz8jwuHPhzwunVjnjlF9psn9JoLsAdUPGyNv8Ak48E+gWy0Cj/AKfpscbiXSuG+Rx5c45JKw2jVGnv1gCrr6f8W0j8kyAFnkAF6PCQ9otldGHH8Y9sOTOXqK7tWwy9k9YbzejkP0bf9l5BA+PUdKjIGY22zhe4VtL+K02rphnvoHx/VpH7r550mWSJgaP/ALGmxDvTkKKxpyAdzOWkXJ6WsnKuLxAk7n+/CW10b5jtFjfIPJTdUQy+4/QdFVCvrQXt3AZaM24UWmj3u3OJYz05UpxMjiGWbFza/wAXQ5SB4XtvkCw9SEC2juyWg7hbHsnCQD69U3UM7uYHxcD0zlDiQATwUQ46Tr1H6qTDUflgO5GL2uoTjYm+B5BJBNuD8kHHC5Bt0TT239FILTduCRb3XJG5BH/pQI1r3FiL+aizMsVPAycdFGrPy2h5GDgkdEFfMckJ9wzYi3yXZqVznNdHkXFwlFrgbB33UBByLX+ySc3yfolnf/0JJa5SEYvyfoth2RqDLROhcfFE7Hssltta/KtuztT+F1NgJ8Mo2n9lfjuskx6RQycXVzTndayz1K7xCyhat2qbTOdSac8OnGJJhwz0HmfXouva07anWe0MekR91Ts7+sI+EcR+rv4WMgnqTUS1Gw99M8vkkc7LieVBhrtx8R3E5JJ5VvQzxygDAKnpvjjIiS6LR1TPzaOnBOfCyyVS1XaDsu38Ro1XI+mjy6lnJewj0ByPktJR0wfYYKf1SnEWmTeEXcNjR6nH8p8yxOUmmn7D9sqPtTTXaw01dGAZqZxuR/5NPULxvUI/wfaXVaXpHWygC3A3E/otJpuh6np1VBqmlt/+RC64ZxvHVp9xhZ7tlUQT9raispSO6rGx1AB5aS2zmn1DmkLmzw13HNSHN2uLgb56j0SKxpe6PvLlp69HHHJ5TsQDg5w+G/VdlZeFuPECskIrjtdsBJGE3PFdu5o8k5PYkOxYNzYLYUfYv8Vo9PUmrkjkniEm0w7mDcLjxB1/LNlFshJb4xdW382M22h0d/fJUdxAYQ48HhTKxoDohbpgjgqDIbHbYWdxhSgi97tGEgPtz9Ekkg85HPsu45z8kElnwNPySpLlmAc+qajee6AzzwpBduAAA4t7KAztIc025BuEzNF3sLmngjhSnsuGehsUPaQ43GLlBWUTnGMxvw+MlhTskbSdu03tgpNQwRStqG/C7wP9PIqUQHAWtkcIK5zPFtuLkYwki4sLZt/0KXPED4iMjhMSXGTx7dUCXHr0KIrtkBb8TSCEGxvcGxz7LrR6HB+yDYV1XVTaZE2jDmd+zxyjp5gfysUA+lk2u4vyt32PnbUabPSvsXReJvsf+lUGqUAMj2EWuSWnyXT7NryoMFVe2VbafUnvBlZh8TopCx5LXBT6GV7Hi5upmVazJ6roUm8suVd18BmlggtcfGf0H7rH9l6ve9gJW9iZebec+EW+i1t6WzvR+Jggia1oyAvCu18P4LtlqMLcMMveMHkH+K31JXukj8gLxj/lCPuu2BeP/wBIGH6XCw5P4ueiheHM5F8fNSHYabAE3wPkoGmO3Btyb7enVTpDaItItj9isFUOp8RLWg3d1tj/ANreU/a/SHdlIdIqItRZUMpBE50YAaHhuMh17X9Fhmus4WsOeF1zrOwefIKLjL6nZNXcsg89pPKr6gX6W6hTa47O5sAfCodQbHj1GeilCK51zuHzQNpw4nCQ4+O3BXdwPJz6KBKqS2OXvG3tJm1uvVSGuuOpuFDjBqqRzGg7gS5o8yOi7TShwbnF+LILF9tvW3I8k1My4BHW2eiejsWC7SC4Ee1kTN8Ixi6lKH3YkikZJctIymKV7mboHn8xmAfPyPzCkh1g4D6W6qLVhzXtqW9LNf7dCoQelF7EBRpGm3GD0U3D2At4ObeZ6pmVm3g3A/RBB25Leo4XGnFx0wbp6VmA76po+FwB64KC87I1f4TWI9x8Et43fstNrmnMIkcBwC4LCU73RPa9ps5rgQV6Y2Vldp8U4taSP9lvxXrS0Yio01tazbgPDbtd5FUMDnxSujkw5psc8LXRSCCoaXfD4gfostHDG+Z0hbfc4nK0sWxajszXRx1LG77m/DQT+i9VgnDo2uF+ADfovKNBe1kjdoAsei3dJXmOrNM84mhEsfuMOH02lXnca5T8ryR93tPqvLf+Xo9ut0Uw/uhI+h/2vTY3iRo8159/zDH49Nl//tt/os85+WFZjSHlxaAQL54VvKyzPELk9L+6z+kPy31NlpH2NOMknouZVXuB3DFr3Q8k5BIIxnKXK3YBu6DHqE1fNul7IOV/xQ3ABLOfmoErjYO8sEKdXEbhnAYOPPKgSfGbdeEEWUm974PkgXI8IPrYoOefcJIzjmygKoJi2Rpzi9ktzhDWvYweG+4DyuhCC2o3CRl7dSpRFoXeTRdCFIgSDa55xgJllnska/It9kIUBvT3us+FxJ2E2Pt/pSZGXaQOl7oQgjubezevqo72gC3Tj6oQg63PPU2W27KVBl0eWE3/ACJLA+hyhC14v5Jih1t5YZAOt1UU4whC2rTFc6W8skC1lQ9whoasHxQyEe4IyEIWmPjaeNLSvIcAsp/y2wP02if1EpH2KEKmfjnrz3S3eJuOCtdEN9Pc9Db7BCFyKodUPzLdLWsohBEwaMEn+UIRDlafz3NGCGj6Wuq+XHGCEIQMXvZNvFzcoQ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2" name="Picture 14" descr="https://encrypted-tbn2.gstatic.com/images?q=tbn:ANd9GcQqC-WLLDvb6ZEywif_JAfNqbnxfw-WBQlElRkc-hPANfovuwSSK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3003799"/>
            <a:ext cx="2198718" cy="1800200"/>
          </a:xfrm>
          <a:prstGeom prst="rect">
            <a:avLst/>
          </a:prstGeom>
          <a:noFill/>
        </p:spPr>
      </p:pic>
      <p:pic>
        <p:nvPicPr>
          <p:cNvPr id="22544" name="Picture 16" descr="Беленок И.Л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6479" y="3003798"/>
            <a:ext cx="1619617" cy="1818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Подготовка </a:t>
            </a:r>
            <a:r>
              <a:rPr lang="ru-RU" sz="3200" dirty="0" smtClean="0">
                <a:solidFill>
                  <a:schemeClr val="bg1"/>
                </a:solidFill>
              </a:rPr>
              <a:t>информационных </a:t>
            </a:r>
            <a:r>
              <a:rPr lang="ru-RU" sz="3200" dirty="0" smtClean="0">
                <a:solidFill>
                  <a:schemeClr val="bg1"/>
                </a:solidFill>
              </a:rPr>
              <a:t>продуктов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950" y="1203598"/>
            <a:ext cx="88931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tx2"/>
                </a:solidFill>
              </a:rPr>
              <a:t>Информационный </a:t>
            </a:r>
            <a:r>
              <a:rPr lang="ru-RU" sz="2000" b="1" i="1" dirty="0" smtClean="0">
                <a:solidFill>
                  <a:schemeClr val="tx2"/>
                </a:solidFill>
              </a:rPr>
              <a:t>ресурс - отдельные документы и массивы документов, в т.ч. в информационных </a:t>
            </a:r>
            <a:r>
              <a:rPr lang="ru-RU" sz="2000" b="1" i="1" dirty="0" smtClean="0">
                <a:solidFill>
                  <a:schemeClr val="tx2"/>
                </a:solidFill>
              </a:rPr>
              <a:t>системах</a:t>
            </a:r>
          </a:p>
          <a:p>
            <a:pPr algn="just"/>
            <a:endParaRPr lang="ru-RU" sz="2000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2000" b="1" i="1" dirty="0" smtClean="0">
                <a:solidFill>
                  <a:schemeClr val="tx2"/>
                </a:solidFill>
              </a:rPr>
              <a:t>Информационные </a:t>
            </a:r>
            <a:r>
              <a:rPr lang="ru-RU" sz="2000" b="1" i="1" dirty="0" smtClean="0">
                <a:solidFill>
                  <a:schemeClr val="tx2"/>
                </a:solidFill>
              </a:rPr>
              <a:t>продукты – документированная информация, подготовленная для конкретной группы </a:t>
            </a:r>
            <a:r>
              <a:rPr lang="ru-RU" sz="2000" b="1" i="1" dirty="0" smtClean="0">
                <a:solidFill>
                  <a:schemeClr val="tx2"/>
                </a:solidFill>
              </a:rPr>
              <a:t>пользователей на основе информационного ресурса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9752" y="3075806"/>
            <a:ext cx="1368152" cy="1995686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Инф</a:t>
            </a:r>
            <a:r>
              <a:rPr lang="ru-RU" b="1" dirty="0" smtClean="0">
                <a:solidFill>
                  <a:schemeClr val="tx2"/>
                </a:solidFill>
              </a:rPr>
              <a:t>. ресурс</a:t>
            </a: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Инф</a:t>
            </a:r>
            <a:r>
              <a:rPr lang="ru-RU" b="1" dirty="0" smtClean="0">
                <a:solidFill>
                  <a:schemeClr val="tx2"/>
                </a:solidFill>
              </a:rPr>
              <a:t>. продукт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39952" y="3939902"/>
            <a:ext cx="2088232" cy="987574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Инф</a:t>
            </a:r>
            <a:r>
              <a:rPr lang="ru-RU" b="1" dirty="0" smtClean="0">
                <a:solidFill>
                  <a:schemeClr val="tx2"/>
                </a:solidFill>
              </a:rPr>
              <a:t>. ресурс</a:t>
            </a: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Инф</a:t>
            </a:r>
            <a:r>
              <a:rPr lang="ru-RU" b="1" dirty="0" smtClean="0">
                <a:solidFill>
                  <a:schemeClr val="tx2"/>
                </a:solidFill>
              </a:rPr>
              <a:t>. продукт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87824" y="3723878"/>
            <a:ext cx="0" cy="720080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6660232" y="3939902"/>
            <a:ext cx="2088232" cy="987574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Инф</a:t>
            </a:r>
            <a:r>
              <a:rPr lang="ru-RU" b="1" dirty="0" smtClean="0">
                <a:solidFill>
                  <a:schemeClr val="tx2"/>
                </a:solidFill>
              </a:rPr>
              <a:t>. ресурс</a:t>
            </a: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Инф</a:t>
            </a:r>
            <a:r>
              <a:rPr lang="ru-RU" b="1" dirty="0" smtClean="0">
                <a:solidFill>
                  <a:schemeClr val="tx2"/>
                </a:solidFill>
              </a:rPr>
              <a:t>. продукт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635896" y="4227934"/>
            <a:ext cx="864096" cy="504056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012160" y="4227934"/>
            <a:ext cx="864096" cy="504056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148064" y="4299942"/>
            <a:ext cx="0" cy="28803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596336" y="4299942"/>
            <a:ext cx="0" cy="28803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8532440" y="4443958"/>
            <a:ext cx="432048" cy="28803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Подготовка и распространение информационных продуктов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44016" y="1131590"/>
          <a:ext cx="8999984" cy="1339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917"/>
                <a:gridCol w="3789683"/>
                <a:gridCol w="276938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Заинтересованные стороны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Информационные продукты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распространение информации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</a:tr>
              <a:tr h="691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органы управления образованием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резюме отчета </a:t>
                      </a:r>
                    </a:p>
                    <a:p>
                      <a:pPr algn="ctr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отчёт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официальные письма,</a:t>
                      </a:r>
                      <a:r>
                        <a:rPr lang="ru-RU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аналитические записки …</a:t>
                      </a:r>
                      <a:endParaRPr lang="ru-RU" sz="16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9154" name="Picture 2" descr="http://img0.liveinternet.ru/images/attach/c/7/95/512/95512278_2902271_Report1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2688331"/>
            <a:ext cx="2187674" cy="2187675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1720" y="2499742"/>
            <a:ext cx="3456384" cy="259228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75856" y="4587974"/>
            <a:ext cx="1584176" cy="50405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08104" y="3419003"/>
            <a:ext cx="16561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7200" i="1" dirty="0" smtClean="0">
                <a:solidFill>
                  <a:srgbClr val="C00000"/>
                </a:solidFill>
              </a:rPr>
              <a:t>+ …</a:t>
            </a:r>
            <a:endParaRPr lang="ru-RU" sz="2800" dirty="0">
              <a:solidFill>
                <a:srgbClr val="C00000"/>
              </a:solidFill>
            </a:endParaRPr>
          </a:p>
          <a:p>
            <a:pPr algn="just"/>
            <a:endParaRPr lang="ru-RU" sz="2800" dirty="0"/>
          </a:p>
        </p:txBody>
      </p:sp>
      <p:pic>
        <p:nvPicPr>
          <p:cNvPr id="184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1440" y="4011910"/>
            <a:ext cx="203255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876256" y="2643758"/>
            <a:ext cx="2267744" cy="1872208"/>
          </a:xfrm>
          <a:prstGeom prst="roundRect">
            <a:avLst/>
          </a:prstGeom>
          <a:solidFill>
            <a:schemeClr val="accent6">
              <a:lumMod val="5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499742"/>
            <a:ext cx="3456384" cy="2592288"/>
          </a:xfrm>
          <a:prstGeom prst="rect">
            <a:avLst/>
          </a:prstGeom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Подготовка и распространение информационных продуктов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44016" y="1131590"/>
          <a:ext cx="8999984" cy="1471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917"/>
                <a:gridCol w="3789683"/>
                <a:gridCol w="276938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Заинтересованные стороны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Информационные продукты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распространение информации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</a:tr>
              <a:tr h="6916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администрации школ, учителя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отчёт </a:t>
                      </a:r>
                    </a:p>
                    <a:p>
                      <a:pPr algn="ctr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отчет о результатах  для школы</a:t>
                      </a:r>
                    </a:p>
                    <a:p>
                      <a:pPr algn="ctr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сборник статей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официальные письма,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очные встречи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официальные сайты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Овал 22"/>
          <p:cNvSpPr/>
          <p:nvPr/>
        </p:nvSpPr>
        <p:spPr>
          <a:xfrm>
            <a:off x="1115616" y="4515966"/>
            <a:ext cx="1584176" cy="50405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707904" y="3512284"/>
            <a:ext cx="16561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7200" i="1" dirty="0" smtClean="0">
                <a:solidFill>
                  <a:srgbClr val="C00000"/>
                </a:solidFill>
              </a:rPr>
              <a:t>+ …</a:t>
            </a:r>
            <a:endParaRPr lang="ru-RU" sz="2800" dirty="0">
              <a:solidFill>
                <a:srgbClr val="C00000"/>
              </a:solidFill>
            </a:endParaRPr>
          </a:p>
          <a:p>
            <a:pPr algn="just"/>
            <a:endParaRPr lang="ru-RU" sz="28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27148" t="10449" r="22754" b="2758"/>
          <a:stretch>
            <a:fillRect/>
          </a:stretch>
        </p:blipFill>
        <p:spPr bwMode="auto">
          <a:xfrm rot="21306921">
            <a:off x="7635628" y="3320231"/>
            <a:ext cx="687023" cy="952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 l="25390" t="17041" r="28906" b="561"/>
          <a:stretch>
            <a:fillRect/>
          </a:stretch>
        </p:blipFill>
        <p:spPr bwMode="auto">
          <a:xfrm rot="21233996">
            <a:off x="7935476" y="2836026"/>
            <a:ext cx="692488" cy="998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 l="27148" t="10449" r="22754" b="1660"/>
          <a:stretch>
            <a:fillRect/>
          </a:stretch>
        </p:blipFill>
        <p:spPr bwMode="auto">
          <a:xfrm rot="21267905">
            <a:off x="6987148" y="2893914"/>
            <a:ext cx="739687" cy="1038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Documents and Settings\kds\Рабочий стол\мониторинг_результат.jpg"/>
          <p:cNvPicPr>
            <a:picLocks noChangeAspect="1" noChangeArrowheads="1"/>
          </p:cNvPicPr>
          <p:nvPr/>
        </p:nvPicPr>
        <p:blipFill>
          <a:blip r:embed="rId8" cstate="print"/>
          <a:srcRect l="6738" t="6779" r="13322" b="5084"/>
          <a:stretch>
            <a:fillRect/>
          </a:stretch>
        </p:blipFill>
        <p:spPr bwMode="auto">
          <a:xfrm>
            <a:off x="4499992" y="2819812"/>
            <a:ext cx="1279847" cy="198418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5796137" y="3003798"/>
            <a:ext cx="1224135" cy="1944216"/>
            <a:chOff x="3059833" y="1131590"/>
            <a:chExt cx="1224135" cy="194421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59833" y="1131590"/>
              <a:ext cx="1224135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131840" y="1571476"/>
              <a:ext cx="1010614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00" b="1" dirty="0" smtClean="0"/>
                <a:t>Федеральный проект</a:t>
              </a:r>
            </a:p>
            <a:p>
              <a:pPr algn="ctr"/>
              <a:endParaRPr lang="ru-RU" sz="500" b="1" dirty="0" smtClean="0"/>
            </a:p>
            <a:p>
              <a:pPr algn="ctr"/>
              <a:r>
                <a:rPr lang="ru-RU" sz="500" b="1" dirty="0" smtClean="0"/>
                <a:t>«Доработка, апробация и внедрение инструментария и процедур оценки качества начального образования в соответствии с ФГОС» </a:t>
              </a:r>
            </a:p>
            <a:p>
              <a:pPr algn="ctr"/>
              <a:endParaRPr lang="ru-RU" sz="500" b="1" dirty="0" smtClean="0"/>
            </a:p>
            <a:p>
              <a:pPr algn="ctr"/>
              <a:endParaRPr lang="ru-RU" sz="500" b="1" dirty="0" smtClean="0"/>
            </a:p>
            <a:p>
              <a:pPr algn="ctr"/>
              <a:r>
                <a:rPr lang="ru-RU" sz="700" b="1" dirty="0" smtClean="0"/>
                <a:t>Результаты участия  </a:t>
              </a:r>
            </a:p>
            <a:p>
              <a:pPr algn="ctr"/>
              <a:r>
                <a:rPr lang="ru-RU" sz="700" b="1" dirty="0" smtClean="0"/>
                <a:t>МАОУ лицей № 22</a:t>
              </a:r>
              <a:endParaRPr lang="ru-RU" sz="1050" b="1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Информационное сопровождение проекта. Партнеры, р.п. </a:t>
            </a:r>
            <a:r>
              <a:rPr lang="ru-RU" sz="3200" dirty="0" err="1" smtClean="0">
                <a:solidFill>
                  <a:schemeClr val="bg1"/>
                </a:solidFill>
              </a:rPr>
              <a:t>Краснообск</a:t>
            </a:r>
            <a:r>
              <a:rPr lang="ru-RU" sz="3200" dirty="0" smtClean="0">
                <a:solidFill>
                  <a:schemeClr val="bg1"/>
                </a:solidFill>
              </a:rPr>
              <a:t>, СОШ №1</a:t>
            </a:r>
          </a:p>
        </p:txBody>
      </p:sp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6513" y="2787775"/>
            <a:ext cx="403587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:\Documents and Settings\Aida\Рабочий стол\МОИ шаблоны ЭКСПЕРИМЕНТы\300408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096" y="1059582"/>
            <a:ext cx="1691680" cy="188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2526" y="1203598"/>
            <a:ext cx="535798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Информационное сопровождение проекта. Партнеры, СОШ № 210 г.Новосибирска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056" y="1245096"/>
            <a:ext cx="3659904" cy="233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927642"/>
            <a:ext cx="3384376" cy="273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2123728" y="1851670"/>
            <a:ext cx="2016224" cy="93610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Главное правило информационного сопровождения проекта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131590"/>
            <a:ext cx="88931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tx2"/>
                </a:solidFill>
              </a:rPr>
              <a:t>Всегда хвалите и благодарите партнеров</a:t>
            </a:r>
            <a:endParaRPr lang="ru-RU" sz="2800" b="1" dirty="0">
              <a:solidFill>
                <a:schemeClr val="tx2"/>
              </a:solidFill>
            </a:endParaRPr>
          </a:p>
          <a:p>
            <a:pPr algn="just"/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https://encrypted-tbn1.gstatic.com/images?q=tbn:ANd9GcQIyMxfSR5iW0PsJ_ORl-qi2Bdn6olqSiewWsmVqdQBcH2i17Vq7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8907" y="1131590"/>
            <a:ext cx="1855093" cy="1855093"/>
          </a:xfrm>
          <a:prstGeom prst="rect">
            <a:avLst/>
          </a:prstGeom>
          <a:noFill/>
        </p:spPr>
      </p:pic>
      <p:pic>
        <p:nvPicPr>
          <p:cNvPr id="15364" name="Picture 4" descr="http://kanz-office.ru/files/products/640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085" y="2164655"/>
            <a:ext cx="1342391" cy="1847255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55776" y="2283718"/>
            <a:ext cx="16561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7200" i="1" dirty="0" smtClean="0">
                <a:solidFill>
                  <a:srgbClr val="C00000"/>
                </a:solidFill>
              </a:rPr>
              <a:t>+ …</a:t>
            </a:r>
            <a:endParaRPr lang="ru-RU" sz="2800" dirty="0">
              <a:solidFill>
                <a:srgbClr val="C00000"/>
              </a:solidFill>
            </a:endParaRPr>
          </a:p>
          <a:p>
            <a:pPr algn="just"/>
            <a:endParaRPr lang="ru-RU" sz="2800" dirty="0"/>
          </a:p>
        </p:txBody>
      </p:sp>
      <p:sp>
        <p:nvSpPr>
          <p:cNvPr id="8194" name="AutoShape 2" descr="https://mail-attachment.googleusercontent.com/attachment/u/0/?ui=2&amp;ik=3fa80caa8c&amp;view=att&amp;th=13e9d4165883f60a&amp;attid=0.1&amp;disp=inline&amp;safe=1&amp;zw&amp;saduie=AG9B_P-8IhlU8YBb_13yoLuFpcoT&amp;sadet=1368628162791&amp;sads=e1TYRgibrdxar2u80GbT2mFGs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075806"/>
            <a:ext cx="3416656" cy="158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</a:rPr>
              <a:t>Федеральный проект, 2011-2013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419622"/>
            <a:ext cx="88931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«Доработка, апробация и внедрение инструментария и процедур оценки качества начального образования в соответствии с ФГОС» </a:t>
            </a:r>
          </a:p>
          <a:p>
            <a:endParaRPr lang="ru-RU" sz="2400" dirty="0" smtClean="0"/>
          </a:p>
          <a:p>
            <a:r>
              <a:rPr lang="ru-RU" sz="2400" dirty="0" smtClean="0"/>
              <a:t>Разработчик и исполнитель проекта – Институт стратегических исследований в области образования РАО</a:t>
            </a:r>
          </a:p>
          <a:p>
            <a:endParaRPr lang="ru-RU" sz="2800" dirty="0" smtClean="0"/>
          </a:p>
          <a:p>
            <a:pPr algn="r"/>
            <a:r>
              <a:rPr lang="ru-RU" sz="2400" dirty="0" smtClean="0"/>
              <a:t>Региональный координатор - Новосибирский институт мониторинга и развития образования</a:t>
            </a:r>
          </a:p>
          <a:p>
            <a:pPr algn="just"/>
            <a:endParaRPr lang="ru-RU" sz="2800" dirty="0"/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Подготовка и распространение информационных продуктов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44016" y="1131590"/>
          <a:ext cx="8999984" cy="171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917"/>
                <a:gridCol w="3789683"/>
                <a:gridCol w="276938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Заинтересованные стороны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Информационные продукты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распространение информации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</a:tr>
              <a:tr h="67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родители, общество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пресс-релиз отчета</a:t>
                      </a:r>
                    </a:p>
                    <a:p>
                      <a:pPr algn="ctr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информационный буклет</a:t>
                      </a:r>
                    </a:p>
                    <a:p>
                      <a:pPr algn="ctr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информационная листовка </a:t>
                      </a:r>
                    </a:p>
                    <a:p>
                      <a:pPr algn="ctr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тематические публикации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сайт Института специализированные  региональные порталы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печатные СМИ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859782"/>
            <a:ext cx="3019425" cy="20383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4558" y="3219822"/>
            <a:ext cx="3139530" cy="184641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6087" name="Picture 7" descr="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555" y="2787774"/>
            <a:ext cx="1716949" cy="1215910"/>
          </a:xfrm>
          <a:prstGeom prst="rect">
            <a:avLst/>
          </a:prstGeom>
          <a:noFill/>
        </p:spPr>
      </p:pic>
      <p:pic>
        <p:nvPicPr>
          <p:cNvPr id="46082" name="Picture 2" descr="Инфографика 3 этап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931790"/>
            <a:ext cx="2078360" cy="155335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  <p:pic>
        <p:nvPicPr>
          <p:cNvPr id="46089" name="Picture 9" descr="lar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1" y="3762827"/>
            <a:ext cx="1944390" cy="1372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Подготовка и распространение информационных продуктов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44016" y="1131590"/>
          <a:ext cx="8999984" cy="1471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917"/>
                <a:gridCol w="3789683"/>
                <a:gridCol w="276938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Заинтересованные стороны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Информационные продукты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распространение информации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/>
                </a:tc>
              </a:tr>
              <a:tr h="671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методические и др. службы</a:t>
                      </a:r>
                      <a:endParaRPr lang="ru-RU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региональный отчёт </a:t>
                      </a:r>
                    </a:p>
                    <a:p>
                      <a:pPr algn="ctr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специализированный отчет</a:t>
                      </a:r>
                    </a:p>
                    <a:p>
                      <a:pPr algn="ctr"/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сборник статей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партнерская</a:t>
                      </a:r>
                      <a:r>
                        <a:rPr lang="ru-RU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работа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058" name="Picture 2" descr="C:\Documents and Settings\kds\Рабочий стол\мониторинг_метод рек.jpg"/>
          <p:cNvPicPr>
            <a:picLocks noChangeAspect="1" noChangeArrowheads="1"/>
          </p:cNvPicPr>
          <p:nvPr/>
        </p:nvPicPr>
        <p:blipFill>
          <a:blip r:embed="rId4" cstate="print"/>
          <a:srcRect r="17334" b="3636"/>
          <a:stretch>
            <a:fillRect/>
          </a:stretch>
        </p:blipFill>
        <p:spPr bwMode="auto">
          <a:xfrm rot="20942727">
            <a:off x="2135408" y="2698824"/>
            <a:ext cx="1441285" cy="22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0522" y="2811052"/>
            <a:ext cx="1767171" cy="480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6" cstate="print"/>
          <a:srcRect r="589"/>
          <a:stretch>
            <a:fillRect/>
          </a:stretch>
        </p:blipFill>
        <p:spPr bwMode="auto">
          <a:xfrm>
            <a:off x="7343800" y="3867894"/>
            <a:ext cx="1835696" cy="390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4055" y="3153991"/>
            <a:ext cx="830433" cy="543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http://www.sdelai-telo.ru/public/c_4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4040435"/>
            <a:ext cx="1115616" cy="1103065"/>
          </a:xfrm>
          <a:prstGeom prst="rect">
            <a:avLst/>
          </a:prstGeom>
          <a:noFill/>
        </p:spPr>
      </p:pic>
      <p:pic>
        <p:nvPicPr>
          <p:cNvPr id="12" name="Picture 2" descr="W:\Пиотух Е.И\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2356" y="2827132"/>
            <a:ext cx="1657324" cy="2264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W:\Пиотух Е.И\2.jpg"/>
          <p:cNvPicPr>
            <a:picLocks noChangeAspect="1" noChangeArrowheads="1"/>
          </p:cNvPicPr>
          <p:nvPr/>
        </p:nvPicPr>
        <p:blipFill>
          <a:blip r:embed="rId10" cstate="print"/>
          <a:srcRect l="49626" t="3175" r="2289" b="3174"/>
          <a:stretch>
            <a:fillRect/>
          </a:stretch>
        </p:blipFill>
        <p:spPr bwMode="auto">
          <a:xfrm>
            <a:off x="5486532" y="2859782"/>
            <a:ext cx="160574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631625"/>
            <a:ext cx="1763688" cy="25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2" cstate="print"/>
          <a:srcRect b="17856"/>
          <a:stretch>
            <a:fillRect/>
          </a:stretch>
        </p:blipFill>
        <p:spPr bwMode="auto">
          <a:xfrm>
            <a:off x="7472703" y="3298007"/>
            <a:ext cx="715651" cy="497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Эффективность информационного сопровождения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203598"/>
            <a:ext cx="88931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tx2"/>
                </a:solidFill>
              </a:rPr>
              <a:t>Критерии: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solidFill>
                  <a:schemeClr val="tx2"/>
                </a:solidFill>
              </a:rPr>
              <a:t>Использование выводов (оценки) проекта в выступлениях первых </a:t>
            </a:r>
            <a:r>
              <a:rPr lang="ru-RU" sz="2400" b="1" i="1" dirty="0" smtClean="0">
                <a:solidFill>
                  <a:schemeClr val="tx2"/>
                </a:solidFill>
              </a:rPr>
              <a:t>руководителей</a:t>
            </a:r>
            <a:endParaRPr lang="en-US" sz="2400" b="1" i="1" dirty="0" smtClean="0">
              <a:solidFill>
                <a:schemeClr val="tx2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solidFill>
                  <a:schemeClr val="tx2"/>
                </a:solidFill>
              </a:rPr>
              <a:t>Создание </a:t>
            </a:r>
            <a:r>
              <a:rPr lang="ru-RU" sz="2400" b="1" i="1" dirty="0" smtClean="0">
                <a:solidFill>
                  <a:schemeClr val="tx2"/>
                </a:solidFill>
              </a:rPr>
              <a:t>у</a:t>
            </a:r>
            <a:r>
              <a:rPr lang="ru-RU" sz="2400" b="1" i="1" dirty="0" smtClean="0">
                <a:solidFill>
                  <a:schemeClr val="tx2"/>
                </a:solidFill>
              </a:rPr>
              <a:t>частниками проекта собственных информационных продуктов</a:t>
            </a:r>
          </a:p>
          <a:p>
            <a:pPr marL="457200" indent="-457200" algn="just">
              <a:buAutoNum type="arabicPeriod"/>
            </a:pPr>
            <a:r>
              <a:rPr lang="ru-RU" sz="2400" b="1" i="1" dirty="0" smtClean="0">
                <a:solidFill>
                  <a:schemeClr val="tx2"/>
                </a:solidFill>
              </a:rPr>
              <a:t>Появление интереса к теме у СМИ</a:t>
            </a:r>
          </a:p>
          <a:p>
            <a:pPr marL="457200" indent="-457200" algn="just"/>
            <a:r>
              <a:rPr lang="ru-RU" sz="2400" b="1" i="1" dirty="0" smtClean="0">
                <a:solidFill>
                  <a:schemeClr val="tx2"/>
                </a:solidFill>
              </a:rPr>
              <a:t>        </a:t>
            </a:r>
            <a:r>
              <a:rPr lang="ru-RU" sz="3200" b="1" i="1" dirty="0" smtClean="0">
                <a:solidFill>
                  <a:schemeClr val="tx2"/>
                </a:solidFill>
              </a:rPr>
              <a:t>      . . .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endParaRPr lang="ru-RU" sz="3200" b="1" i="1" dirty="0" smtClean="0">
              <a:solidFill>
                <a:schemeClr val="tx2"/>
              </a:solidFill>
            </a:endParaRPr>
          </a:p>
          <a:p>
            <a:pPr marL="457200" indent="-457200" algn="just">
              <a:buAutoNum type="arabicPeriod"/>
            </a:pPr>
            <a:endParaRPr lang="ru-RU" sz="2400" b="1" i="1" dirty="0" smtClean="0">
              <a:solidFill>
                <a:schemeClr val="tx2"/>
              </a:solidFill>
            </a:endParaRPr>
          </a:p>
          <a:p>
            <a:pPr algn="just"/>
            <a:endParaRPr lang="ru-RU" sz="2400" b="1" i="1" dirty="0" smtClean="0">
              <a:solidFill>
                <a:schemeClr val="tx2"/>
              </a:solidFill>
            </a:endParaRP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2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Важное в опыте информационного сопровождения  в 5 предложениях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788024" y="1654805"/>
            <a:ext cx="410445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000" b="1" i="1" dirty="0" smtClean="0">
                <a:solidFill>
                  <a:schemeClr val="tx2"/>
                </a:solidFill>
              </a:rPr>
              <a:t>Участие заинтересованных сторон</a:t>
            </a:r>
          </a:p>
          <a:p>
            <a:pPr marL="514350" indent="-514350" algn="just">
              <a:buAutoNum type="arabicPeriod"/>
            </a:pPr>
            <a:r>
              <a:rPr lang="ru-RU" sz="2000" b="1" i="1" dirty="0" smtClean="0">
                <a:solidFill>
                  <a:schemeClr val="tx2"/>
                </a:solidFill>
              </a:rPr>
              <a:t>Поддержка руководителей</a:t>
            </a:r>
          </a:p>
          <a:p>
            <a:pPr marL="514350" indent="-514350" algn="just">
              <a:buAutoNum type="arabicPeriod"/>
            </a:pPr>
            <a:r>
              <a:rPr lang="ru-RU" sz="2000" b="1" i="1" dirty="0" smtClean="0">
                <a:solidFill>
                  <a:schemeClr val="tx2"/>
                </a:solidFill>
              </a:rPr>
              <a:t>Ориентация на использование  </a:t>
            </a:r>
            <a:r>
              <a:rPr lang="ru-RU" sz="2000" b="1" i="1" dirty="0" smtClean="0">
                <a:solidFill>
                  <a:schemeClr val="tx2"/>
                </a:solidFill>
              </a:rPr>
              <a:t>результатов</a:t>
            </a:r>
          </a:p>
          <a:p>
            <a:pPr marL="514350" indent="-514350" algn="just">
              <a:buAutoNum type="arabicPeriod"/>
            </a:pPr>
            <a:r>
              <a:rPr lang="ru-RU" sz="2000" b="1" i="1" dirty="0" smtClean="0">
                <a:solidFill>
                  <a:schemeClr val="tx2"/>
                </a:solidFill>
              </a:rPr>
              <a:t>Контроль промежуточных результатов</a:t>
            </a:r>
            <a:endParaRPr lang="ru-RU" sz="2000" b="1" i="1" dirty="0" smtClean="0">
              <a:solidFill>
                <a:schemeClr val="tx2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000" b="1" i="1" dirty="0" smtClean="0">
                <a:solidFill>
                  <a:schemeClr val="tx2"/>
                </a:solidFill>
              </a:rPr>
              <a:t>Институциональное закрепление</a:t>
            </a:r>
          </a:p>
          <a:p>
            <a:pPr marL="514350" indent="-514350" algn="just">
              <a:buAutoNum type="arabicPeriod"/>
            </a:pPr>
            <a:r>
              <a:rPr lang="ru-RU" sz="2000" b="1" i="1" dirty="0" smtClean="0">
                <a:solidFill>
                  <a:schemeClr val="tx2"/>
                </a:solidFill>
              </a:rPr>
              <a:t>Обучение по результатам</a:t>
            </a:r>
            <a:endParaRPr lang="ru-RU" sz="2000" b="1" dirty="0">
              <a:solidFill>
                <a:schemeClr val="tx2"/>
              </a:solidFill>
            </a:endParaRPr>
          </a:p>
          <a:p>
            <a:pPr algn="just"/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91630"/>
            <a:ext cx="4176464" cy="3312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1491630"/>
            <a:ext cx="4176464" cy="3312368"/>
          </a:xfrm>
          <a:prstGeom prst="line">
            <a:avLst/>
          </a:prstGeom>
          <a:ln w="508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39552" y="1491630"/>
            <a:ext cx="4176464" cy="3312368"/>
          </a:xfrm>
          <a:prstGeom prst="line">
            <a:avLst/>
          </a:prstGeom>
          <a:ln w="508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03648" y="163564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Информационный ресурс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401365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Информационный продукт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808" y="286152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Заинтересованные стороны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293179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Посредники</a:t>
            </a:r>
            <a:endParaRPr lang="ru-RU" b="1" dirty="0">
              <a:solidFill>
                <a:schemeClr val="tx2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627784" y="2571750"/>
            <a:ext cx="0" cy="1224136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347864" y="3867894"/>
            <a:ext cx="576064" cy="648072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971600" y="3867894"/>
            <a:ext cx="648072" cy="648072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3419872" y="1995686"/>
            <a:ext cx="648072" cy="648072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051720" y="3219822"/>
            <a:ext cx="1152128" cy="0"/>
          </a:xfrm>
          <a:prstGeom prst="straightConnector1">
            <a:avLst/>
          </a:prstGeom>
          <a:ln w="508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Перспективы информационного сопровождения проекта в 2013 году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203598"/>
            <a:ext cx="8893175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tx2"/>
                </a:solidFill>
              </a:rPr>
              <a:t>Совместные публикации в муниципальных СМИ (электронных и бумажных) и информационные буклеты с партнерами</a:t>
            </a:r>
          </a:p>
          <a:p>
            <a:pPr algn="just"/>
            <a:endParaRPr lang="ru-RU" sz="2400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b="1" i="1" dirty="0" smtClean="0">
                <a:solidFill>
                  <a:schemeClr val="tx2"/>
                </a:solidFill>
              </a:rPr>
              <a:t>Страничка проекта на сайте Института</a:t>
            </a:r>
          </a:p>
          <a:p>
            <a:pPr algn="just"/>
            <a:endParaRPr lang="ru-RU" sz="2400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b="1" i="1" dirty="0" smtClean="0">
                <a:solidFill>
                  <a:schemeClr val="tx2"/>
                </a:solidFill>
              </a:rPr>
              <a:t>Пополнение раздела сайта Института «Методический портфель» (материалы партнеров)</a:t>
            </a:r>
          </a:p>
          <a:p>
            <a:pPr algn="just"/>
            <a:endParaRPr lang="ru-RU" sz="2400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b="1" i="1" dirty="0" smtClean="0">
                <a:solidFill>
                  <a:schemeClr val="tx2"/>
                </a:solidFill>
              </a:rPr>
              <a:t>Использование новых </a:t>
            </a:r>
            <a:r>
              <a:rPr lang="ru-RU" sz="2400" b="1" i="1" dirty="0" smtClean="0">
                <a:solidFill>
                  <a:schemeClr val="tx2"/>
                </a:solidFill>
              </a:rPr>
              <a:t>социальных средств распространения информации</a:t>
            </a:r>
          </a:p>
          <a:p>
            <a:pPr algn="just"/>
            <a:endParaRPr lang="ru-RU" sz="2400" b="1" i="1" dirty="0" smtClean="0">
              <a:solidFill>
                <a:schemeClr val="tx2"/>
              </a:solidFill>
            </a:endParaRP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27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49974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yzakhir@gmail.com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</a:rPr>
              <a:t>2011 год. Для организации информационного сопровождения есть: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419622"/>
            <a:ext cx="889317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tx2"/>
                </a:solidFill>
              </a:rPr>
              <a:t> внутренние локальные акты</a:t>
            </a:r>
          </a:p>
          <a:p>
            <a:pPr marL="538163" algn="just"/>
            <a:r>
              <a:rPr lang="ru-RU" i="1" dirty="0" smtClean="0">
                <a:solidFill>
                  <a:schemeClr val="tx2"/>
                </a:solidFill>
              </a:rPr>
              <a:t>Специалист должен: </a:t>
            </a:r>
          </a:p>
          <a:p>
            <a:pPr marL="538163" lvl="0"/>
            <a:r>
              <a:rPr lang="ru-RU" i="1" dirty="0" smtClean="0">
                <a:solidFill>
                  <a:schemeClr val="tx2"/>
                </a:solidFill>
              </a:rPr>
              <a:t>- обеспечить ориентацию на пользователя на всех этапах оценки – от подготовки проекта оценки до распространения ее результатов и  принятия решений на их основании, </a:t>
            </a:r>
          </a:p>
          <a:p>
            <a:pPr marL="538163" lvl="0">
              <a:buFontTx/>
              <a:buChar char="-"/>
            </a:pPr>
            <a:r>
              <a:rPr lang="ru-RU" i="1" dirty="0" smtClean="0">
                <a:solidFill>
                  <a:schemeClr val="tx2"/>
                </a:solidFill>
              </a:rPr>
              <a:t>обеспечить стратегию распространения результатов оценки.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tx2"/>
                </a:solidFill>
              </a:rPr>
              <a:t> научный консультант по вопросам информационной поддержки деятельности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tx2"/>
                </a:solidFill>
              </a:rPr>
              <a:t> внутренняя система повышения квалификации специалистов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Информационное сопровождение - 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950" y="1419622"/>
            <a:ext cx="889317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/>
            <a:r>
              <a:rPr lang="ru-RU" sz="2400" b="1" i="1" dirty="0" smtClean="0">
                <a:solidFill>
                  <a:schemeClr val="tx2"/>
                </a:solidFill>
              </a:rPr>
              <a:t>комплекс мероприятий, </a:t>
            </a:r>
            <a:r>
              <a:rPr lang="ru-RU" sz="2400" b="1" i="1" u="sng" dirty="0" smtClean="0">
                <a:solidFill>
                  <a:schemeClr val="tx2"/>
                </a:solidFill>
              </a:rPr>
              <a:t>направленных на повышение эффективности процедуры оценки </a:t>
            </a:r>
            <a:r>
              <a:rPr lang="ru-RU" sz="2400" b="1" i="1" dirty="0" smtClean="0">
                <a:solidFill>
                  <a:schemeClr val="tx2"/>
                </a:solidFill>
              </a:rPr>
              <a:t>(мониторинга, проекта) путем информирования основных заинтересованных сторон о ее подготовке, ходе и результатах с привлечением средств массовой информации, проведением различных мероприятий</a:t>
            </a:r>
            <a:endParaRPr lang="ru-RU" sz="2800" b="1" dirty="0">
              <a:solidFill>
                <a:schemeClr val="tx2"/>
              </a:solidFill>
            </a:endParaRP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ВОПРОСЫ ДЛЯ ОБСУЖДЕНИЯ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950" y="1419622"/>
            <a:ext cx="88931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/>
              <a:t>Информационное сопровождение мониторингов учебных достижений: 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от планирования до распространения информационных продуктов</a:t>
            </a:r>
          </a:p>
          <a:p>
            <a:pPr marL="514350" indent="-514350" algn="just">
              <a:buAutoNum type="arabicPeriod"/>
            </a:pPr>
            <a:endParaRPr lang="ru-RU" sz="2800" dirty="0"/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374923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</a:rPr>
              <a:t>Информационное сопровождение проекта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как комплекс мероприятий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11560" y="1779141"/>
            <a:ext cx="7272808" cy="936625"/>
            <a:chOff x="158" y="1298"/>
            <a:chExt cx="2665" cy="59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gray">
            <a:xfrm rot="3419336">
              <a:off x="188" y="1307"/>
              <a:ext cx="551" cy="61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gray">
            <a:xfrm>
              <a:off x="825" y="1417"/>
              <a:ext cx="524" cy="63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gray">
            <a:xfrm rot="3419336">
              <a:off x="1237" y="1268"/>
              <a:ext cx="551" cy="611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gray">
            <a:xfrm>
              <a:off x="1873" y="1417"/>
              <a:ext cx="471" cy="78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gray">
            <a:xfrm rot="3419336">
              <a:off x="2242" y="1268"/>
              <a:ext cx="551" cy="611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flatTx/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gray">
            <a:xfrm>
              <a:off x="385" y="148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gray">
            <a:xfrm>
              <a:off x="1429" y="148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gray">
            <a:xfrm>
              <a:off x="2426" y="148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539552" y="3368774"/>
            <a:ext cx="1728192" cy="1219200"/>
          </a:xfrm>
          <a:prstGeom prst="roundRect">
            <a:avLst>
              <a:gd name="adj" fmla="val 13745"/>
            </a:avLst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Планирование</a:t>
            </a:r>
            <a:endParaRPr lang="ru-RU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2267744" y="3768254"/>
            <a:ext cx="1224135" cy="99640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3527226" y="3363838"/>
            <a:ext cx="1764854" cy="1219200"/>
          </a:xfrm>
          <a:prstGeom prst="roundRect">
            <a:avLst>
              <a:gd name="adj" fmla="val 13745"/>
            </a:avLst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Подготовка </a:t>
            </a:r>
          </a:p>
          <a:p>
            <a:pPr algn="ctr"/>
            <a:r>
              <a:rPr lang="ru-RU" dirty="0" smtClean="0"/>
              <a:t>информационных</a:t>
            </a:r>
          </a:p>
          <a:p>
            <a:pPr algn="ctr"/>
            <a:r>
              <a:rPr lang="ru-RU" dirty="0" smtClean="0"/>
              <a:t>продуктов</a:t>
            </a:r>
            <a:endParaRPr lang="ru-RU" dirty="0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6479554" y="3363838"/>
            <a:ext cx="1836862" cy="1219200"/>
          </a:xfrm>
          <a:prstGeom prst="roundRect">
            <a:avLst>
              <a:gd name="adj" fmla="val 13745"/>
            </a:avLst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Распространение </a:t>
            </a:r>
          </a:p>
          <a:p>
            <a:pPr algn="ctr"/>
            <a:r>
              <a:rPr lang="ru-RU" dirty="0" smtClean="0"/>
              <a:t>информационных</a:t>
            </a:r>
          </a:p>
          <a:p>
            <a:pPr algn="ctr"/>
            <a:r>
              <a:rPr lang="ru-RU" dirty="0" smtClean="0"/>
              <a:t> продуктов</a:t>
            </a:r>
          </a:p>
          <a:p>
            <a:endParaRPr lang="ru-RU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gray">
          <a:xfrm>
            <a:off x="5292080" y="3768254"/>
            <a:ext cx="1224136" cy="99640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</a:rPr>
              <a:t>Информационное сопровождение проекта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419622"/>
            <a:ext cx="88931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tx2"/>
                </a:solidFill>
              </a:rPr>
              <a:t>Цели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tx2"/>
                </a:solidFill>
              </a:rPr>
              <a:t> Разъяснение целей проекта заинтересованным сторонам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tx2"/>
                </a:solidFill>
              </a:rPr>
              <a:t> Регулярное информирование заинтересованных сторон о ходе проекта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i="1" dirty="0" smtClean="0">
                <a:solidFill>
                  <a:schemeClr val="tx2"/>
                </a:solidFill>
              </a:rPr>
              <a:t> Организация взаимодействия и привлечение заинтересованных сторон</a:t>
            </a:r>
          </a:p>
          <a:p>
            <a:pPr algn="just">
              <a:buFont typeface="Wingdings" pitchFamily="2" charset="2"/>
              <a:buChar char="§"/>
            </a:pPr>
            <a:endParaRPr lang="ru-RU" sz="2800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Заинтересованные стороны: </a:t>
            </a:r>
          </a:p>
          <a:p>
            <a:pPr algn="ctr"/>
            <a:r>
              <a:rPr lang="ru-RU" sz="2800" i="1" dirty="0" smtClean="0">
                <a:solidFill>
                  <a:schemeClr val="tx2"/>
                </a:solidFill>
              </a:rPr>
              <a:t>кто они? в чем заинтересованы?</a:t>
            </a:r>
            <a:endParaRPr lang="ru-RU" sz="2800" dirty="0">
              <a:solidFill>
                <a:schemeClr val="tx2"/>
              </a:solidFill>
            </a:endParaRP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</a:rPr>
              <a:t>Планирование информационного сопровождения проекта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419622"/>
            <a:ext cx="889317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Заинтересованные стороны – кто они? </a:t>
            </a:r>
          </a:p>
          <a:p>
            <a:pPr algn="ctr"/>
            <a:endParaRPr lang="en-US" sz="28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Заинтересованные стороны </a:t>
            </a: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= </a:t>
            </a: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заказчики +партнеры +</a:t>
            </a: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пользователи информационных продуктов</a:t>
            </a:r>
          </a:p>
          <a:p>
            <a:pPr algn="ctr"/>
            <a:endParaRPr lang="en-US" sz="28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В чем заинтересованные? В результате!</a:t>
            </a:r>
          </a:p>
          <a:p>
            <a:pPr algn="ctr"/>
            <a:endParaRPr lang="ru-RU" sz="2800" b="1" i="1" dirty="0" smtClean="0">
              <a:solidFill>
                <a:schemeClr val="tx2"/>
              </a:solidFill>
            </a:endParaRPr>
          </a:p>
          <a:p>
            <a:pPr algn="ctr"/>
            <a:endParaRPr lang="ru-RU" sz="2800" b="1" i="1" dirty="0" smtClean="0">
              <a:solidFill>
                <a:schemeClr val="tx2"/>
              </a:solidFill>
            </a:endParaRPr>
          </a:p>
          <a:p>
            <a:pPr algn="just"/>
            <a:endParaRPr lang="ru-RU" sz="2800" b="1" i="1" dirty="0" smtClean="0">
              <a:solidFill>
                <a:schemeClr val="tx2"/>
              </a:solidFill>
            </a:endParaRPr>
          </a:p>
          <a:p>
            <a:pPr algn="just"/>
            <a:r>
              <a:rPr lang="ru-RU" sz="2800" i="1" dirty="0" smtClean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4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46336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bg1"/>
                </a:solidFill>
              </a:rPr>
              <a:t>Планирование информационного сопровождения проекта . Шаг 1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31591"/>
          <a:ext cx="8856983" cy="403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710"/>
                <a:gridCol w="2977137"/>
                <a:gridCol w="1985969"/>
                <a:gridCol w="1512167"/>
              </a:tblGrid>
              <a:tr h="8997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Заинтересованные стороны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Взаимодействие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Информирование  о ходе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Разъяснение</a:t>
                      </a:r>
                      <a:r>
                        <a:rPr lang="ru-RU" baseline="0" dirty="0" smtClean="0"/>
                        <a:t> ц</a:t>
                      </a:r>
                      <a:r>
                        <a:rPr lang="ru-RU" dirty="0" smtClean="0"/>
                        <a:t>елей проекта</a:t>
                      </a:r>
                      <a:endParaRPr lang="ru-RU" dirty="0"/>
                    </a:p>
                  </a:txBody>
                  <a:tcPr/>
                </a:tc>
              </a:tr>
              <a:tr h="521460">
                <a:tc>
                  <a:txBody>
                    <a:bodyPr/>
                    <a:lstStyle/>
                    <a:p>
                      <a:r>
                        <a:rPr lang="ru-RU" sz="1700" i="1" dirty="0" smtClean="0"/>
                        <a:t>разработчик проекта</a:t>
                      </a:r>
                      <a:endParaRPr lang="ru-RU" sz="17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заказчик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текущее, итоговое</a:t>
                      </a:r>
                      <a:endParaRPr lang="ru-RU" sz="16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1600" dirty="0" err="1" smtClean="0"/>
                        <a:t>р</a:t>
                      </a:r>
                      <a:r>
                        <a:rPr lang="ru-RU" sz="1600" dirty="0" smtClean="0"/>
                        <a:t> а </a:t>
                      </a:r>
                      <a:r>
                        <a:rPr lang="ru-RU" sz="1600" dirty="0" err="1" smtClean="0"/>
                        <a:t>з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н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ы</a:t>
                      </a:r>
                      <a:r>
                        <a:rPr lang="ru-RU" sz="1600" dirty="0" smtClean="0"/>
                        <a:t> е</a:t>
                      </a:r>
                      <a:endParaRPr lang="ru-RU" sz="1600" dirty="0"/>
                    </a:p>
                  </a:txBody>
                  <a:tcPr vert="vert270"/>
                </a:tc>
              </a:tr>
              <a:tr h="599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администрации школ, учителя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партнеры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предварительное, текущее, итоговое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6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родители, общество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пользователи </a:t>
                      </a:r>
                      <a:r>
                        <a:rPr lang="ru-RU" sz="1600" dirty="0" err="1" smtClean="0"/>
                        <a:t>инф.продуктов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итоговое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9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органы управления образованием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заказчики, пользователи </a:t>
                      </a:r>
                      <a:r>
                        <a:rPr lang="ru-RU" sz="1600" dirty="0" err="1" smtClean="0"/>
                        <a:t>инф.продуктов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предварительное, итоговое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7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методические и др. службы</a:t>
                      </a:r>
                      <a:endParaRPr lang="ru-RU" sz="17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партнеры, пользователи </a:t>
                      </a:r>
                      <a:r>
                        <a:rPr lang="ru-RU" sz="1600" dirty="0" err="1" smtClean="0"/>
                        <a:t>инф.продуктов</a:t>
                      </a:r>
                      <a:r>
                        <a:rPr lang="ru-RU" sz="1600" dirty="0" smtClean="0"/>
                        <a:t> и </a:t>
                      </a:r>
                      <a:r>
                        <a:rPr lang="ru-RU" sz="1600" dirty="0" err="1" smtClean="0"/>
                        <a:t>инф.ресурсов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предварительное, текущее, итоговое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6848</TotalTime>
  <Words>846</Words>
  <Application>Microsoft Office PowerPoint</Application>
  <PresentationFormat>Экран (16:9)</PresentationFormat>
  <Paragraphs>250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Опыт организации информационного сопровождения федерального проекта</vt:lpstr>
      <vt:lpstr>Федеральный проект, 2011-2013</vt:lpstr>
      <vt:lpstr>2011 год. Для организации информационного сопровождения есть:</vt:lpstr>
      <vt:lpstr>Информационное сопровождение - </vt:lpstr>
      <vt:lpstr>ВОПРОСЫ ДЛЯ ОБСУЖДЕНИЯ</vt:lpstr>
      <vt:lpstr>Информационное сопровождение проекта как комплекс мероприятий </vt:lpstr>
      <vt:lpstr>Информационное сопровождение проекта </vt:lpstr>
      <vt:lpstr>Планирование информационного сопровождения проекта </vt:lpstr>
      <vt:lpstr>Планирование информационного сопровождения проекта . Шаг 1 </vt:lpstr>
      <vt:lpstr>Планирование информационного сопровождения проекта </vt:lpstr>
      <vt:lpstr>Планирование информационного сопровождения проекта </vt:lpstr>
      <vt:lpstr>Планирование информационного сопровождения проекта. Шаг 2</vt:lpstr>
      <vt:lpstr>Планирование информационного сопровождения проекта. Шаг 3</vt:lpstr>
      <vt:lpstr>Подготовка информационных продуктов</vt:lpstr>
      <vt:lpstr>Подготовка и распространение информационных продуктов</vt:lpstr>
      <vt:lpstr>Подготовка и распространение информационных продуктов</vt:lpstr>
      <vt:lpstr>Информационное сопровождение проекта. Партнеры, р.п. Краснообск, СОШ №1</vt:lpstr>
      <vt:lpstr>Информационное сопровождение проекта. Партнеры, СОШ № 210 г.Новосибирска</vt:lpstr>
      <vt:lpstr>Главное правило информационного сопровождения проекта</vt:lpstr>
      <vt:lpstr>Подготовка и распространение информационных продуктов</vt:lpstr>
      <vt:lpstr>Подготовка и распространение информационных продуктов</vt:lpstr>
      <vt:lpstr>Эффективность информационного сопровождения</vt:lpstr>
      <vt:lpstr>Важное в опыте информационного сопровождения  в 5 предложениях</vt:lpstr>
      <vt:lpstr>Перспективы информационного сопровождения проекта в 2013 году</vt:lpstr>
      <vt:lpstr>СПАСИБО ЗА ВНИМАНИЕ!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zys</cp:lastModifiedBy>
  <cp:revision>330</cp:revision>
  <dcterms:created xsi:type="dcterms:W3CDTF">2011-08-25T06:09:31Z</dcterms:created>
  <dcterms:modified xsi:type="dcterms:W3CDTF">2013-05-16T07:59:46Z</dcterms:modified>
</cp:coreProperties>
</file>