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58" r:id="rId2"/>
    <p:sldId id="352" r:id="rId3"/>
    <p:sldId id="353" r:id="rId4"/>
    <p:sldId id="342" r:id="rId5"/>
    <p:sldId id="343" r:id="rId6"/>
    <p:sldId id="357" r:id="rId7"/>
    <p:sldId id="360" r:id="rId8"/>
    <p:sldId id="359" r:id="rId9"/>
    <p:sldId id="358" r:id="rId10"/>
    <p:sldId id="347" r:id="rId11"/>
    <p:sldId id="355" r:id="rId12"/>
    <p:sldId id="354" r:id="rId13"/>
    <p:sldId id="361" r:id="rId14"/>
    <p:sldId id="348" r:id="rId15"/>
    <p:sldId id="349" r:id="rId16"/>
    <p:sldId id="363" r:id="rId17"/>
    <p:sldId id="364" r:id="rId18"/>
    <p:sldId id="365" r:id="rId19"/>
    <p:sldId id="362" r:id="rId20"/>
    <p:sldId id="350" r:id="rId21"/>
    <p:sldId id="356" r:id="rId22"/>
    <p:sldId id="341" r:id="rId23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 varScale="1">
        <p:scale>
          <a:sx n="109" d="100"/>
          <a:sy n="109" d="100"/>
        </p:scale>
        <p:origin x="-1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48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ciced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ИУО РАО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462824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6394" y="458051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14-17 мая 2013 года, г. Москва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>
                <a:solidFill>
                  <a:schemeClr val="bg1"/>
                </a:solidFill>
              </a:rPr>
              <a:t>Разработка стратегии распространения информации о результатах оценки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71" y="4581703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 descr="image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0" y="4569058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67" y="4581703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6" descr="Описание: ciced logo single.e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34842" y="4598301"/>
            <a:ext cx="1105730" cy="3899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5" name="Прямоугольник 24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15017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9289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ПРИМЕР: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IMCE </a:t>
            </a:r>
            <a:r>
              <a:rPr lang="ru-RU" sz="3200" dirty="0" smtClean="0">
                <a:solidFill>
                  <a:schemeClr val="bg1"/>
                </a:solidFill>
              </a:rPr>
              <a:t>(Чили). </a:t>
            </a:r>
            <a:r>
              <a:rPr lang="ru-RU" sz="2400" b="1" dirty="0" err="1">
                <a:solidFill>
                  <a:schemeClr val="bg1"/>
                </a:solidFill>
              </a:rPr>
              <a:t>Диссеминационная</a:t>
            </a:r>
            <a:r>
              <a:rPr lang="ru-RU" sz="2400" b="1" dirty="0">
                <a:solidFill>
                  <a:schemeClr val="bg1"/>
                </a:solidFill>
              </a:rPr>
              <a:t> стратегия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r>
              <a:rPr lang="ru-RU" sz="2400" b="1" dirty="0">
                <a:solidFill>
                  <a:schemeClr val="bg1"/>
                </a:solidFill>
              </a:rPr>
              <a:t> Механизмы, Цели, Целевые группы, Содержание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71844"/>
              </p:ext>
            </p:extLst>
          </p:nvPr>
        </p:nvGraphicFramePr>
        <p:xfrm>
          <a:off x="70460" y="1235207"/>
          <a:ext cx="900763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6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Приложение к газете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Цели</a:t>
                      </a:r>
                      <a:r>
                        <a:rPr lang="ru-RU" sz="2200" dirty="0" smtClean="0"/>
                        <a:t>: Обеспечение подотчётности школ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Целевая</a:t>
                      </a:r>
                      <a:r>
                        <a:rPr lang="ru-RU" sz="2200" b="1" baseline="0" dirty="0" smtClean="0"/>
                        <a:t> группа</a:t>
                      </a:r>
                      <a:r>
                        <a:rPr lang="ru-RU" sz="2200" dirty="0" smtClean="0"/>
                        <a:t>: родители, широкая общественность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Содержание</a:t>
                      </a:r>
                      <a:r>
                        <a:rPr lang="ru-RU" sz="2200" dirty="0" smtClean="0"/>
                        <a:t>: (а) Средние баллы школ</a:t>
                      </a:r>
                      <a:r>
                        <a:rPr lang="ru-RU" sz="2200" baseline="0" dirty="0" smtClean="0"/>
                        <a:t> и средние балы по предметам и классам.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aseline="0" dirty="0" smtClean="0"/>
                        <a:t>(</a:t>
                      </a:r>
                      <a:r>
                        <a:rPr lang="en-US" sz="2200" baseline="0" dirty="0" smtClean="0"/>
                        <a:t>b</a:t>
                      </a:r>
                      <a:r>
                        <a:rPr lang="ru-RU" sz="2200" baseline="0" dirty="0" smtClean="0"/>
                        <a:t>) Разница между средним баллом школ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aseline="0" dirty="0" smtClean="0"/>
                        <a:t>1) средними баллами предыдущей оценки, 2) средним по стране, 3) средними баллами школ из той же социально-эконмической группы.</a:t>
                      </a:r>
                      <a:endParaRPr lang="ru-RU" sz="2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Механизмы</a:t>
                      </a:r>
                      <a:r>
                        <a:rPr lang="ru-RU" sz="2200" dirty="0" smtClean="0"/>
                        <a:t>: Публикуется в национальных и региональных газетах. Обычно эта</a:t>
                      </a:r>
                      <a:r>
                        <a:rPr lang="ru-RU" sz="2200" baseline="0" dirty="0" smtClean="0"/>
                        <a:t> информация распространяется вместе с рейтингами школ.</a:t>
                      </a:r>
                      <a:endParaRPr lang="ru-RU" sz="2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9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ЦЕНООБРАЗОВАНИЕ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Низкая цена или бесплатно!</a:t>
            </a:r>
            <a:endParaRPr lang="ru-RU" sz="3600" dirty="0" smtClean="0"/>
          </a:p>
          <a:p>
            <a:pPr algn="just"/>
            <a:endParaRPr lang="ru-RU" sz="2800" dirty="0" smtClean="0"/>
          </a:p>
        </p:txBody>
      </p:sp>
      <p:pic>
        <p:nvPicPr>
          <p:cNvPr id="2054" name="Picture 6" descr="http://im2-tub-ru.yandex.net/i?id=37363437-3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77" y="2666717"/>
            <a:ext cx="1782468" cy="157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4-tub-ru.yandex.net/i?id=250971616-51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12610"/>
            <a:ext cx="2276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data:image/jpeg;base64,/9j/4AAQSkZJRgABAQAAAQABAAD/2wCEAAkGBxQSEhUUExQWFBUWGBgYGRgWFhoYGBgXGBYWFx0XGB4YHCggGBolGxUVITEhJSkrLi4wGB8zODMsNygtLisBCgoKDg0OGxAQGzckICYyLDQ0NDQ0NCw0NSw0Lyw0NCw0NCwsLDQsLCwsLCwsLCwsLCwsLCwsLDQsLCwsLCwsLP/AABEIAOEA4QMBEQACEQEDEQH/xAAbAAEAAgMBAQAAAAAAAAAAAAAABAUCAwYBB//EAEkQAAEDAgMFBAcEBwYDCQAAAAEAAgMEEQUhMQYSQVFhE3GBkSIyUqGxwdEHFEJyI1NikrLh8DM0gpOz8RZU0hUXJTVDY4PC4v/EABsBAQACAwEBAAAAAAAAAAAAAAADBAIFBgEH/8QAOREAAQMCAwMKBQQCAwEBAAAAAQACAwQRBSExEkFREyIyYXGBkaHR8AYUscHhIzNCUhXxQ1NiciT/2gAMAwEAAhEDEQA/APuKIiIiIiIiIiIiIiIiIiIiIiIiIiIiIiIiIiIiIiIiIiIiIiIiIiIiIiIiIiIiIiIiIiIiIiIiIiIiIiIvCURAV5dEK9RYNmBJaDmLXHK6ibMxz3Rg5i1+9elpAuVsUq8XhK8JRer1ERERERERERERERERERERERERERERERERERERERERFpnqAwAuNgTZQT1EcADpDYE2WTWFxsFtabqYEEXCxUTFJtyNx4nIeK1+KVHIUznbzkO0qWBm08BQcHxDRjj+U/JanB8T0glPYft6KxUwfzarOrnDGFx4ad63tZUimhdId314KrGwvcAudpawtk3znf1u4riqWufDU8u7O+vWPei2ckQczZC6YPFr3y1uu8227O1fL7LVWOioK/Ei543fVabjqQdVx+IYs6WZpj6LTfttv7OC2EVOGtO1qV0ET7gEaEXXYRvD2B40Oa15FjZYyyhouTYBYyysiYXvNgF61pcbBexSBwDhoQCPFexSNlYHt0IB8V44WNis1IvERERERERERERERERERERERERERERERFg+UNsCQL6X4qN8zGEBxtfRehpOiyupF4qnaF3otHMn4LnPiJ9o2N4kq5RjnEqBQYg6PLVvLl3LU4fiklKdk5t4cOz0ViaAPzGRW7GKwP3Q03Fr+On1VjGq5lRsNjNxr3rCmiLLkqsWiVtSKmsc8NDvw+/qVdqa+WoYxjz0fPrKhZE1hJG9R1SUykGrd2fZ8Ply7ldNfKacU98h9OHYoeSbt7ajqkplcUOJNZFZ2ZBIA5jVdNh+KxwUdpMyLgDjv9lUJoC6TLeq6rq3SG7vADQLS1dbLVP2pD2DcPfFW44mxiwXQYS68Tegt5FdhhDtqjZ1Cy1tQLSFSy4DVbEuAFyoV5HIHC4NwsY5GyN2mG4XpBBsVks14iIiIiIiIiIiIiIiIiIiIiIiIiIqraEeg0/tfIrn/iIfoMP/AK+xVujPOPYq2lxF7OO8OR+XJaSlxWop8r7Q4H1VqSnY/qK9xKsEpaQCLA5dVlide2rLC0WsDl1ryCIx3uoa1W+ysFSoMOkd+Gw/ayWxp8Jqpswyw4nL8+SgfUMbldSjhIaLvla0eXvJWyb8P7IvLKB3fcn7KL5ouya260OfRt9adp7ng/wqUYZhzOlJfv8ARSBtW7SPy9Vj99of1vvd9Fl8jhf9vMr3ka3+v0WbPuj/AFahoPIvb8HLE4VQP6Elu8fdYkVTNY/L0W44PcXZIHeHzBKhf8PuteOQHu+4JWHzdjZzbKHPQyM1abcxmPctXPh1TBm5uXEZ++9TNnY7QqMqKmVlR4n2ce7a5ue7NbyixcU1NyYbd1z2KpLT8o++5RKmrfJ6xy5DTyWuqq2apP6jsuGgU0cTWaBdDhY/RM7l2mFttSR9gWtnN5D2qWr6iREREREREREREREREREREREUavlc1hc21xnnyVOvlkigdJHqM1JE0OeAVXxY57Tf3f5rSw/EQ/5WeGf1srLqM/xKxxStZJH6JzuDY5FY4rX09VTWjdncGxyXsET2PzVOuZV5T6TC3Ozd6Leuq3FFg00/PfzW+fhu71WkqWtybmVHrNoaamu2Idq/mNAerj8ltmyUdFzYm7TuOvn6KWLD6iozedke93qqGq2mqp3brCW/sxNz87FyrPxGomNmZdQWyjw2mhG07PrKrqWklqXkC7iASXPdk0Di4nRVo4pZ3W1tx3K1JLFTsvoDpbet9VgUjI+1Do5GA2JjcTu992jmFK+ie1nKAgjqP4UcddG+TkyCHdY/JU+m2ZZI0ltXGd0XdZpyHX0tFPHh0bwS2UZa+7qs/EnsIDojnp7sqjFKEQuDRIyUEXuw6dDyKpTwiJ1toO7Fep5zK0ktLe1baGjqN3tIWyBvNl+HQZnyWcMNQG8pGDbqWEs1NtcnIRfrVhQ7W1EZs89oBqHizh4jO/fdWYsUnjNnZ9uqrS4VTyC7cuzTzV/SYvS1WR/RSHgbC/cdHfFTOZQ1xzGy7w/B71q5aSppsxzm++9e1mHOjz1bzHz5LS1uFTU13dJvEffh9F5FO2TqKhrWKwr6HEo2MaL3IAyA/oLsIsWpaeBjb3IAyHu3mta6nke8laZMbJyY21+f8lUk+IHuNomWvxz+nqpBSAZuKuWXsL6rp232RfVUjqslkvEREREREREREREREREuiLCRoIIPEWWD2h7S0716DY3XIObYkHUZL5s5hY4sdqFugb5oxpJsBcnRGtc8hrRclCQMyrF4ipWdpOfS4N1N+QHE9dF1FLh0NG0TVBu7cOHqetVW8rUu2IhkuTxbHJqsloBDNdxtzkOLra/BQ1FZNVGw04D7rd01FDSgOdrxP2WrDMMa6F07jcRPZvstqy7bm/cT5LGnp2uiMpPRIuOpZVFS5sohA6QNj1rpsRNQx25StjjgLWuEmTdRxLj8BdbWbl2nZpwGstr/AL9FqYBTvG1UEuffTM/T1VDgdSYpZY9wVLXgh+4b3AzJBOupWupJDHK5ltsHW3vNbGsjEkTH32CDldS+ypp4Z/u4kicxhe5u8dxwbc2IuRzUxbTzRP5G7SBcjcbKHbqYZWctZwJsDvF1F2cNoKw/+03376iosoZj1eqnrs5oR1n7KgWsWzXZYjQzdlTRwvDXRsu5vaBjt51jz0yd5rfTQzcnGyM2LRmL2Oa0EE8PKSySi4ccja4sFliFCKiWnic4OkYy87220AGp0vc+9JoWzyRxuN3Ac4ryCc08UkjRZpPNBVLJhMcu8aWQvLbkxvyeQPxNOQcPeqDqWN9zA69tx1txHFX21ckdhUNtfeNL8DwW3Atp5IbMfd8elj6zR+z06FZ0uIPi5r82+/dlhV4aybnMyd9ffFdQ+mZMztac7wPAfTgei8rcKZM3l6Tw9OvqWnEj4X8nMLFVq5uytqXhcW9K3ob+WfxsthhcHK1TBuGfh+VDUO2YyV04XerUr26IiIiIiIiIiIiIiIvCiKkxWWSN+TiGu08NQuWxaerpZrxvIa7TTXhmFep2xyNsRmFFGKS+1fwC1zcZrB/O/cFN8tGdyivcXuvqSeHNUXvfNIXHNxO7ipmgMFlOqJ2UUXaPsZCPRbzPIdOZXT0tNHh0PKyZyH3b1Krxxvq5NhnRXD1NY6pmDpn7ocQL6hjeg5LXvlNRLeQ2+gXRRwtp4i2MXt5ldPgmHvpKgZh8Uzd1soGW9q2+ZtfTXO4W1pYH0s3Frhr17lp6udlVBpZzTcjfbepWGQxzGoDR2bntdHNHyeLgPb0vveamgZHKZA3Im4cOviFDO+SIRl2YBBaergVS01RDLTtiqnuY6BxAtm5zc/R04HLwCoskhkgEc7rFp8uC2Ekc0c5kgbcPHgePeq+qxCNkjH0jXRll/Scbl18sxytfzVaSeNj2upxa3HerMdPI+Nzagh1+G5Y1mOSyNLbMY12buzaG735iMysZKyR7S3IA62FrrKKhjjcHZkjS5vZQYal7Gva11g8AOHMDMKBsjmgtByOqsOia4hxGY0WtpsQeWawBsbrMi4spWKV7p5DI6wJsABoABawU087ppC8qGngbDGI2q0wzEG01M57Sx80rt0tNjusbrvDkc/NW4J209OXNzc42t1KlUQOqakMdk1ovfr6uxWWIVcNGQ+KG0ksQIO96LN7XLwH8lbmlipDeNnOcOOQVSGKarBbI/mtdwzNlTNwgCmdPM4tLv7JuV3Hmb8PlmqApQIDNIbE6davmrcagQxC4HS6lGwbFpKZ+8zMH1mnRw+R6qKlqn07tpufUpqqkZUM2XDv9/RdzIGVMYmhz5jjfiDycFcxGhZVR/Mwa7x73jzXONL6d/JS+/wAKFT1DozdutrZhc/TVUlM4uj1KsPja8WctxxOX2reA+itHGKw/zt3D0WHy0fBWmDOe4Fz3EjQX+K3+CuqJWGWZxI0HqqlSGNOy0KzW8VVERERERERERERERRMTpt9hHEZjvC1+J0nzFOWjUZjtUsMmw+65dcCturOhY2KN08mTWi4+F+8nILpMIpGxsNXLpu9fsFUlLpXiFmpXIgyYhVAE2Bv/AIGDl1+ZXg266ozP4C3hDKCnyH5KnOqqBrux7ElgO6Zb539rW9r/AOysmSha7kyzLiqvJV5byofn/VYGrkw+YxX7SE2cGni0nIjkbjuyWPKyUMvJ9Juvdx7fJZclHXxcp0X6d/DsVfi+KB9QZoC+O4Gehvax0Pcq1TUh03KxXCtUtKWwCKazrd6r6eB8rt1jS9xzsMz3lVWMfI6zRcq0+RkbbuNgumoNiZHZyvDByb6TvoPetrDg7z+4bdma1M2MxjKMX7clcwbG0w9bff3uI/hsr7cJpxrc96oOxeoOlh3eq3/8JUn6o/5j/wDqUn+Mpv6+Z9VH/lar+3kPRRajYqA+q57PHeHvUL8IhPRJCmZjE46QB8lQYjsfNHcstK3pk7yPyK102FTMzbzh5rZQYvC/J/NPkuee0gkEEEag5Ed61hFjYraAgi4VrBXNmmY6qd6DGbtmjUMuQ3LiSdVcZM2WVrpzkB9NypPgdDC4U4zJ+u9XIq2Pa6snbvMadyCLgCOfD/Y9Ff5RrmmqlGQyaFrzE5jhSxHM5ucsaKoZiG/E+JrJGtL2OZlaxAsfFwXkUja68bm2IFwQvZY3UGzI1xLSbEFU+zmMmmkBzMbvXHTmOoVCiqjTyX/idVsK6kFRHb+Q0XY4pTDKRmbH2OWmeYPcVhjNCI3CePou17fz9VoaeQ5xu1ChQxFzg0akrTwwumkEbdT7urDnBrdorq4Yw0ADQZL6JDE2JgY3QLTFxcblbFKvERERERERERERFQYlUSsdbeNjoQBp9VyWJ1NbTy7O3kdCAPd1fgjie29s1AfUvOrnHxK0z6qd/SefEq0I2jQLKjg7R4b593FZUdMamYR+PZx+y8lfsNLlWbcYnvPEDPVZYu6u4DwHxXQYpOLiBnRH1/Ct4RTbLTM7U6dn5VRs/iIp5g9wu2xa7nY8QqdHUCCUPOmhV+tpzPEWN11CtZdn4JHGSOpYIjnn6zRxGfzCumhheS9sg2VSbXzMbsOiO15FV20uItnlBj9RjQxt+IBOefeqtdO2aS7NAAFaoKd0Mdn6kklbNntn31JubtjGrufRt+PVZUVC+oN9G8VjW17acWGbuC+h4fh8cDd2Nu6PeepPFdNDAyJuywWXLzTvmdtPN1LUqiREREREREVVjWBRVI9IWdwePWH1HQqpVUcdQOdrxVulrZKc83McNy+c4rhklO/ceO5w0cOY+i5iop3wP2X+PFdTTVLKhm0zw4KfhOIwmE09QHBl95r2atPX/bmrNNPEYjBNpuKrVNPKJhPAc9CDvW6hpndsRQOeWlu698gAAuc+Atw4XWcTHGU/KEkWsSVHNI3kwawAEG4A/wBlZ1+z0Qif2MhllisZBla3G2XDPidCspqCMRnknXc3VYw4hKZW8q3Za7T378FO2KxDtGOpn8BdndxHgbFSUD2zwuppNLZdnqFXxWAxvE7e/tW6VhY4g6jJcvLG+GQsOoKwa4OAKyZVvGj3ef1UjK2pZ0Xnx9brExMOoCt8Iklfm4+iOgzK6XB5que75Xc3uzP4971RqGxsyaM1ahb9VV6iIiIiIiIiKNW0wkaWnwPIqpW0jKqIxu7jwKzjkLHXC5iWMtJB1C4CWJ0TzG/ULbtcHC4VhRSCGCSd3AG3W3DxK6PBWCGnfUu7uwepVaVpmmbEFw2GtjllP3iQsDrkuHtHPPLIaqrAI5ZP1nWvfPrXRVBkii/Qbe1supT8Q2XkYN+IidmoLMzbuF7+F1Ymw6Ro2oztDqVeHE43HYk5juv39VqxrD44IomHOc+m88gdG2/rQ81jVQMhjY3+ZzKypKiSeR7/AOAyHqtWz2EGplDdGDN55DkOpWFFSmoktuGvvrWdbVCnjvvOnvqX0+mgaxoa0BrWiwA4BdYxoYA1ugXIveXuLnalbVksURERERERERERFAxjC2VEZY/vB4tPMKvU07Z2bLlPTVD4Hh7f9r5bXUjonujeLOabd/IjoVyMsTonljtQuxhlbKwPboV0jax7qBpgd2boHfpGtyuNQ/LPWxPPNbYSvNGDDkW62+q1JhY2tImFw7Qn6fZRBizIqls8di2Rt5YxwJuHDzs4KH5pkc4mZo4Zjr3+qm+VfJAYX6tPNPVu9FWU1aI5xLGCGh5cBx3N4+if8OSpsl5OblGZC/l/pXXw8pDyb9SPP/a7vGWA7kjdHgZ+Fx7vgpcfgbtMnbvy8svJc1TOIvG7colDSmR1uHE9Fq6CjNVMGbt/Yp5peTbddREwNAAFgF30cbY2hjRYBakkk3KzWa8REREREREUHEq10ejbg8eA6LU4niElIAWsuDv3KeCISHMr5pjW09bFIWGQPac23YBlyO5bMK/QxU+LUweSWkZEA2z88iqk8klLJbIjdcKDHtlIPWjae4kfVQyfB9O7oyOHgVm3FpBq0Kbie2vbQNhEe4AQSQ69wL5ac7HwVyXASaZsEb7AcRr58c1nSYq2GYyvZfv97lSDEm8j7lqnfDFT/F7fMfYrct+JKfex3kfuFNoMfdCbxyOZ7x4jMFeMwTEYTeMjuP2IXsmMYfOLSA949F5V4t2ry9795x1NraC3LLRV5sGxF7i57bntCsQ4th8bQxjrAdR9F3Gy2L0cELWmeMPd6T7nieGY4DJbmiw6WniALc960ddXMqJi4HIadivW7Q0p0qIv3grXIyf1KqcozitrcapzpPF/mN+q85J/Be7beK2DEoT/AOrH++36rzYdwTaHFZNr4jpLGf8AG36psO4L3aHFe/fY/wBYz94fVebLuCbQT77H+sZ+8Pqmy7gm0Fh/2jF+tj/fb9V7sO4JtDisXYrANZoh/wDI36r3k38F5tN4rU/HaYazxfvt+q95KT+q8228VyO21XTShskc0ZePRIDsy06HwPxWqxLDJpgHxsJPv6LbYXiMUJLJHWH3/K5aDFuzDgySweN1wHEctFrosKxFoIawi+ui2cmJ0DiC54NtNVHNezn7isx8P1x/iPELx2O0Q/kfArA4kzr7vqpm/DVYdS0d5+wULviKlGgce4eq6Gn26Y2mbC6J7nNyDrgCwJtz4ZLaPwCSWkEEjxcb8zocuG7JaKbEozUGVjTY7vfWoR20P4Y7H8x+QVOL4QDTczHuFl47FSdGBb2bfVQHo7n+IF1veFvabChCLOkc7tt6X81TfVl2gAXT7GbRSzg9s7ecTkA1oDR4Z59VXlcwvLWCwG/j70U8e1s3cV2SjUiIiIiIixewEWIuCsHsa8FrhcL0G2YXD7abOb0ZewX3c+o6dQtRTRuwqpErM4jk7q98fFTTWqY9k9Lcvmc0a7oEEXC0WiinJZIm8iL3fRE30RO0RF72iIpeE0ElTK2KJu84+TR7TuQCwkkEbdorJrS42CstrsB+5TMiD+03mB1922rnNtqeSjgm5VpdospY9g2XT4f9mpdEHSylkhAO61oLWk8Dnn4Kq+vs6wGSmbS5ZlchNgz46sUshAcXtZvDMWfazh0sQVcEoMfKDgoCwh2yV2f/AHXj/mD/AJY/6lT/AMh/5U/ynWuSdgDjX/c2uud/d3yLZbu8XW6C+St8t+lyhUHJ8/YU/a7ZRtJE2aKUys3zG64AIcN4ZW4XY4KKnqTI7ZcLLOWLYFwVU7TYaKWYRBxcRGwvvbJ7hctFuAFlNDIZG7SwkZsOsqnfUqwTeRE3kReXREuiLJiIpcbCSGjU5KrVS8myw1Kmgj2ndi+u7FYIIIgSPSIWnWwXToiIiIi8KIodXiTI8tXch8+S1lZisFNlfadwH34KeKBz89AqKsrXSamw5DT+a5OrxKepPONhwGn571fjgazTVfO9oqPs5TbR2Y+a+gfDdb8xRhrtWZd27yy7locQh5Oa40Oa5+UZroVRWtEREREREREX0P7MMejZalMZ33uc4SC1tAQ08fwla+thceffJWqeQDm2Xv2itviVKD7Mf+s5KT9l3f8ARJ/3GrtMWkIqqMAkAmW4ByNo+PNU2D9Nx7FYd0guN2wi/wDGKXr2PukerlOf/wA7u9V5R+sO5dVtLgU9TIwx1UlM1rSD2Zd6TiRa4a9ugHvVSGVjBzm3U8kbnHI2XB7PUMkGMMjmeZHguu8kkvBidZxLrnS2qvSua6n2mi3+1VY0tlAK7Cvou2hZHa4Nc4n8rZpXH+EhVGP2XE/+fsFZc3aAHWvlm0Vd29TNKMw57rflBsPcAtpEzYYGqi9204lVykWKIiIiIi9siLdA1EV5sfHv1G8RdrTbyXF4njPJTnK7Rkt1S0t4xxX2WiqWOaA06cOI8FPS10NSLxnu3hHxOYcwpStqNERERERQK3DWPz9V3MfMLU1uEwVHOHNdxH3U8dQ5mWoVHVUb4/WGXMaLlKugmpT+oMuI0WwjlbJouM21eN6McQHE+O7b4Fdd8GxuDJnnQlo8Nr1C1OLOBcwDr+y4+UrtVqFrRERERERERF0X2ff3+Hvd/A5V6r9oqWD9wLo/tD/8ypPyx/6zlXpP2Xd/0U0/7jV2GMf3ui/NN/pqnH+2/uU7+k1cX9oMj24nTuibvyBjC1vN2++wV2lAMLg45KvPcSAhW2D4vWyV0DKmLsAY5rNGj7Bpuczpl5qKSKIROLDfMLNr3l4DhZUG3te6nxRs0frMZGeh9YEHvFx4qelYHwbJUUzi2W4V5gO0z60yeg2FkbdWm57aZ24HacN6Q24lyglgEQGdz9gpWS7d9yh7VbKUjKWZ0EZjkpiwElzjvAiNxvdx4P1yzHJZwVEheA43B/PosZIWBp2dy+brZKmi8XqIiIi9RFLg0XiLufs8wkvYToL5k6+C+c1OFT1E7gea0E59+4fddFHUNawWX0SkomRj0RnxJ1K3FJQQUw/TGfHeq8krn6qSrqjREREREWLnAZk2WLnBouTYIBfILn8UxTeBDTZg1PMfILkcRxR9U7kYOifE/hbGGARjbfqvk2N13ayOfwOQ/KNPr4r6FhdEKOlZDvtn2nXz06lz9TNyspd7sqkrYKBeIi9RF4iIiIiLovs+/v8AD3u/gcq9V+0VLB+4Ff8A2lzBmIUzjo1kZPcJXkqCjF4nDt+ilqDzwu9rqN0k9NK227GZCc9Q9lhbmqDX7LXDirJFyCuA2yr2jF4SSLRdiHdCXFxv3B7Sr9Ow/Lnruqsrv1R3LvazDnPq4Jst2JkrTnnd+5bLiMj7lRa8CNzeNlaLbuB7V8t+0yUOr32z3WMae8Am3vC2dGLRKlUHnqZs+expKbgamtZ/lxOA/jA96wl50juppXrMmjrK63a1pbSYgTkHOZYnj+jgGXjkqkBvIz3xViXJrl8dW4VBeIiIiIi9CIpEDkKLuvs8xgRv7J5sHeqevJaXEC2J4c7R2V+v8q/SkuaW7wvpwKrqdeoiIiIiIigYnRuk0dYcufitTidBNVABj7Dhx7/wp4ZWxnML57tpWGL9B+IgF1jezeA8beXenw9gT45/mKgdHo78+Pd9VHX1gLOTZv1XEShdwtKtO4iLzcXlxxXqxJaNXAd5AWDpo26uA71mI3nQHwWPbs9tvmD8FGauAfzHisxTTH+J8FsiLXZtN+5eCshOjkNPKNWrYITyPkV783FxXnIScFJoZJIXiSIua9uhDb2ytxBCwfUwuFjosmwyA3C34nVT1Lg+YukcBugloFhcm3ogcSVgypgjFm5LJ0MrtVaUG01bFGI2OdugWG8wOIGgAJ5KFz6ZxuQVmGzAWVJPDI9xc8Pc5xuSbkkniVOKyICwUZp3nMq+pdqa+NgjD3EAWBcwOcB3n5qAvpSb2UgbMBa6oJoXucXODy5xJJIJJJzJPVWG1kIFgojTyFb6qeWRkUbgd2IEMAba1zcnLU34rxtTCCSN69MMpAHBSsTxyqqIxHLI5zBY23QLkaF1hmsWSUzDtNXrmTOFiqKZ7WGzjY9xUhrqcHNy8bSTOzDViKiP2wvRXU5/mENJOP4FeiRh0e394LMVMJ0ePELAwSjVp8FmGA6EealD2nQqMtcNQveyWS8XgaQi8Uqnqd0hw1Cq1dMyphdE/ePPcVLFK6N4eF9o2TrhNA12/v5eXTqufpqaWmbycrtoj6eJuto6Rr+c0K7VhYoiIiIiJZEXznazZkbzpG7znONy5zrkk8gLDwslTiZpotomw3LBlK2Ry5Vuysx1eVzb/iKc6PKvNoYxuVrhewnahzHPztkbnu+iu4dibqrajc431WEkDYiHALlpdltxxa/1mkg94WvkrZA4tdqF0UdFG5oc3QrJuzsYUBrHqYUTFtGBxjgsfmnrIUjFa4DTxQyAubvMOTh05jqFPS4g6J93ab1BV4e2WOzddy+mU+AUzmhzWggi4I4grp2uDhtDQrlXNLSWkZhb24BAPwBZLxbBgsPsBEXowaH2AiL0YRD7AREOEQ+wERP+x4fYCIsTgsPsBEVfi9DTQRmR7BloOLjwAUFRO2Bhe5T08D53hjV80qsPEznyFl+LrDJoJyHQfRcw+pmlJf7C6plNDEAz2VDdhEfJR/MvUnyzFrdgcZ4LL5p6xNIxbMO2SZPKyNo9Y5nkOJ8rqxTzPlkDBvVapgjijc87l0+MbFxtcGMNrDPPn/L4qfFMUdDKIozprnx/C0MEAeNpyrG7IkH1iRxzUFP8QysfznEhevomOGQU1/2fPIu11wdF10ddI5oc11wVrnU7AbEK/wBjcFmpXEEndPDhfosZJTIbuXrGBui7hRrNERERERERUGJxSvdfcNhoBY+OR1XIYpDW1EtzGdkaaHvyOq2EDomN1zVe6Fw1aR4FaZ9PKzpMPgVaD2nQr2ln3HB3L4cQs6WodTTNlG7Xs4LGRm22yg7cYZmKhmbXWDu/g7x08AujxOEOAqI8wfd1awipyMDtRp6Lk1p1u11MD2UdPFI2Nsk8wuC4XDRwt4EZd63DC2kha8Nu9y0r2vq53sLtljeCyZL9+jlEkbWTRN3g5rS3IfhcCb8PesgfnI3h7bPbv0Xhb8lIwsddjsrHNQNnNonU53XelEdRxbfi36KrR1zqc7Jzb9FarsPbUDaGTvqvodBXRzMDo3Bw946EagrpYpmSt2mG4XLyxPidsvFlJUqjREREREXl0RVuMY1FTtu83dwaPWP0HUqrU1ccAu458FapqSSoNmDLivnGMYq+ofvP0HqtGjR9eq5ipqXzv2neHBdTTUrKdmy3vPFdDV0D208MFON9s1jJKNCcteTRrny71s5IXtgZDCLh2p97lq4p2OnfNObFug971Uswhs07o4HWjjb6UjtLgZu7ib2HS6pClbLMWRHIDMq6at0MIfKMycgPJUwVBbFdtsdQdjE6oeM3CzB+z/8Ao28At1RNbSwOqZOGXvrXPYpPysggZoNe38LKR5c4k5km65WSR0ry92pzWLQGiyyZTvOjXHwKkZSTv6LD4LwyMG9XGDtlb6Lmnd4XIy966XBmVcN45WWZu0y89FRqTG7nNOatV0KqL1EREREREREXlkRRcSqNxhPE5DvK1+JVXy1O5285DtKlhj23gLl1wXaturLD5Wva6GTNrgQL/D5hdBg9Y0tNLLodPT0VSZrmOErNQuIxvCnU0hY7Npza72m/Xmo6qmdBJsnTcuipKptRHtDXerDDKyKaEU87uzLCTFL7JJvY+f8AtZWoJYpYhDKbW0Kq1EMsUxnhG1fpDirKePt5tyCXIxgVMzbbjgOI/aOehVtw5WXZhdu5zhofyqbHcjFtTN38xu8fhUGMyROe1lOwBrfRDh60hJ1PPPTvWsqjG54ZCMhl2raUrZWsL5nZnPsUcPmppCAXRvba4B5gGx4HIhRgy077A7JUhbFUx3I2gV0dBtw8ZSxh37TTY+RyPmFs4cYcMpG37Fq5sFaf23W7VdwbYUztXOb+Zp+SvsxSndqbKg/Cqlugv3rf/wAUUv60eTvopP8AIU391F/jqn+iiVO2dO31d956Nt7yoX4tAOjcqdmETu1sPfUufxHbKZ9xG0RDn6zvO1h5LXTYtK8WYNn6rZQYREw3edryCo46eWYucGvkIBLnZnTmTx6LXtjlmu4AnrWxdJFDZpIC6OenFPCyOBnbSVDf7XduLHVreX9FbR8YgiDIhtOfv9PfWtUyQ1EpfK7Zaw6fc++pQqKvfRSGIkSst+kYDcAn1gD7Q48DxVeKZ9I8x32hvA8/yp5oGVjBJbZO4ny/CzxbFYWxdjSAta87zzmD+TPh9FlU1MTY+Tp8gcz6LymppnS8rUZkZD1UbZnBTUSZ/wBm0+kef7I6n4KGgpDO+56I19FNX1gp2WHSOnqurxWqDiGMyY3LLS4y8gq2L14nfyUfQb5n0G5aSniI57tSokEpa4OHA/0FrIJ3QyCRuoU7m7QIK6yJ4cARoc19EikbKwPboVpiLGxWSkXi9REREREREREREKIqPFmSSPsGktb7zxK5XF46mpm2WMJa3671epyxjbk5lQxhsp/Afcta3Caw/wAPp6qf5iPio8jC0kHIhUZI3xPLXahStcHC4Vg5jKuIxS+uPVdxvzHXmOK6iiq466LkJukNDx6x18QqwL6WTlI9FweK4Y+nfuPHcRo4cx9Fr6infA/Zf3da6SmqWVDNpn+la7OStfDNTF3ZulsWuOhIt6J77e8q3ROa+J8BNi7Q/ZUq9rmSsqALhuo+6k0eF/cg6eo3d9uUTQb3f7X9dVLHTfJgzTWuOiOtRS1XzpEMN7HpHq4LLCMFD3iWszdM47keYLicy51rWAA07u5ZU1IHuElRq7QfdY1VYWsMdNo0Zn7BU1NhfbTyMYQxjC87zrkNY0kDqeCospuVmcxuQF/ALYSVXJQte4XJt4lY1mDvYztA6OSO9t6N17X0uCAQvJaR7GcoCC3iF7FVse/kyC13AhRqWikkDixpcGC7rcB/QUMcL33LReymknjjIDza+i24fhkk4eYwDuC5F8z0A4lZw075gSzco56qOEgPyut+FYe18cshuTCWuLNN5lzvDmMgVJTwNexzz/GxtxG9R1E7mPawaOuL8Du971e0+Ife4JYYmiFzRvMazIPYMi089feFsGT/ADMTooxskZgDeOC1z6f5WZksp2gciTuPFQtlsVADqeRxax4O48GxY4jgeAPx71Bh9VYGF5sDoeCsYjS3InYLkajiEq6mKkY6KEiSV4tJLwAOW63zSWSOlYY4uc46leRRy1bxLKNlgzA+6rsCwV9S6wyYPWdwHQcyq1JRvqHWGm8+96t1lYynbc5k6D3uXa1ErIWCGEWA1I9/eeZU2J4gyBnytP3n7dvH1XPxtdK/lZff4UGnp3PNmi5Ga0NPTS1BLYxchWHvawXK3HDpfYPuVl2FVg/4/p6rD5iPirXBd9oLHtItmL8uS6HBeXjYYZWkWzHoqVTsE7TSrNbxVkRERERERERERERERFg91gSeGawe4MaXHQL0C5suQe+5JPHPzXzZzy9xe7U5rdAACyArwEg3GqFWImjnZ2U4B5Hrz6HqumpMUiqG8jVa7j70Kq7EkDuUhK5XHNmJILubeSPmNR+YD4hY1WHSRZtzb5rdUmJRzc12TvJV+FVwikEjmCTdHohx0PA+CrU0wiftkXVmpgMsZY07N10Oz2OPnqWCVsbj6Ra+1nNyJsDfMdFs6KsfNOBIBvz3hauuomQ05MZI0uNQVhh5ZFT1MsgLhLIYxumxLbm5B8T5LGEsjhlkfmHG3cs59qWeOJmRaL58VrxlkdPTNbCHOZUWfvuI4WO7YAWOfxWNSGQU4bFez87n6L2lMk9QXS2BZlYfVWWzcEkNPE5rN7tZLyaZRWIBzPcVZomPihYQOkbns95qrXPZNM8F3RFh/wDXvJacGpTTVk0Lcg+Mujvxsbt+Y8FjTRmnqnxjeLj34rOqlFRSMkO42KkYHVwzy7+UcxaWys/DIDqRzNx381LSSxTSbWj7WI3FRVcU0Eex0mXuDvC5dznUdUd3Ps3kd7eR8FpyTS1B2dx8lubNq6YbX8h5/wC1GxKobLK57G7ocbhuuZ7uvxUU7xJIXNFr7lLBG6OINcb2V3geyj5LPnvHHrbRzh/9R35q9TYa53Pm5rffgtfV4o1nNi5x8l0U9a1jRFAA1oyuMvL6qGuxdobyNLkOPp6+C1TIXPdykuZVaudVtS8Ll3ZW9cvNbHCpuSqmHccvH82UNQ3ajK6gLvVqURERERERERERERERERERFGr2OcxwbqclSr45JYHMi1Pd7yUkTmteC5VsOB+07yHzK0kPw6f+V/gPufRWnVn9QvMUoWRx3AzuBclY4ph1PS0wLBncZnNewTPe/NVC5tXVNo8RdHl6zeR+S2lFis1NzTzm8D9j9lXlp2Pz0Kxq8IpanMfopDxFhc9Ro74rctfQVvROy4934Kyiq6qn15zffgqGt2PqI82WkH7J3T5E/NRS4VOzNmfkVsosWgfk/m9uYVRUxzMaI3tka0EkNc0gXPEXVF7Zmt2HggcFdjdC922wgnispMUe6BsBsWsdvA8Rrl3ZlZOqXOhER0C8bTNbMZhqQssVxV07mkjdDWhoa0mwA+v0XtRVOmcDoALLympWwNIBuSb3W47QS70Lhu78ILQ7UuBFvS55KT56S7Hb27/VRigjs9udnZ9nYosFFNK67I3uJN7tabXPXQKFsUsjrtab+/BTPmhjbZzgB78Vd0Oxkz85XNjH7zvcbe9Xo8JlfnIbea18uMQsyjF/JXtJRUtLmxvaSD8RsT56N8Fm+qoaLoc9/j57lrpZqqp6RsOC11dc+TU2HIafzWirMRmqjzjYcBp38VlHA2PTVRVQUyvYsLjexpzBIGh+q66LB6aeBj7WJA0/K1zqh7HELRJgrgbtcDbmLKnJgEzDtRPBtxy9VIKtpycFds0F11TSSBfVUCslkiIiIiIiIiIiIiIiIiIiWREsiKq2hPoN/N8iue+InWgYP/X2Kt0fSPYquloHyaCw5nT+a0VJhlRU2LRYcTp+VbfOxmuqyxGi7LdF73B8ws8ToBRlgBvcHy/2sYJuUvkoa1isKRDWyM0cbcjmPerkOIVMPQebdef1uonQsdqFMZjTtHNafctrH8QS/wDIwHsy9VAaRu42WL6qnf68DT/haVMcbpXdOL6H0XrY52dF/mVgPuf/ACzf8tn1T/LYf/0nwb6rO9X/ANh8StjK2FnqQNHg0fBP85Tt/bi+g+l1g6KZ3Sf9Ukxp/wCFoHvVeT4gmIsxoHn6LwUjf5G6hTVT3+s4npoPILVT1lRP+48nyHkrDYmN0C0qqpFYUmG9pHvA2Nzrot1SYQamn5RrrOuddFVkqOTfYjJRaimcw+kLdeBWuqaSamNpRb6KZkjXjmldFhh/RM7l22Fm9JH2Bayf9wqVZX1EvURERERERERERERERERERERERERa5YWutcA20uoZII5CC8Xtosg4jRZhTLFVO0DfRaep+C5z4iZ+mx3X9lcozziFX0OHukz0bz+i09BhklUb6N4+iszTtZlvW7F6MR7paLDTxVnGaBlNsGMZad/FR00pfcOVatGra31FI5gaXC297uhVuoopYGMe8dLy6iomSteSBuWhVFKt5pHbgfb0f6z7lcNDKKcVFuafd+xRCVu3sLQqalVvQ4YHxXORJJB5DTyXSUGEx1FJtPycSSD1aeBVGWoLZLDRV1TTOjNnDuPArS1NHLTP2ZB37irUcjXi4XQ4Q20Teov5ldlhDNmjZ1i61tQbyFSntvkcwtg5ocLHRQ3tmvIog0WAsAsYomxN2WCwXpcSblZqReIiIiIiIiIiIiIiIiIiIiIiIiIiIiIiLTUUzXgB2YBuq9RSx1DQ2QXF7rNjyw3C2tbbIKdrQ0WGQWGqiYrDvxnmMx4fyutfitPy9M4bxmO78XU0D9l4UDCMPvZ7vAH4rT4Nhl7TyjsH3Vipn/g3vVnW04ewtPgeRW+raYVMLoz3du5VI37Dg5c7TUhdJuaW16Af171xNLQvmqOQOVtewaraSShrNoLp+zFrWy0t0Xe8kzY2LZaW6lqbm91z9fhxY8bubXGw6EnRcdiGFOhmAj6LjYdV93otjFOHNz1C6CJm60AcBZdlHGI2BjdAFribm6xnga8WcLhYT08c7CyQXC9a4tNwsoYw1oaNAAPJewxCKNrG6AAeC8c4k3KzUq8REREREREREREREREREREREREREREREREREREREXhCIgCAWReoi1NhAcXAZm1/BQtgY2QyAZnVZFxIAK2qZYrwheEA6ovV6iIiIiIiIiIiIiIiIiIiIiIiIiIiIiIiIiIiIiIiIiIiIiIiIiIiIiIiIiIiIiIiIiIiIiIiIiIiIiIiIiIiIiIiIiIiIiIiIiIiIiIiIiIiIiIiIiIiIiIiIiIiI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2" descr="data:image/jpeg;base64,/9j/4AAQSkZJRgABAQAAAQABAAD/2wCEAAkGBxQSEhUUExQWFBUWGBgYGRgWFhoYGBgXGBYWFx0XGB4YHCggGBolGxUVITEhJSkrLi4wGB8zODMsNygtLisBCgoKDg0OGxAQGzckICYyLDQ0NDQ0NCw0NSw0Lyw0NCw0NCwsLDQsLCwsLCwsLCwsLCwsLCwsLDQsLCwsLCwsLP/AABEIAOEA4QMBEQACEQEDEQH/xAAbAAEAAgMBAQAAAAAAAAAAAAAABAUCAwYBB//EAEkQAAEDAgMFBAcEBwYDCQAAAAEAAgMEEQUhMQYSQVFhE3GBkSIyUqGxwdEHFEJyI1NikrLh8DM0gpOz8RZU0hUXJTVDY4PC4v/EABsBAQACAwEBAAAAAAAAAAAAAAADBAIFBgEH/8QAOREAAQMCAwMKBQQCAwEBAAAAAQACAwQRBSExEkFREyIyYXGBkaHR8AYUscHhIzNCUhXxQ1NiciT/2gAMAwEAAhEDEQA/APuKIiIiIiIiIiIiIiIiIiIiIiIiIiIiIiIiIiIiIiIiIiIiIiIiIiIiIiIiIiIiIiIiIiIiIiIiIiIiIiIvCURAV5dEK9RYNmBJaDmLXHK6ibMxz3Rg5i1+9elpAuVsUq8XhK8JRer1ERERERERERERERERERERERERERERERERERERERERFpnqAwAuNgTZQT1EcADpDYE2WTWFxsFtabqYEEXCxUTFJtyNx4nIeK1+KVHIUznbzkO0qWBm08BQcHxDRjj+U/JanB8T0glPYft6KxUwfzarOrnDGFx4ad63tZUimhdId314KrGwvcAudpawtk3znf1u4riqWufDU8u7O+vWPei2ckQczZC6YPFr3y1uu8227O1fL7LVWOioK/Ei543fVabjqQdVx+IYs6WZpj6LTfttv7OC2EVOGtO1qV0ET7gEaEXXYRvD2B40Oa15FjZYyyhouTYBYyysiYXvNgF61pcbBexSBwDhoQCPFexSNlYHt0IB8V44WNis1IvERERERERERERERERERERERERERERERFg+UNsCQL6X4qN8zGEBxtfRehpOiyupF4qnaF3otHMn4LnPiJ9o2N4kq5RjnEqBQYg6PLVvLl3LU4fiklKdk5t4cOz0ViaAPzGRW7GKwP3Q03Fr+On1VjGq5lRsNjNxr3rCmiLLkqsWiVtSKmsc8NDvw+/qVdqa+WoYxjz0fPrKhZE1hJG9R1SUykGrd2fZ8Ply7ldNfKacU98h9OHYoeSbt7ajqkplcUOJNZFZ2ZBIA5jVdNh+KxwUdpMyLgDjv9lUJoC6TLeq6rq3SG7vADQLS1dbLVP2pD2DcPfFW44mxiwXQYS68Tegt5FdhhDtqjZ1Cy1tQLSFSy4DVbEuAFyoV5HIHC4NwsY5GyN2mG4XpBBsVks14iIiIiIiIiIiIiIiIiIiIiIiIiIqraEeg0/tfIrn/iIfoMP/AK+xVujPOPYq2lxF7OO8OR+XJaSlxWop8r7Q4H1VqSnY/qK9xKsEpaQCLA5dVlide2rLC0WsDl1ryCIx3uoa1W+ysFSoMOkd+Gw/ayWxp8Jqpswyw4nL8+SgfUMbldSjhIaLvla0eXvJWyb8P7IvLKB3fcn7KL5ouya260OfRt9adp7ng/wqUYZhzOlJfv8ARSBtW7SPy9Vj99of1vvd9Fl8jhf9vMr3ka3+v0WbPuj/AFahoPIvb8HLE4VQP6Elu8fdYkVTNY/L0W44PcXZIHeHzBKhf8PuteOQHu+4JWHzdjZzbKHPQyM1abcxmPctXPh1TBm5uXEZ++9TNnY7QqMqKmVlR4n2ce7a5ue7NbyixcU1NyYbd1z2KpLT8o++5RKmrfJ6xy5DTyWuqq2apP6jsuGgU0cTWaBdDhY/RM7l2mFttSR9gWtnN5D2qWr6iREREREREREREREREREREREUavlc1hc21xnnyVOvlkigdJHqM1JE0OeAVXxY57Tf3f5rSw/EQ/5WeGf1srLqM/xKxxStZJH6JzuDY5FY4rX09VTWjdncGxyXsET2PzVOuZV5T6TC3Ozd6Leuq3FFg00/PfzW+fhu71WkqWtybmVHrNoaamu2Idq/mNAerj8ltmyUdFzYm7TuOvn6KWLD6iozedke93qqGq2mqp3brCW/sxNz87FyrPxGomNmZdQWyjw2mhG07PrKrqWklqXkC7iASXPdk0Di4nRVo4pZ3W1tx3K1JLFTsvoDpbet9VgUjI+1Do5GA2JjcTu992jmFK+ie1nKAgjqP4UcddG+TkyCHdY/JU+m2ZZI0ltXGd0XdZpyHX0tFPHh0bwS2UZa+7qs/EnsIDojnp7sqjFKEQuDRIyUEXuw6dDyKpTwiJ1toO7Fep5zK0ktLe1baGjqN3tIWyBvNl+HQZnyWcMNQG8pGDbqWEs1NtcnIRfrVhQ7W1EZs89oBqHizh4jO/fdWYsUnjNnZ9uqrS4VTyC7cuzTzV/SYvS1WR/RSHgbC/cdHfFTOZQ1xzGy7w/B71q5aSppsxzm++9e1mHOjz1bzHz5LS1uFTU13dJvEffh9F5FO2TqKhrWKwr6HEo2MaL3IAyA/oLsIsWpaeBjb3IAyHu3mta6nke8laZMbJyY21+f8lUk+IHuNomWvxz+nqpBSAZuKuWXsL6rp232RfVUjqslkvEREREREREREREREREuiLCRoIIPEWWD2h7S0716DY3XIObYkHUZL5s5hY4sdqFugb5oxpJsBcnRGtc8hrRclCQMyrF4ipWdpOfS4N1N+QHE9dF1FLh0NG0TVBu7cOHqetVW8rUu2IhkuTxbHJqsloBDNdxtzkOLra/BQ1FZNVGw04D7rd01FDSgOdrxP2WrDMMa6F07jcRPZvstqy7bm/cT5LGnp2uiMpPRIuOpZVFS5sohA6QNj1rpsRNQx25StjjgLWuEmTdRxLj8BdbWbl2nZpwGstr/AL9FqYBTvG1UEuffTM/T1VDgdSYpZY9wVLXgh+4b3AzJBOupWupJDHK5ltsHW3vNbGsjEkTH32CDldS+ypp4Z/u4kicxhe5u8dxwbc2IuRzUxbTzRP5G7SBcjcbKHbqYZWctZwJsDvF1F2cNoKw/+03376iosoZj1eqnrs5oR1n7KgWsWzXZYjQzdlTRwvDXRsu5vaBjt51jz0yd5rfTQzcnGyM2LRmL2Oa0EE8PKSySi4ccja4sFliFCKiWnic4OkYy87220AGp0vc+9JoWzyRxuN3Ac4ryCc08UkjRZpPNBVLJhMcu8aWQvLbkxvyeQPxNOQcPeqDqWN9zA69tx1txHFX21ckdhUNtfeNL8DwW3Atp5IbMfd8elj6zR+z06FZ0uIPi5r82+/dlhV4aybnMyd9ffFdQ+mZMztac7wPAfTgei8rcKZM3l6Tw9OvqWnEj4X8nMLFVq5uytqXhcW9K3ob+WfxsthhcHK1TBuGfh+VDUO2YyV04XerUr26IiIiIiIiIiIiIiIvCiKkxWWSN+TiGu08NQuWxaerpZrxvIa7TTXhmFep2xyNsRmFFGKS+1fwC1zcZrB/O/cFN8tGdyivcXuvqSeHNUXvfNIXHNxO7ipmgMFlOqJ2UUXaPsZCPRbzPIdOZXT0tNHh0PKyZyH3b1Krxxvq5NhnRXD1NY6pmDpn7ocQL6hjeg5LXvlNRLeQ2+gXRRwtp4i2MXt5ldPgmHvpKgZh8Uzd1soGW9q2+ZtfTXO4W1pYH0s3Frhr17lp6udlVBpZzTcjfbepWGQxzGoDR2bntdHNHyeLgPb0vveamgZHKZA3Im4cOviFDO+SIRl2YBBaergVS01RDLTtiqnuY6BxAtm5zc/R04HLwCoskhkgEc7rFp8uC2Ekc0c5kgbcPHgePeq+qxCNkjH0jXRll/Scbl18sxytfzVaSeNj2upxa3HerMdPI+Nzagh1+G5Y1mOSyNLbMY12buzaG735iMysZKyR7S3IA62FrrKKhjjcHZkjS5vZQYal7Gva11g8AOHMDMKBsjmgtByOqsOia4hxGY0WtpsQeWawBsbrMi4spWKV7p5DI6wJsABoABawU087ppC8qGngbDGI2q0wzEG01M57Sx80rt0tNjusbrvDkc/NW4J209OXNzc42t1KlUQOqakMdk1ovfr6uxWWIVcNGQ+KG0ksQIO96LN7XLwH8lbmlipDeNnOcOOQVSGKarBbI/mtdwzNlTNwgCmdPM4tLv7JuV3Hmb8PlmqApQIDNIbE6davmrcagQxC4HS6lGwbFpKZ+8zMH1mnRw+R6qKlqn07tpufUpqqkZUM2XDv9/RdzIGVMYmhz5jjfiDycFcxGhZVR/Mwa7x73jzXONL6d/JS+/wAKFT1DozdutrZhc/TVUlM4uj1KsPja8WctxxOX2reA+itHGKw/zt3D0WHy0fBWmDOe4Fz3EjQX+K3+CuqJWGWZxI0HqqlSGNOy0KzW8VVERERERERERERERRMTpt9hHEZjvC1+J0nzFOWjUZjtUsMmw+65dcCturOhY2KN08mTWi4+F+8nILpMIpGxsNXLpu9fsFUlLpXiFmpXIgyYhVAE2Bv/AIGDl1+ZXg266ozP4C3hDKCnyH5KnOqqBrux7ElgO6Zb539rW9r/AOysmSha7kyzLiqvJV5byofn/VYGrkw+YxX7SE2cGni0nIjkbjuyWPKyUMvJ9Juvdx7fJZclHXxcp0X6d/DsVfi+KB9QZoC+O4Gehvax0Pcq1TUh03KxXCtUtKWwCKazrd6r6eB8rt1jS9xzsMz3lVWMfI6zRcq0+RkbbuNgumoNiZHZyvDByb6TvoPetrDg7z+4bdma1M2MxjKMX7clcwbG0w9bff3uI/hsr7cJpxrc96oOxeoOlh3eq3/8JUn6o/5j/wDqUn+Mpv6+Z9VH/lar+3kPRRajYqA+q57PHeHvUL8IhPRJCmZjE46QB8lQYjsfNHcstK3pk7yPyK102FTMzbzh5rZQYvC/J/NPkuee0gkEEEag5Ed61hFjYraAgi4VrBXNmmY6qd6DGbtmjUMuQ3LiSdVcZM2WVrpzkB9NypPgdDC4U4zJ+u9XIq2Pa6snbvMadyCLgCOfD/Y9Ff5RrmmqlGQyaFrzE5jhSxHM5ucsaKoZiG/E+JrJGtL2OZlaxAsfFwXkUja68bm2IFwQvZY3UGzI1xLSbEFU+zmMmmkBzMbvXHTmOoVCiqjTyX/idVsK6kFRHb+Q0XY4pTDKRmbH2OWmeYPcVhjNCI3CePou17fz9VoaeQ5xu1ChQxFzg0akrTwwumkEbdT7urDnBrdorq4Yw0ADQZL6JDE2JgY3QLTFxcblbFKvERERERERERERFQYlUSsdbeNjoQBp9VyWJ1NbTy7O3kdCAPd1fgjie29s1AfUvOrnHxK0z6qd/SefEq0I2jQLKjg7R4b593FZUdMamYR+PZx+y8lfsNLlWbcYnvPEDPVZYu6u4DwHxXQYpOLiBnRH1/Ct4RTbLTM7U6dn5VRs/iIp5g9wu2xa7nY8QqdHUCCUPOmhV+tpzPEWN11CtZdn4JHGSOpYIjnn6zRxGfzCumhheS9sg2VSbXzMbsOiO15FV20uItnlBj9RjQxt+IBOefeqtdO2aS7NAAFaoKd0Mdn6kklbNntn31JubtjGrufRt+PVZUVC+oN9G8VjW17acWGbuC+h4fh8cDd2Nu6PeepPFdNDAyJuywWXLzTvmdtPN1LUqiREREREREVVjWBRVI9IWdwePWH1HQqpVUcdQOdrxVulrZKc83McNy+c4rhklO/ceO5w0cOY+i5iop3wP2X+PFdTTVLKhm0zw4KfhOIwmE09QHBl95r2atPX/bmrNNPEYjBNpuKrVNPKJhPAc9CDvW6hpndsRQOeWlu698gAAuc+Atw4XWcTHGU/KEkWsSVHNI3kwawAEG4A/wBlZ1+z0Qif2MhllisZBla3G2XDPidCspqCMRnknXc3VYw4hKZW8q3Za7T378FO2KxDtGOpn8BdndxHgbFSUD2zwuppNLZdnqFXxWAxvE7e/tW6VhY4g6jJcvLG+GQsOoKwa4OAKyZVvGj3ef1UjK2pZ0Xnx9brExMOoCt8Iklfm4+iOgzK6XB5que75Xc3uzP4971RqGxsyaM1ahb9VV6iIiIiIiIiKNW0wkaWnwPIqpW0jKqIxu7jwKzjkLHXC5iWMtJB1C4CWJ0TzG/ULbtcHC4VhRSCGCSd3AG3W3DxK6PBWCGnfUu7uwepVaVpmmbEFw2GtjllP3iQsDrkuHtHPPLIaqrAI5ZP1nWvfPrXRVBkii/Qbe1supT8Q2XkYN+IidmoLMzbuF7+F1Ymw6Ro2oztDqVeHE43HYk5juv39VqxrD44IomHOc+m88gdG2/rQ81jVQMhjY3+ZzKypKiSeR7/AOAyHqtWz2EGplDdGDN55DkOpWFFSmoktuGvvrWdbVCnjvvOnvqX0+mgaxoa0BrWiwA4BdYxoYA1ugXIveXuLnalbVksURERERERERERFAxjC2VEZY/vB4tPMKvU07Z2bLlPTVD4Hh7f9r5bXUjonujeLOabd/IjoVyMsTonljtQuxhlbKwPboV0jax7qBpgd2boHfpGtyuNQ/LPWxPPNbYSvNGDDkW62+q1JhY2tImFw7Qn6fZRBizIqls8di2Rt5YxwJuHDzs4KH5pkc4mZo4Zjr3+qm+VfJAYX6tPNPVu9FWU1aI5xLGCGh5cBx3N4+if8OSpsl5OblGZC/l/pXXw8pDyb9SPP/a7vGWA7kjdHgZ+Fx7vgpcfgbtMnbvy8svJc1TOIvG7colDSmR1uHE9Fq6CjNVMGbt/Yp5peTbddREwNAAFgF30cbY2hjRYBakkk3KzWa8REREREREUHEq10ejbg8eA6LU4niElIAWsuDv3KeCISHMr5pjW09bFIWGQPac23YBlyO5bMK/QxU+LUweSWkZEA2z88iqk8klLJbIjdcKDHtlIPWjae4kfVQyfB9O7oyOHgVm3FpBq0Kbie2vbQNhEe4AQSQ69wL5ac7HwVyXASaZsEb7AcRr58c1nSYq2GYyvZfv97lSDEm8j7lqnfDFT/F7fMfYrct+JKfex3kfuFNoMfdCbxyOZ7x4jMFeMwTEYTeMjuP2IXsmMYfOLSA949F5V4t2ry9795x1NraC3LLRV5sGxF7i57bntCsQ4th8bQxjrAdR9F3Gy2L0cELWmeMPd6T7nieGY4DJbmiw6WniALc960ddXMqJi4HIadivW7Q0p0qIv3grXIyf1KqcozitrcapzpPF/mN+q85J/Be7beK2DEoT/AOrH++36rzYdwTaHFZNr4jpLGf8AG36psO4L3aHFe/fY/wBYz94fVebLuCbQT77H+sZ+8Pqmy7gm0Fh/2jF+tj/fb9V7sO4JtDisXYrANZoh/wDI36r3k38F5tN4rU/HaYazxfvt+q95KT+q8228VyO21XTShskc0ZePRIDsy06HwPxWqxLDJpgHxsJPv6LbYXiMUJLJHWH3/K5aDFuzDgySweN1wHEctFrosKxFoIawi+ui2cmJ0DiC54NtNVHNezn7isx8P1x/iPELx2O0Q/kfArA4kzr7vqpm/DVYdS0d5+wULviKlGgce4eq6Gn26Y2mbC6J7nNyDrgCwJtz4ZLaPwCSWkEEjxcb8zocuG7JaKbEozUGVjTY7vfWoR20P4Y7H8x+QVOL4QDTczHuFl47FSdGBb2bfVQHo7n+IF1veFvabChCLOkc7tt6X81TfVl2gAXT7GbRSzg9s7ecTkA1oDR4Z59VXlcwvLWCwG/j70U8e1s3cV2SjUiIiIiIixewEWIuCsHsa8FrhcL0G2YXD7abOb0ZewX3c+o6dQtRTRuwqpErM4jk7q98fFTTWqY9k9Lcvmc0a7oEEXC0WiinJZIm8iL3fRE30RO0RF72iIpeE0ElTK2KJu84+TR7TuQCwkkEbdorJrS42CstrsB+5TMiD+03mB1922rnNtqeSjgm5VpdospY9g2XT4f9mpdEHSylkhAO61oLWk8Dnn4Kq+vs6wGSmbS5ZlchNgz46sUshAcXtZvDMWfazh0sQVcEoMfKDgoCwh2yV2f/AHXj/mD/AJY/6lT/AMh/5U/ynWuSdgDjX/c2uud/d3yLZbu8XW6C+St8t+lyhUHJ8/YU/a7ZRtJE2aKUys3zG64AIcN4ZW4XY4KKnqTI7ZcLLOWLYFwVU7TYaKWYRBxcRGwvvbJ7hctFuAFlNDIZG7SwkZsOsqnfUqwTeRE3kReXREuiLJiIpcbCSGjU5KrVS8myw1Kmgj2ndi+u7FYIIIgSPSIWnWwXToiIiIi8KIodXiTI8tXch8+S1lZisFNlfadwH34KeKBz89AqKsrXSamw5DT+a5OrxKepPONhwGn571fjgazTVfO9oqPs5TbR2Y+a+gfDdb8xRhrtWZd27yy7locQh5Oa40Oa5+UZroVRWtEREREREREX0P7MMejZalMZ33uc4SC1tAQ08fwla+thceffJWqeQDm2Xv2itviVKD7Mf+s5KT9l3f8ARJ/3GrtMWkIqqMAkAmW4ByNo+PNU2D9Nx7FYd0guN2wi/wDGKXr2PukerlOf/wA7u9V5R+sO5dVtLgU9TIwx1UlM1rSD2Zd6TiRa4a9ugHvVSGVjBzm3U8kbnHI2XB7PUMkGMMjmeZHguu8kkvBidZxLrnS2qvSua6n2mi3+1VY0tlAK7Cvou2hZHa4Nc4n8rZpXH+EhVGP2XE/+fsFZc3aAHWvlm0Vd29TNKMw57rflBsPcAtpEzYYGqi9204lVykWKIiIiIi9siLdA1EV5sfHv1G8RdrTbyXF4njPJTnK7Rkt1S0t4xxX2WiqWOaA06cOI8FPS10NSLxnu3hHxOYcwpStqNERERERQK3DWPz9V3MfMLU1uEwVHOHNdxH3U8dQ5mWoVHVUb4/WGXMaLlKugmpT+oMuI0WwjlbJouM21eN6McQHE+O7b4Fdd8GxuDJnnQlo8Nr1C1OLOBcwDr+y4+UrtVqFrRERERERERF0X2ff3+Hvd/A5V6r9oqWD9wLo/tD/8ypPyx/6zlXpP2Xd/0U0/7jV2GMf3ui/NN/pqnH+2/uU7+k1cX9oMj24nTuibvyBjC1vN2++wV2lAMLg45KvPcSAhW2D4vWyV0DKmLsAY5rNGj7Bpuczpl5qKSKIROLDfMLNr3l4DhZUG3te6nxRs0frMZGeh9YEHvFx4qelYHwbJUUzi2W4V5gO0z60yeg2FkbdWm57aZ24HacN6Q24lyglgEQGdz9gpWS7d9yh7VbKUjKWZ0EZjkpiwElzjvAiNxvdx4P1yzHJZwVEheA43B/PosZIWBp2dy+brZKmi8XqIiIi9RFLg0XiLufs8wkvYToL5k6+C+c1OFT1E7gea0E59+4fddFHUNawWX0SkomRj0RnxJ1K3FJQQUw/TGfHeq8krn6qSrqjREREREWLnAZk2WLnBouTYIBfILn8UxTeBDTZg1PMfILkcRxR9U7kYOifE/hbGGARjbfqvk2N13ayOfwOQ/KNPr4r6FhdEKOlZDvtn2nXz06lz9TNyspd7sqkrYKBeIi9RF4iIiIiLovs+/v8AD3u/gcq9V+0VLB+4Ff8A2lzBmIUzjo1kZPcJXkqCjF4nDt+ilqDzwu9rqN0k9NK227GZCc9Q9lhbmqDX7LXDirJFyCuA2yr2jF4SSLRdiHdCXFxv3B7Sr9Ow/Lnruqsrv1R3LvazDnPq4Jst2JkrTnnd+5bLiMj7lRa8CNzeNlaLbuB7V8t+0yUOr32z3WMae8Am3vC2dGLRKlUHnqZs+expKbgamtZ/lxOA/jA96wl50juppXrMmjrK63a1pbSYgTkHOZYnj+jgGXjkqkBvIz3xViXJrl8dW4VBeIiIiIi9CIpEDkKLuvs8xgRv7J5sHeqevJaXEC2J4c7R2V+v8q/SkuaW7wvpwKrqdeoiIiIiIigYnRuk0dYcufitTidBNVABj7Dhx7/wp4ZWxnML57tpWGL9B+IgF1jezeA8beXenw9gT45/mKgdHo78+Pd9VHX1gLOTZv1XEShdwtKtO4iLzcXlxxXqxJaNXAd5AWDpo26uA71mI3nQHwWPbs9tvmD8FGauAfzHisxTTH+J8FsiLXZtN+5eCshOjkNPKNWrYITyPkV783FxXnIScFJoZJIXiSIua9uhDb2ytxBCwfUwuFjosmwyA3C34nVT1Lg+YukcBugloFhcm3ogcSVgypgjFm5LJ0MrtVaUG01bFGI2OdugWG8wOIGgAJ5KFz6ZxuQVmGzAWVJPDI9xc8Pc5xuSbkkniVOKyICwUZp3nMq+pdqa+NgjD3EAWBcwOcB3n5qAvpSb2UgbMBa6oJoXucXODy5xJJIJJJzJPVWG1kIFgojTyFb6qeWRkUbgd2IEMAba1zcnLU34rxtTCCSN69MMpAHBSsTxyqqIxHLI5zBY23QLkaF1hmsWSUzDtNXrmTOFiqKZ7WGzjY9xUhrqcHNy8bSTOzDViKiP2wvRXU5/mENJOP4FeiRh0e394LMVMJ0ePELAwSjVp8FmGA6EealD2nQqMtcNQveyWS8XgaQi8Uqnqd0hw1Cq1dMyphdE/ePPcVLFK6N4eF9o2TrhNA12/v5eXTqufpqaWmbycrtoj6eJuto6Rr+c0K7VhYoiIiIiJZEXznazZkbzpG7znONy5zrkk8gLDwslTiZpotomw3LBlK2Ry5Vuysx1eVzb/iKc6PKvNoYxuVrhewnahzHPztkbnu+iu4dibqrajc431WEkDYiHALlpdltxxa/1mkg94WvkrZA4tdqF0UdFG5oc3QrJuzsYUBrHqYUTFtGBxjgsfmnrIUjFa4DTxQyAubvMOTh05jqFPS4g6J93ab1BV4e2WOzddy+mU+AUzmhzWggi4I4grp2uDhtDQrlXNLSWkZhb24BAPwBZLxbBgsPsBEXowaH2AiL0YRD7AREOEQ+wERP+x4fYCIsTgsPsBEVfi9DTQRmR7BloOLjwAUFRO2Bhe5T08D53hjV80qsPEznyFl+LrDJoJyHQfRcw+pmlJf7C6plNDEAz2VDdhEfJR/MvUnyzFrdgcZ4LL5p6xNIxbMO2SZPKyNo9Y5nkOJ8rqxTzPlkDBvVapgjijc87l0+MbFxtcGMNrDPPn/L4qfFMUdDKIozprnx/C0MEAeNpyrG7IkH1iRxzUFP8QysfznEhevomOGQU1/2fPIu11wdF10ddI5oc11wVrnU7AbEK/wBjcFmpXEEndPDhfosZJTIbuXrGBui7hRrNERERERERUGJxSvdfcNhoBY+OR1XIYpDW1EtzGdkaaHvyOq2EDomN1zVe6Fw1aR4FaZ9PKzpMPgVaD2nQr2ln3HB3L4cQs6WodTTNlG7Xs4LGRm22yg7cYZmKhmbXWDu/g7x08AujxOEOAqI8wfd1awipyMDtRp6Lk1p1u11MD2UdPFI2Nsk8wuC4XDRwt4EZd63DC2kha8Nu9y0r2vq53sLtljeCyZL9+jlEkbWTRN3g5rS3IfhcCb8PesgfnI3h7bPbv0Xhb8lIwsddjsrHNQNnNonU53XelEdRxbfi36KrR1zqc7Jzb9FarsPbUDaGTvqvodBXRzMDo3Bw946EagrpYpmSt2mG4XLyxPidsvFlJUqjREREREXl0RVuMY1FTtu83dwaPWP0HUqrU1ccAu458FapqSSoNmDLivnGMYq+ofvP0HqtGjR9eq5ipqXzv2neHBdTTUrKdmy3vPFdDV0D208MFON9s1jJKNCcteTRrny71s5IXtgZDCLh2p97lq4p2OnfNObFug971Uswhs07o4HWjjb6UjtLgZu7ib2HS6pClbLMWRHIDMq6at0MIfKMycgPJUwVBbFdtsdQdjE6oeM3CzB+z/8Ao28At1RNbSwOqZOGXvrXPYpPysggZoNe38LKR5c4k5km65WSR0ry92pzWLQGiyyZTvOjXHwKkZSTv6LD4LwyMG9XGDtlb6Lmnd4XIy966XBmVcN45WWZu0y89FRqTG7nNOatV0KqL1EREREREREXlkRRcSqNxhPE5DvK1+JVXy1O5285DtKlhj23gLl1wXaturLD5Wva6GTNrgQL/D5hdBg9Y0tNLLodPT0VSZrmOErNQuIxvCnU0hY7Npza72m/Xmo6qmdBJsnTcuipKptRHtDXerDDKyKaEU87uzLCTFL7JJvY+f8AtZWoJYpYhDKbW0Kq1EMsUxnhG1fpDirKePt5tyCXIxgVMzbbjgOI/aOehVtw5WXZhdu5zhofyqbHcjFtTN38xu8fhUGMyROe1lOwBrfRDh60hJ1PPPTvWsqjG54ZCMhl2raUrZWsL5nZnPsUcPmppCAXRvba4B5gGx4HIhRgy077A7JUhbFUx3I2gV0dBtw8ZSxh37TTY+RyPmFs4cYcMpG37Fq5sFaf23W7VdwbYUztXOb+Zp+SvsxSndqbKg/Cqlugv3rf/wAUUv60eTvopP8AIU391F/jqn+iiVO2dO31d956Nt7yoX4tAOjcqdmETu1sPfUufxHbKZ9xG0RDn6zvO1h5LXTYtK8WYNn6rZQYREw3edryCo46eWYucGvkIBLnZnTmTx6LXtjlmu4AnrWxdJFDZpIC6OenFPCyOBnbSVDf7XduLHVreX9FbR8YgiDIhtOfv9PfWtUyQ1EpfK7Zaw6fc++pQqKvfRSGIkSst+kYDcAn1gD7Q48DxVeKZ9I8x32hvA8/yp5oGVjBJbZO4ny/CzxbFYWxdjSAta87zzmD+TPh9FlU1MTY+Tp8gcz6LymppnS8rUZkZD1UbZnBTUSZ/wBm0+kef7I6n4KGgpDO+56I19FNX1gp2WHSOnqurxWqDiGMyY3LLS4y8gq2L14nfyUfQb5n0G5aSniI57tSokEpa4OHA/0FrIJ3QyCRuoU7m7QIK6yJ4cARoc19EikbKwPboVpiLGxWSkXi9REREREREREREKIqPFmSSPsGktb7zxK5XF46mpm2WMJa3671epyxjbk5lQxhsp/Afcta3Caw/wAPp6qf5iPio8jC0kHIhUZI3xPLXahStcHC4Vg5jKuIxS+uPVdxvzHXmOK6iiq466LkJukNDx6x18QqwL6WTlI9FweK4Y+nfuPHcRo4cx9Fr6infA/Zf3da6SmqWVDNpn+la7OStfDNTF3ZulsWuOhIt6J77e8q3ROa+J8BNi7Q/ZUq9rmSsqALhuo+6k0eF/cg6eo3d9uUTQb3f7X9dVLHTfJgzTWuOiOtRS1XzpEMN7HpHq4LLCMFD3iWszdM47keYLicy51rWAA07u5ZU1IHuElRq7QfdY1VYWsMdNo0Zn7BU1NhfbTyMYQxjC87zrkNY0kDqeCospuVmcxuQF/ALYSVXJQte4XJt4lY1mDvYztA6OSO9t6N17X0uCAQvJaR7GcoCC3iF7FVse/kyC13AhRqWikkDixpcGC7rcB/QUMcL33LReymknjjIDza+i24fhkk4eYwDuC5F8z0A4lZw075gSzco56qOEgPyut+FYe18cshuTCWuLNN5lzvDmMgVJTwNexzz/GxtxG9R1E7mPawaOuL8Du971e0+Ife4JYYmiFzRvMazIPYMi089feFsGT/ADMTooxskZgDeOC1z6f5WZksp2gciTuPFQtlsVADqeRxax4O48GxY4jgeAPx71Bh9VYGF5sDoeCsYjS3InYLkajiEq6mKkY6KEiSV4tJLwAOW63zSWSOlYY4uc46leRRy1bxLKNlgzA+6rsCwV9S6wyYPWdwHQcyq1JRvqHWGm8+96t1lYynbc5k6D3uXa1ErIWCGEWA1I9/eeZU2J4gyBnytP3n7dvH1XPxtdK/lZff4UGnp3PNmi5Ga0NPTS1BLYxchWHvawXK3HDpfYPuVl2FVg/4/p6rD5iPirXBd9oLHtItmL8uS6HBeXjYYZWkWzHoqVTsE7TSrNbxVkRERERERERERERERFg91gSeGawe4MaXHQL0C5suQe+5JPHPzXzZzy9xe7U5rdAACyArwEg3GqFWImjnZ2U4B5Hrz6HqumpMUiqG8jVa7j70Kq7EkDuUhK5XHNmJILubeSPmNR+YD4hY1WHSRZtzb5rdUmJRzc12TvJV+FVwikEjmCTdHohx0PA+CrU0wiftkXVmpgMsZY07N10Oz2OPnqWCVsbj6Ra+1nNyJsDfMdFs6KsfNOBIBvz3hauuomQ05MZI0uNQVhh5ZFT1MsgLhLIYxumxLbm5B8T5LGEsjhlkfmHG3cs59qWeOJmRaL58VrxlkdPTNbCHOZUWfvuI4WO7YAWOfxWNSGQU4bFez87n6L2lMk9QXS2BZlYfVWWzcEkNPE5rN7tZLyaZRWIBzPcVZomPihYQOkbns95qrXPZNM8F3RFh/wDXvJacGpTTVk0Lcg+Mujvxsbt+Y8FjTRmnqnxjeLj34rOqlFRSMkO42KkYHVwzy7+UcxaWys/DIDqRzNx381LSSxTSbWj7WI3FRVcU0Eex0mXuDvC5dznUdUd3Ps3kd7eR8FpyTS1B2dx8lubNq6YbX8h5/wC1GxKobLK57G7ocbhuuZ7uvxUU7xJIXNFr7lLBG6OINcb2V3geyj5LPnvHHrbRzh/9R35q9TYa53Pm5rffgtfV4o1nNi5x8l0U9a1jRFAA1oyuMvL6qGuxdobyNLkOPp6+C1TIXPdykuZVaudVtS8Ll3ZW9cvNbHCpuSqmHccvH82UNQ3ajK6gLvVqURERERERERERERERERERFGr2OcxwbqclSr45JYHMi1Pd7yUkTmteC5VsOB+07yHzK0kPw6f+V/gPufRWnVn9QvMUoWRx3AzuBclY4ph1PS0wLBncZnNewTPe/NVC5tXVNo8RdHl6zeR+S2lFis1NzTzm8D9j9lXlp2Pz0Kxq8IpanMfopDxFhc9Ro74rctfQVvROy4934Kyiq6qn15zffgqGt2PqI82WkH7J3T5E/NRS4VOzNmfkVsosWgfk/m9uYVRUxzMaI3tka0EkNc0gXPEXVF7Zmt2HggcFdjdC922wgnispMUe6BsBsWsdvA8Rrl3ZlZOqXOhER0C8bTNbMZhqQssVxV07mkjdDWhoa0mwA+v0XtRVOmcDoALLympWwNIBuSb3W47QS70Lhu78ILQ7UuBFvS55KT56S7Hb27/VRigjs9udnZ9nYosFFNK67I3uJN7tabXPXQKFsUsjrtab+/BTPmhjbZzgB78Vd0Oxkz85XNjH7zvcbe9Xo8JlfnIbea18uMQsyjF/JXtJRUtLmxvaSD8RsT56N8Fm+qoaLoc9/j57lrpZqqp6RsOC11dc+TU2HIafzWirMRmqjzjYcBp38VlHA2PTVRVQUyvYsLjexpzBIGh+q66LB6aeBj7WJA0/K1zqh7HELRJgrgbtcDbmLKnJgEzDtRPBtxy9VIKtpycFds0F11TSSBfVUCslkiIiIiIiIiIiIiIiIiIiWREsiKq2hPoN/N8iue+InWgYP/X2Kt0fSPYquloHyaCw5nT+a0VJhlRU2LRYcTp+VbfOxmuqyxGi7LdF73B8ws8ToBRlgBvcHy/2sYJuUvkoa1isKRDWyM0cbcjmPerkOIVMPQebdef1uonQsdqFMZjTtHNafctrH8QS/wDIwHsy9VAaRu42WL6qnf68DT/haVMcbpXdOL6H0XrY52dF/mVgPuf/ACzf8tn1T/LYf/0nwb6rO9X/ANh8StjK2FnqQNHg0fBP85Tt/bi+g+l1g6KZ3Sf9Ukxp/wCFoHvVeT4gmIsxoHn6LwUjf5G6hTVT3+s4npoPILVT1lRP+48nyHkrDYmN0C0qqpFYUmG9pHvA2Nzrot1SYQamn5RrrOuddFVkqOTfYjJRaimcw+kLdeBWuqaSamNpRb6KZkjXjmldFhh/RM7l22Fm9JH2Bayf9wqVZX1EvURERERERERERERERERERERERERa5YWutcA20uoZII5CC8Xtosg4jRZhTLFVO0DfRaep+C5z4iZ+mx3X9lcozziFX0OHukz0bz+i09BhklUb6N4+iszTtZlvW7F6MR7paLDTxVnGaBlNsGMZad/FR00pfcOVatGra31FI5gaXC297uhVuoopYGMe8dLy6iomSteSBuWhVFKt5pHbgfb0f6z7lcNDKKcVFuafd+xRCVu3sLQqalVvQ4YHxXORJJB5DTyXSUGEx1FJtPycSSD1aeBVGWoLZLDRV1TTOjNnDuPArS1NHLTP2ZB37irUcjXi4XQ4Q20Teov5ldlhDNmjZ1i61tQbyFSntvkcwtg5ocLHRQ3tmvIog0WAsAsYomxN2WCwXpcSblZqReIiIiIiIiIiIiIiIiIiIiIiIiIiIiIiLTUUzXgB2YBuq9RSx1DQ2QXF7rNjyw3C2tbbIKdrQ0WGQWGqiYrDvxnmMx4fyutfitPy9M4bxmO78XU0D9l4UDCMPvZ7vAH4rT4Nhl7TyjsH3Vipn/g3vVnW04ewtPgeRW+raYVMLoz3du5VI37Dg5c7TUhdJuaW16Af171xNLQvmqOQOVtewaraSShrNoLp+zFrWy0t0Xe8kzY2LZaW6lqbm91z9fhxY8bubXGw6EnRcdiGFOhmAj6LjYdV93otjFOHNz1C6CJm60AcBZdlHGI2BjdAFribm6xnga8WcLhYT08c7CyQXC9a4tNwsoYw1oaNAAPJewxCKNrG6AAeC8c4k3KzUq8REREREREREREREREREREREREREREREREREREREXhCIgCAWReoi1NhAcXAZm1/BQtgY2QyAZnVZFxIAK2qZYrwheEA6ovV6iIiIiIiIiIiIiIiIiIiIiIiIiIiIiIiIiIiIiIiIiIiIiIiIiIiIiIiIiIiIiIiIiIiIiIiIiIiIiIiIiIiIiIiIiIiIiIiIiIiIiIiIiIiIiIiIiIiIiIiIiIiIiIiIiIiIiIiIiIi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4" descr="data:image/jpeg;base64,/9j/4AAQSkZJRgABAQAAAQABAAD/2wCEAAkGBxQSEhUUExQWFBUWGBgYGRgWFhoYGBgXGBYWFx0XGB4YHCggGBolGxUVITEhJSkrLi4wGB8zODMsNygtLisBCgoKDg0OGxAQGzckICYyLDQ0NDQ0NCw0NSw0Lyw0NCw0NCwsLDQsLCwsLCwsLCwsLCwsLCwsLDQsLCwsLCwsLP/AABEIAOEA4QMBEQACEQEDEQH/xAAbAAEAAgMBAQAAAAAAAAAAAAAABAUCAwYBB//EAEkQAAEDAgMFBAcEBwYDCQAAAAEAAgMEEQUhMQYSQVFhE3GBkSIyUqGxwdEHFEJyI1NikrLh8DM0gpOz8RZU0hUXJTVDY4PC4v/EABsBAQACAwEBAAAAAAAAAAAAAAADBAIFBgEH/8QAOREAAQMCAwMKBQQCAwEBAAAAAQACAwQRBSExEkFREyIyYXGBkaHR8AYUscHhIzNCUhXxQ1NiciT/2gAMAwEAAhEDEQA/APuKIiIiIiIiIiIiIiIiIiIiIiIiIiIiIiIiIiIiIiIiIiIiIiIiIiIiIiIiIiIiIiIiIiIiIiIiIiIiIiIvCURAV5dEK9RYNmBJaDmLXHK6ibMxz3Rg5i1+9elpAuVsUq8XhK8JRer1ERERERERERERERERERERERERERERERERERERERERFpnqAwAuNgTZQT1EcADpDYE2WTWFxsFtabqYEEXCxUTFJtyNx4nIeK1+KVHIUznbzkO0qWBm08BQcHxDRjj+U/JanB8T0glPYft6KxUwfzarOrnDGFx4ad63tZUimhdId314KrGwvcAudpawtk3znf1u4riqWufDU8u7O+vWPei2ckQczZC6YPFr3y1uu8227O1fL7LVWOioK/Ei543fVabjqQdVx+IYs6WZpj6LTfttv7OC2EVOGtO1qV0ET7gEaEXXYRvD2B40Oa15FjZYyyhouTYBYyysiYXvNgF61pcbBexSBwDhoQCPFexSNlYHt0IB8V44WNis1IvERERERERERERERERERERERERERERERFg+UNsCQL6X4qN8zGEBxtfRehpOiyupF4qnaF3otHMn4LnPiJ9o2N4kq5RjnEqBQYg6PLVvLl3LU4fiklKdk5t4cOz0ViaAPzGRW7GKwP3Q03Fr+On1VjGq5lRsNjNxr3rCmiLLkqsWiVtSKmsc8NDvw+/qVdqa+WoYxjz0fPrKhZE1hJG9R1SUykGrd2fZ8Ply7ldNfKacU98h9OHYoeSbt7ajqkplcUOJNZFZ2ZBIA5jVdNh+KxwUdpMyLgDjv9lUJoC6TLeq6rq3SG7vADQLS1dbLVP2pD2DcPfFW44mxiwXQYS68Tegt5FdhhDtqjZ1Cy1tQLSFSy4DVbEuAFyoV5HIHC4NwsY5GyN2mG4XpBBsVks14iIiIiIiIiIiIiIiIiIiIiIiIiIqraEeg0/tfIrn/iIfoMP/AK+xVujPOPYq2lxF7OO8OR+XJaSlxWop8r7Q4H1VqSnY/qK9xKsEpaQCLA5dVlide2rLC0WsDl1ryCIx3uoa1W+ysFSoMOkd+Gw/ayWxp8Jqpswyw4nL8+SgfUMbldSjhIaLvla0eXvJWyb8P7IvLKB3fcn7KL5ouya260OfRt9adp7ng/wqUYZhzOlJfv8ARSBtW7SPy9Vj99of1vvd9Fl8jhf9vMr3ka3+v0WbPuj/AFahoPIvb8HLE4VQP6Elu8fdYkVTNY/L0W44PcXZIHeHzBKhf8PuteOQHu+4JWHzdjZzbKHPQyM1abcxmPctXPh1TBm5uXEZ++9TNnY7QqMqKmVlR4n2ce7a5ue7NbyixcU1NyYbd1z2KpLT8o++5RKmrfJ6xy5DTyWuqq2apP6jsuGgU0cTWaBdDhY/RM7l2mFttSR9gWtnN5D2qWr6iREREREREREREREREREREREUavlc1hc21xnnyVOvlkigdJHqM1JE0OeAVXxY57Tf3f5rSw/EQ/5WeGf1srLqM/xKxxStZJH6JzuDY5FY4rX09VTWjdncGxyXsET2PzVOuZV5T6TC3Ozd6Leuq3FFg00/PfzW+fhu71WkqWtybmVHrNoaamu2Idq/mNAerj8ltmyUdFzYm7TuOvn6KWLD6iozedke93qqGq2mqp3brCW/sxNz87FyrPxGomNmZdQWyjw2mhG07PrKrqWklqXkC7iASXPdk0Di4nRVo4pZ3W1tx3K1JLFTsvoDpbet9VgUjI+1Do5GA2JjcTu992jmFK+ie1nKAgjqP4UcddG+TkyCHdY/JU+m2ZZI0ltXGd0XdZpyHX0tFPHh0bwS2UZa+7qs/EnsIDojnp7sqjFKEQuDRIyUEXuw6dDyKpTwiJ1toO7Fep5zK0ktLe1baGjqN3tIWyBvNl+HQZnyWcMNQG8pGDbqWEs1NtcnIRfrVhQ7W1EZs89oBqHizh4jO/fdWYsUnjNnZ9uqrS4VTyC7cuzTzV/SYvS1WR/RSHgbC/cdHfFTOZQ1xzGy7w/B71q5aSppsxzm++9e1mHOjz1bzHz5LS1uFTU13dJvEffh9F5FO2TqKhrWKwr6HEo2MaL3IAyA/oLsIsWpaeBjb3IAyHu3mta6nke8laZMbJyY21+f8lUk+IHuNomWvxz+nqpBSAZuKuWXsL6rp232RfVUjqslkvEREREREREREREREREuiLCRoIIPEWWD2h7S0716DY3XIObYkHUZL5s5hY4sdqFugb5oxpJsBcnRGtc8hrRclCQMyrF4ipWdpOfS4N1N+QHE9dF1FLh0NG0TVBu7cOHqetVW8rUu2IhkuTxbHJqsloBDNdxtzkOLra/BQ1FZNVGw04D7rd01FDSgOdrxP2WrDMMa6F07jcRPZvstqy7bm/cT5LGnp2uiMpPRIuOpZVFS5sohA6QNj1rpsRNQx25StjjgLWuEmTdRxLj8BdbWbl2nZpwGstr/AL9FqYBTvG1UEuffTM/T1VDgdSYpZY9wVLXgh+4b3AzJBOupWupJDHK5ltsHW3vNbGsjEkTH32CDldS+ypp4Z/u4kicxhe5u8dxwbc2IuRzUxbTzRP5G7SBcjcbKHbqYZWctZwJsDvF1F2cNoKw/+03376iosoZj1eqnrs5oR1n7KgWsWzXZYjQzdlTRwvDXRsu5vaBjt51jz0yd5rfTQzcnGyM2LRmL2Oa0EE8PKSySi4ccja4sFliFCKiWnic4OkYy87220AGp0vc+9JoWzyRxuN3Ac4ryCc08UkjRZpPNBVLJhMcu8aWQvLbkxvyeQPxNOQcPeqDqWN9zA69tx1txHFX21ckdhUNtfeNL8DwW3Atp5IbMfd8elj6zR+z06FZ0uIPi5r82+/dlhV4aybnMyd9ffFdQ+mZMztac7wPAfTgei8rcKZM3l6Tw9OvqWnEj4X8nMLFVq5uytqXhcW9K3ob+WfxsthhcHK1TBuGfh+VDUO2YyV04XerUr26IiIiIiIiIiIiIiIvCiKkxWWSN+TiGu08NQuWxaerpZrxvIa7TTXhmFep2xyNsRmFFGKS+1fwC1zcZrB/O/cFN8tGdyivcXuvqSeHNUXvfNIXHNxO7ipmgMFlOqJ2UUXaPsZCPRbzPIdOZXT0tNHh0PKyZyH3b1Krxxvq5NhnRXD1NY6pmDpn7ocQL6hjeg5LXvlNRLeQ2+gXRRwtp4i2MXt5ldPgmHvpKgZh8Uzd1soGW9q2+ZtfTXO4W1pYH0s3Frhr17lp6udlVBpZzTcjfbepWGQxzGoDR2bntdHNHyeLgPb0vveamgZHKZA3Im4cOviFDO+SIRl2YBBaergVS01RDLTtiqnuY6BxAtm5zc/R04HLwCoskhkgEc7rFp8uC2Ekc0c5kgbcPHgePeq+qxCNkjH0jXRll/Scbl18sxytfzVaSeNj2upxa3HerMdPI+Nzagh1+G5Y1mOSyNLbMY12buzaG735iMysZKyR7S3IA62FrrKKhjjcHZkjS5vZQYal7Gva11g8AOHMDMKBsjmgtByOqsOia4hxGY0WtpsQeWawBsbrMi4spWKV7p5DI6wJsABoABawU087ppC8qGngbDGI2q0wzEG01M57Sx80rt0tNjusbrvDkc/NW4J209OXNzc42t1KlUQOqakMdk1ovfr6uxWWIVcNGQ+KG0ksQIO96LN7XLwH8lbmlipDeNnOcOOQVSGKarBbI/mtdwzNlTNwgCmdPM4tLv7JuV3Hmb8PlmqApQIDNIbE6davmrcagQxC4HS6lGwbFpKZ+8zMH1mnRw+R6qKlqn07tpufUpqqkZUM2XDv9/RdzIGVMYmhz5jjfiDycFcxGhZVR/Mwa7x73jzXONL6d/JS+/wAKFT1DozdutrZhc/TVUlM4uj1KsPja8WctxxOX2reA+itHGKw/zt3D0WHy0fBWmDOe4Fz3EjQX+K3+CuqJWGWZxI0HqqlSGNOy0KzW8VVERERERERERERERRMTpt9hHEZjvC1+J0nzFOWjUZjtUsMmw+65dcCturOhY2KN08mTWi4+F+8nILpMIpGxsNXLpu9fsFUlLpXiFmpXIgyYhVAE2Bv/AIGDl1+ZXg266ozP4C3hDKCnyH5KnOqqBrux7ElgO6Zb539rW9r/AOysmSha7kyzLiqvJV5byofn/VYGrkw+YxX7SE2cGni0nIjkbjuyWPKyUMvJ9Juvdx7fJZclHXxcp0X6d/DsVfi+KB9QZoC+O4Gehvax0Pcq1TUh03KxXCtUtKWwCKazrd6r6eB8rt1jS9xzsMz3lVWMfI6zRcq0+RkbbuNgumoNiZHZyvDByb6TvoPetrDg7z+4bdma1M2MxjKMX7clcwbG0w9bff3uI/hsr7cJpxrc96oOxeoOlh3eq3/8JUn6o/5j/wDqUn+Mpv6+Z9VH/lar+3kPRRajYqA+q57PHeHvUL8IhPRJCmZjE46QB8lQYjsfNHcstK3pk7yPyK102FTMzbzh5rZQYvC/J/NPkuee0gkEEEag5Ed61hFjYraAgi4VrBXNmmY6qd6DGbtmjUMuQ3LiSdVcZM2WVrpzkB9NypPgdDC4U4zJ+u9XIq2Pa6snbvMadyCLgCOfD/Y9Ff5RrmmqlGQyaFrzE5jhSxHM5ucsaKoZiG/E+JrJGtL2OZlaxAsfFwXkUja68bm2IFwQvZY3UGzI1xLSbEFU+zmMmmkBzMbvXHTmOoVCiqjTyX/idVsK6kFRHb+Q0XY4pTDKRmbH2OWmeYPcVhjNCI3CePou17fz9VoaeQ5xu1ChQxFzg0akrTwwumkEbdT7urDnBrdorq4Yw0ADQZL6JDE2JgY3QLTFxcblbFKvERERERERERERFQYlUSsdbeNjoQBp9VyWJ1NbTy7O3kdCAPd1fgjie29s1AfUvOrnHxK0z6qd/SefEq0I2jQLKjg7R4b593FZUdMamYR+PZx+y8lfsNLlWbcYnvPEDPVZYu6u4DwHxXQYpOLiBnRH1/Ct4RTbLTM7U6dn5VRs/iIp5g9wu2xa7nY8QqdHUCCUPOmhV+tpzPEWN11CtZdn4JHGSOpYIjnn6zRxGfzCumhheS9sg2VSbXzMbsOiO15FV20uItnlBj9RjQxt+IBOefeqtdO2aS7NAAFaoKd0Mdn6kklbNntn31JubtjGrufRt+PVZUVC+oN9G8VjW17acWGbuC+h4fh8cDd2Nu6PeepPFdNDAyJuywWXLzTvmdtPN1LUqiREREREREVVjWBRVI9IWdwePWH1HQqpVUcdQOdrxVulrZKc83McNy+c4rhklO/ceO5w0cOY+i5iop3wP2X+PFdTTVLKhm0zw4KfhOIwmE09QHBl95r2atPX/bmrNNPEYjBNpuKrVNPKJhPAc9CDvW6hpndsRQOeWlu698gAAuc+Atw4XWcTHGU/KEkWsSVHNI3kwawAEG4A/wBlZ1+z0Qif2MhllisZBla3G2XDPidCspqCMRnknXc3VYw4hKZW8q3Za7T378FO2KxDtGOpn8BdndxHgbFSUD2zwuppNLZdnqFXxWAxvE7e/tW6VhY4g6jJcvLG+GQsOoKwa4OAKyZVvGj3ef1UjK2pZ0Xnx9brExMOoCt8Iklfm4+iOgzK6XB5que75Xc3uzP4971RqGxsyaM1ahb9VV6iIiIiIiIiKNW0wkaWnwPIqpW0jKqIxu7jwKzjkLHXC5iWMtJB1C4CWJ0TzG/ULbtcHC4VhRSCGCSd3AG3W3DxK6PBWCGnfUu7uwepVaVpmmbEFw2GtjllP3iQsDrkuHtHPPLIaqrAI5ZP1nWvfPrXRVBkii/Qbe1supT8Q2XkYN+IidmoLMzbuF7+F1Ymw6Ro2oztDqVeHE43HYk5juv39VqxrD44IomHOc+m88gdG2/rQ81jVQMhjY3+ZzKypKiSeR7/AOAyHqtWz2EGplDdGDN55DkOpWFFSmoktuGvvrWdbVCnjvvOnvqX0+mgaxoa0BrWiwA4BdYxoYA1ugXIveXuLnalbVksURERERERERERFAxjC2VEZY/vB4tPMKvU07Z2bLlPTVD4Hh7f9r5bXUjonujeLOabd/IjoVyMsTonljtQuxhlbKwPboV0jax7qBpgd2boHfpGtyuNQ/LPWxPPNbYSvNGDDkW62+q1JhY2tImFw7Qn6fZRBizIqls8di2Rt5YxwJuHDzs4KH5pkc4mZo4Zjr3+qm+VfJAYX6tPNPVu9FWU1aI5xLGCGh5cBx3N4+if8OSpsl5OblGZC/l/pXXw8pDyb9SPP/a7vGWA7kjdHgZ+Fx7vgpcfgbtMnbvy8svJc1TOIvG7colDSmR1uHE9Fq6CjNVMGbt/Yp5peTbddREwNAAFgF30cbY2hjRYBakkk3KzWa8REREREREUHEq10ejbg8eA6LU4niElIAWsuDv3KeCISHMr5pjW09bFIWGQPac23YBlyO5bMK/QxU+LUweSWkZEA2z88iqk8klLJbIjdcKDHtlIPWjae4kfVQyfB9O7oyOHgVm3FpBq0Kbie2vbQNhEe4AQSQ69wL5ac7HwVyXASaZsEb7AcRr58c1nSYq2GYyvZfv97lSDEm8j7lqnfDFT/F7fMfYrct+JKfex3kfuFNoMfdCbxyOZ7x4jMFeMwTEYTeMjuP2IXsmMYfOLSA949F5V4t2ry9795x1NraC3LLRV5sGxF7i57bntCsQ4th8bQxjrAdR9F3Gy2L0cELWmeMPd6T7nieGY4DJbmiw6WniALc960ddXMqJi4HIadivW7Q0p0qIv3grXIyf1KqcozitrcapzpPF/mN+q85J/Be7beK2DEoT/AOrH++36rzYdwTaHFZNr4jpLGf8AG36psO4L3aHFe/fY/wBYz94fVebLuCbQT77H+sZ+8Pqmy7gm0Fh/2jF+tj/fb9V7sO4JtDisXYrANZoh/wDI36r3k38F5tN4rU/HaYazxfvt+q95KT+q8228VyO21XTShskc0ZePRIDsy06HwPxWqxLDJpgHxsJPv6LbYXiMUJLJHWH3/K5aDFuzDgySweN1wHEctFrosKxFoIawi+ui2cmJ0DiC54NtNVHNezn7isx8P1x/iPELx2O0Q/kfArA4kzr7vqpm/DVYdS0d5+wULviKlGgce4eq6Gn26Y2mbC6J7nNyDrgCwJtz4ZLaPwCSWkEEjxcb8zocuG7JaKbEozUGVjTY7vfWoR20P4Y7H8x+QVOL4QDTczHuFl47FSdGBb2bfVQHo7n+IF1veFvabChCLOkc7tt6X81TfVl2gAXT7GbRSzg9s7ecTkA1oDR4Z59VXlcwvLWCwG/j70U8e1s3cV2SjUiIiIiIixewEWIuCsHsa8FrhcL0G2YXD7abOb0ZewX3c+o6dQtRTRuwqpErM4jk7q98fFTTWqY9k9Lcvmc0a7oEEXC0WiinJZIm8iL3fRE30RO0RF72iIpeE0ElTK2KJu84+TR7TuQCwkkEbdorJrS42CstrsB+5TMiD+03mB1922rnNtqeSjgm5VpdospY9g2XT4f9mpdEHSylkhAO61oLWk8Dnn4Kq+vs6wGSmbS5ZlchNgz46sUshAcXtZvDMWfazh0sQVcEoMfKDgoCwh2yV2f/AHXj/mD/AJY/6lT/AMh/5U/ynWuSdgDjX/c2uud/d3yLZbu8XW6C+St8t+lyhUHJ8/YU/a7ZRtJE2aKUys3zG64AIcN4ZW4XY4KKnqTI7ZcLLOWLYFwVU7TYaKWYRBxcRGwvvbJ7hctFuAFlNDIZG7SwkZsOsqnfUqwTeRE3kReXREuiLJiIpcbCSGjU5KrVS8myw1Kmgj2ndi+u7FYIIIgSPSIWnWwXToiIiIi8KIodXiTI8tXch8+S1lZisFNlfadwH34KeKBz89AqKsrXSamw5DT+a5OrxKepPONhwGn571fjgazTVfO9oqPs5TbR2Y+a+gfDdb8xRhrtWZd27yy7locQh5Oa40Oa5+UZroVRWtEREREREREX0P7MMejZalMZ33uc4SC1tAQ08fwla+thceffJWqeQDm2Xv2itviVKD7Mf+s5KT9l3f8ARJ/3GrtMWkIqqMAkAmW4ByNo+PNU2D9Nx7FYd0guN2wi/wDGKXr2PukerlOf/wA7u9V5R+sO5dVtLgU9TIwx1UlM1rSD2Zd6TiRa4a9ugHvVSGVjBzm3U8kbnHI2XB7PUMkGMMjmeZHguu8kkvBidZxLrnS2qvSua6n2mi3+1VY0tlAK7Cvou2hZHa4Nc4n8rZpXH+EhVGP2XE/+fsFZc3aAHWvlm0Vd29TNKMw57rflBsPcAtpEzYYGqi9204lVykWKIiIiIi9siLdA1EV5sfHv1G8RdrTbyXF4njPJTnK7Rkt1S0t4xxX2WiqWOaA06cOI8FPS10NSLxnu3hHxOYcwpStqNERERERQK3DWPz9V3MfMLU1uEwVHOHNdxH3U8dQ5mWoVHVUb4/WGXMaLlKugmpT+oMuI0WwjlbJouM21eN6McQHE+O7b4Fdd8GxuDJnnQlo8Nr1C1OLOBcwDr+y4+UrtVqFrRERERERERF0X2ff3+Hvd/A5V6r9oqWD9wLo/tD/8ypPyx/6zlXpP2Xd/0U0/7jV2GMf3ui/NN/pqnH+2/uU7+k1cX9oMj24nTuibvyBjC1vN2++wV2lAMLg45KvPcSAhW2D4vWyV0DKmLsAY5rNGj7Bpuczpl5qKSKIROLDfMLNr3l4DhZUG3te6nxRs0frMZGeh9YEHvFx4qelYHwbJUUzi2W4V5gO0z60yeg2FkbdWm57aZ24HacN6Q24lyglgEQGdz9gpWS7d9yh7VbKUjKWZ0EZjkpiwElzjvAiNxvdx4P1yzHJZwVEheA43B/PosZIWBp2dy+brZKmi8XqIiIi9RFLg0XiLufs8wkvYToL5k6+C+c1OFT1E7gea0E59+4fddFHUNawWX0SkomRj0RnxJ1K3FJQQUw/TGfHeq8krn6qSrqjREREREWLnAZk2WLnBouTYIBfILn8UxTeBDTZg1PMfILkcRxR9U7kYOifE/hbGGARjbfqvk2N13ayOfwOQ/KNPr4r6FhdEKOlZDvtn2nXz06lz9TNyspd7sqkrYKBeIi9RF4iIiIiLovs+/v8AD3u/gcq9V+0VLB+4Ff8A2lzBmIUzjo1kZPcJXkqCjF4nDt+ilqDzwu9rqN0k9NK227GZCc9Q9lhbmqDX7LXDirJFyCuA2yr2jF4SSLRdiHdCXFxv3B7Sr9Ow/Lnruqsrv1R3LvazDnPq4Jst2JkrTnnd+5bLiMj7lRa8CNzeNlaLbuB7V8t+0yUOr32z3WMae8Am3vC2dGLRKlUHnqZs+expKbgamtZ/lxOA/jA96wl50juppXrMmjrK63a1pbSYgTkHOZYnj+jgGXjkqkBvIz3xViXJrl8dW4VBeIiIiIi9CIpEDkKLuvs8xgRv7J5sHeqevJaXEC2J4c7R2V+v8q/SkuaW7wvpwKrqdeoiIiIiIigYnRuk0dYcufitTidBNVABj7Dhx7/wp4ZWxnML57tpWGL9B+IgF1jezeA8beXenw9gT45/mKgdHo78+Pd9VHX1gLOTZv1XEShdwtKtO4iLzcXlxxXqxJaNXAd5AWDpo26uA71mI3nQHwWPbs9tvmD8FGauAfzHisxTTH+J8FsiLXZtN+5eCshOjkNPKNWrYITyPkV783FxXnIScFJoZJIXiSIua9uhDb2ytxBCwfUwuFjosmwyA3C34nVT1Lg+YukcBugloFhcm3ogcSVgypgjFm5LJ0MrtVaUG01bFGI2OdugWG8wOIGgAJ5KFz6ZxuQVmGzAWVJPDI9xc8Pc5xuSbkkniVOKyICwUZp3nMq+pdqa+NgjD3EAWBcwOcB3n5qAvpSb2UgbMBa6oJoXucXODy5xJJIJJJzJPVWG1kIFgojTyFb6qeWRkUbgd2IEMAba1zcnLU34rxtTCCSN69MMpAHBSsTxyqqIxHLI5zBY23QLkaF1hmsWSUzDtNXrmTOFiqKZ7WGzjY9xUhrqcHNy8bSTOzDViKiP2wvRXU5/mENJOP4FeiRh0e394LMVMJ0ePELAwSjVp8FmGA6EealD2nQqMtcNQveyWS8XgaQi8Uqnqd0hw1Cq1dMyphdE/ePPcVLFK6N4eF9o2TrhNA12/v5eXTqufpqaWmbycrtoj6eJuto6Rr+c0K7VhYoiIiIiJZEXznazZkbzpG7znONy5zrkk8gLDwslTiZpotomw3LBlK2Ry5Vuysx1eVzb/iKc6PKvNoYxuVrhewnahzHPztkbnu+iu4dibqrajc431WEkDYiHALlpdltxxa/1mkg94WvkrZA4tdqF0UdFG5oc3QrJuzsYUBrHqYUTFtGBxjgsfmnrIUjFa4DTxQyAubvMOTh05jqFPS4g6J93ab1BV4e2WOzddy+mU+AUzmhzWggi4I4grp2uDhtDQrlXNLSWkZhb24BAPwBZLxbBgsPsBEXowaH2AiL0YRD7AREOEQ+wERP+x4fYCIsTgsPsBEVfi9DTQRmR7BloOLjwAUFRO2Bhe5T08D53hjV80qsPEznyFl+LrDJoJyHQfRcw+pmlJf7C6plNDEAz2VDdhEfJR/MvUnyzFrdgcZ4LL5p6xNIxbMO2SZPKyNo9Y5nkOJ8rqxTzPlkDBvVapgjijc87l0+MbFxtcGMNrDPPn/L4qfFMUdDKIozprnx/C0MEAeNpyrG7IkH1iRxzUFP8QysfznEhevomOGQU1/2fPIu11wdF10ddI5oc11wVrnU7AbEK/wBjcFmpXEEndPDhfosZJTIbuXrGBui7hRrNERERERERUGJxSvdfcNhoBY+OR1XIYpDW1EtzGdkaaHvyOq2EDomN1zVe6Fw1aR4FaZ9PKzpMPgVaD2nQr2ln3HB3L4cQs6WodTTNlG7Xs4LGRm22yg7cYZmKhmbXWDu/g7x08AujxOEOAqI8wfd1awipyMDtRp6Lk1p1u11MD2UdPFI2Nsk8wuC4XDRwt4EZd63DC2kha8Nu9y0r2vq53sLtljeCyZL9+jlEkbWTRN3g5rS3IfhcCb8PesgfnI3h7bPbv0Xhb8lIwsddjsrHNQNnNonU53XelEdRxbfi36KrR1zqc7Jzb9FarsPbUDaGTvqvodBXRzMDo3Bw946EagrpYpmSt2mG4XLyxPidsvFlJUqjREREREXl0RVuMY1FTtu83dwaPWP0HUqrU1ccAu458FapqSSoNmDLivnGMYq+ofvP0HqtGjR9eq5ipqXzv2neHBdTTUrKdmy3vPFdDV0D208MFON9s1jJKNCcteTRrny71s5IXtgZDCLh2p97lq4p2OnfNObFug971Uswhs07o4HWjjb6UjtLgZu7ib2HS6pClbLMWRHIDMq6at0MIfKMycgPJUwVBbFdtsdQdjE6oeM3CzB+z/8Ao28At1RNbSwOqZOGXvrXPYpPysggZoNe38LKR5c4k5km65WSR0ry92pzWLQGiyyZTvOjXHwKkZSTv6LD4LwyMG9XGDtlb6Lmnd4XIy966XBmVcN45WWZu0y89FRqTG7nNOatV0KqL1EREREREREXlkRRcSqNxhPE5DvK1+JVXy1O5285DtKlhj23gLl1wXaturLD5Wva6GTNrgQL/D5hdBg9Y0tNLLodPT0VSZrmOErNQuIxvCnU0hY7Npza72m/Xmo6qmdBJsnTcuipKptRHtDXerDDKyKaEU87uzLCTFL7JJvY+f8AtZWoJYpYhDKbW0Kq1EMsUxnhG1fpDirKePt5tyCXIxgVMzbbjgOI/aOehVtw5WXZhdu5zhofyqbHcjFtTN38xu8fhUGMyROe1lOwBrfRDh60hJ1PPPTvWsqjG54ZCMhl2raUrZWsL5nZnPsUcPmppCAXRvba4B5gGx4HIhRgy077A7JUhbFUx3I2gV0dBtw8ZSxh37TTY+RyPmFs4cYcMpG37Fq5sFaf23W7VdwbYUztXOb+Zp+SvsxSndqbKg/Cqlugv3rf/wAUUv60eTvopP8AIU391F/jqn+iiVO2dO31d956Nt7yoX4tAOjcqdmETu1sPfUufxHbKZ9xG0RDn6zvO1h5LXTYtK8WYNn6rZQYREw3edryCo46eWYucGvkIBLnZnTmTx6LXtjlmu4AnrWxdJFDZpIC6OenFPCyOBnbSVDf7XduLHVreX9FbR8YgiDIhtOfv9PfWtUyQ1EpfK7Zaw6fc++pQqKvfRSGIkSst+kYDcAn1gD7Q48DxVeKZ9I8x32hvA8/yp5oGVjBJbZO4ny/CzxbFYWxdjSAta87zzmD+TPh9FlU1MTY+Tp8gcz6LymppnS8rUZkZD1UbZnBTUSZ/wBm0+kef7I6n4KGgpDO+56I19FNX1gp2WHSOnqurxWqDiGMyY3LLS4y8gq2L14nfyUfQb5n0G5aSniI57tSokEpa4OHA/0FrIJ3QyCRuoU7m7QIK6yJ4cARoc19EikbKwPboVpiLGxWSkXi9REREREREREREKIqPFmSSPsGktb7zxK5XF46mpm2WMJa3671epyxjbk5lQxhsp/Afcta3Caw/wAPp6qf5iPio8jC0kHIhUZI3xPLXahStcHC4Vg5jKuIxS+uPVdxvzHXmOK6iiq466LkJukNDx6x18QqwL6WTlI9FweK4Y+nfuPHcRo4cx9Fr6infA/Zf3da6SmqWVDNpn+la7OStfDNTF3ZulsWuOhIt6J77e8q3ROa+J8BNi7Q/ZUq9rmSsqALhuo+6k0eF/cg6eo3d9uUTQb3f7X9dVLHTfJgzTWuOiOtRS1XzpEMN7HpHq4LLCMFD3iWszdM47keYLicy51rWAA07u5ZU1IHuElRq7QfdY1VYWsMdNo0Zn7BU1NhfbTyMYQxjC87zrkNY0kDqeCospuVmcxuQF/ALYSVXJQte4XJt4lY1mDvYztA6OSO9t6N17X0uCAQvJaR7GcoCC3iF7FVse/kyC13AhRqWikkDixpcGC7rcB/QUMcL33LReymknjjIDza+i24fhkk4eYwDuC5F8z0A4lZw075gSzco56qOEgPyut+FYe18cshuTCWuLNN5lzvDmMgVJTwNexzz/GxtxG9R1E7mPawaOuL8Du971e0+Ife4JYYmiFzRvMazIPYMi089feFsGT/ADMTooxskZgDeOC1z6f5WZksp2gciTuPFQtlsVADqeRxax4O48GxY4jgeAPx71Bh9VYGF5sDoeCsYjS3InYLkajiEq6mKkY6KEiSV4tJLwAOW63zSWSOlYY4uc46leRRy1bxLKNlgzA+6rsCwV9S6wyYPWdwHQcyq1JRvqHWGm8+96t1lYynbc5k6D3uXa1ErIWCGEWA1I9/eeZU2J4gyBnytP3n7dvH1XPxtdK/lZff4UGnp3PNmi5Ga0NPTS1BLYxchWHvawXK3HDpfYPuVl2FVg/4/p6rD5iPirXBd9oLHtItmL8uS6HBeXjYYZWkWzHoqVTsE7TSrNbxVkRERERERERERERERFg91gSeGawe4MaXHQL0C5suQe+5JPHPzXzZzy9xe7U5rdAACyArwEg3GqFWImjnZ2U4B5Hrz6HqumpMUiqG8jVa7j70Kq7EkDuUhK5XHNmJILubeSPmNR+YD4hY1WHSRZtzb5rdUmJRzc12TvJV+FVwikEjmCTdHohx0PA+CrU0wiftkXVmpgMsZY07N10Oz2OPnqWCVsbj6Ra+1nNyJsDfMdFs6KsfNOBIBvz3hauuomQ05MZI0uNQVhh5ZFT1MsgLhLIYxumxLbm5B8T5LGEsjhlkfmHG3cs59qWeOJmRaL58VrxlkdPTNbCHOZUWfvuI4WO7YAWOfxWNSGQU4bFez87n6L2lMk9QXS2BZlYfVWWzcEkNPE5rN7tZLyaZRWIBzPcVZomPihYQOkbns95qrXPZNM8F3RFh/wDXvJacGpTTVk0Lcg+Mujvxsbt+Y8FjTRmnqnxjeLj34rOqlFRSMkO42KkYHVwzy7+UcxaWys/DIDqRzNx381LSSxTSbWj7WI3FRVcU0Eex0mXuDvC5dznUdUd3Ps3kd7eR8FpyTS1B2dx8lubNq6YbX8h5/wC1GxKobLK57G7ocbhuuZ7uvxUU7xJIXNFr7lLBG6OINcb2V3geyj5LPnvHHrbRzh/9R35q9TYa53Pm5rffgtfV4o1nNi5x8l0U9a1jRFAA1oyuMvL6qGuxdobyNLkOPp6+C1TIXPdykuZVaudVtS8Ll3ZW9cvNbHCpuSqmHccvH82UNQ3ajK6gLvVqURERERERERERERERERERFGr2OcxwbqclSr45JYHMi1Pd7yUkTmteC5VsOB+07yHzK0kPw6f+V/gPufRWnVn9QvMUoWRx3AzuBclY4ph1PS0wLBncZnNewTPe/NVC5tXVNo8RdHl6zeR+S2lFis1NzTzm8D9j9lXlp2Pz0Kxq8IpanMfopDxFhc9Ro74rctfQVvROy4934Kyiq6qn15zffgqGt2PqI82WkH7J3T5E/NRS4VOzNmfkVsosWgfk/m9uYVRUxzMaI3tka0EkNc0gXPEXVF7Zmt2HggcFdjdC922wgnispMUe6BsBsWsdvA8Rrl3ZlZOqXOhER0C8bTNbMZhqQssVxV07mkjdDWhoa0mwA+v0XtRVOmcDoALLympWwNIBuSb3W47QS70Lhu78ILQ7UuBFvS55KT56S7Hb27/VRigjs9udnZ9nYosFFNK67I3uJN7tabXPXQKFsUsjrtab+/BTPmhjbZzgB78Vd0Oxkz85XNjH7zvcbe9Xo8JlfnIbea18uMQsyjF/JXtJRUtLmxvaSD8RsT56N8Fm+qoaLoc9/j57lrpZqqp6RsOC11dc+TU2HIafzWirMRmqjzjYcBp38VlHA2PTVRVQUyvYsLjexpzBIGh+q66LB6aeBj7WJA0/K1zqh7HELRJgrgbtcDbmLKnJgEzDtRPBtxy9VIKtpycFds0F11TSSBfVUCslkiIiIiIiIiIiIiIiIiIiWREsiKq2hPoN/N8iue+InWgYP/X2Kt0fSPYquloHyaCw5nT+a0VJhlRU2LRYcTp+VbfOxmuqyxGi7LdF73B8ws8ToBRlgBvcHy/2sYJuUvkoa1isKRDWyM0cbcjmPerkOIVMPQebdef1uonQsdqFMZjTtHNafctrH8QS/wDIwHsy9VAaRu42WL6qnf68DT/haVMcbpXdOL6H0XrY52dF/mVgPuf/ACzf8tn1T/LYf/0nwb6rO9X/ANh8StjK2FnqQNHg0fBP85Tt/bi+g+l1g6KZ3Sf9Ukxp/wCFoHvVeT4gmIsxoHn6LwUjf5G6hTVT3+s4npoPILVT1lRP+48nyHkrDYmN0C0qqpFYUmG9pHvA2Nzrot1SYQamn5RrrOuddFVkqOTfYjJRaimcw+kLdeBWuqaSamNpRb6KZkjXjmldFhh/RM7l22Fm9JH2Bayf9wqVZX1EvURERERERERERERERERERERERERa5YWutcA20uoZII5CC8Xtosg4jRZhTLFVO0DfRaep+C5z4iZ+mx3X9lcozziFX0OHukz0bz+i09BhklUb6N4+iszTtZlvW7F6MR7paLDTxVnGaBlNsGMZad/FR00pfcOVatGra31FI5gaXC297uhVuoopYGMe8dLy6iomSteSBuWhVFKt5pHbgfb0f6z7lcNDKKcVFuafd+xRCVu3sLQqalVvQ4YHxXORJJB5DTyXSUGEx1FJtPycSSD1aeBVGWoLZLDRV1TTOjNnDuPArS1NHLTP2ZB37irUcjXi4XQ4Q20Teov5ldlhDNmjZ1i61tQbyFSntvkcwtg5ocLHRQ3tmvIog0WAsAsYomxN2WCwXpcSblZqReIiIiIiIiIiIiIiIiIiIiIiIiIiIiIiLTUUzXgB2YBuq9RSx1DQ2QXF7rNjyw3C2tbbIKdrQ0WGQWGqiYrDvxnmMx4fyutfitPy9M4bxmO78XU0D9l4UDCMPvZ7vAH4rT4Nhl7TyjsH3Vipn/g3vVnW04ewtPgeRW+raYVMLoz3du5VI37Dg5c7TUhdJuaW16Af171xNLQvmqOQOVtewaraSShrNoLp+zFrWy0t0Xe8kzY2LZaW6lqbm91z9fhxY8bubXGw6EnRcdiGFOhmAj6LjYdV93otjFOHNz1C6CJm60AcBZdlHGI2BjdAFribm6xnga8WcLhYT08c7CyQXC9a4tNwsoYw1oaNAAPJewxCKNrG6AAeC8c4k3KzUq8REREREREREREREREREREREREREREREREREREREXhCIgCAWReoi1NhAcXAZm1/BQtgY2QyAZnVZFxIAK2qZYrwheEA6ovV6iIiIiIiIiIiIiIiIiIiIiIiIiIiIiIiIiIiIiIiIiIiIiIiIiIiIiIiIiIiIiIiIiIiIiIiIiIiIiIiIiIiIiIiIiIiIiIiIiIiIiIiIiIiIiIiIiIiIiIiIiIiIiIiIiIiIiIiIiIi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6" descr="data:image/jpeg;base64,/9j/4AAQSkZJRgABAQAAAQABAAD/2wCEAAkGBxQSEhUUExQWFBUWGBgYGRgWFhoYGBgXGBYWFx0XGB4YHCggGBolGxUVITEhJSkrLi4wGB8zODMsNygtLisBCgoKDg0OGxAQGzckICYyLDQ0NDQ0NCw0NSw0Lyw0NCw0NCwsLDQsLCwsLCwsLCwsLCwsLCwsLDQsLCwsLCwsLP/AABEIAOEA4QMBEQACEQEDEQH/xAAbAAEAAgMBAQAAAAAAAAAAAAAABAUCAwYBB//EAEkQAAEDAgMFBAcEBwYDCQAAAAEAAgMEEQUhMQYSQVFhE3GBkSIyUqGxwdEHFEJyI1NikrLh8DM0gpOz8RZU0hUXJTVDY4PC4v/EABsBAQACAwEBAAAAAAAAAAAAAAADBAIFBgEH/8QAOREAAQMCAwMKBQQCAwEBAAAAAQACAwQRBSExEkFREyIyYXGBkaHR8AYUscHhIzNCUhXxQ1NiciT/2gAMAwEAAhEDEQA/APuKIiIiIiIiIiIiIiIiIiIiIiIiIiIiIiIiIiIiIiIiIiIiIiIiIiIiIiIiIiIiIiIiIiIiIiIiIiIiIiIvCURAV5dEK9RYNmBJaDmLXHK6ibMxz3Rg5i1+9elpAuVsUq8XhK8JRer1ERERERERERERERERERERERERERERERERERERERERFpnqAwAuNgTZQT1EcADpDYE2WTWFxsFtabqYEEXCxUTFJtyNx4nIeK1+KVHIUznbzkO0qWBm08BQcHxDRjj+U/JanB8T0glPYft6KxUwfzarOrnDGFx4ad63tZUimhdId314KrGwvcAudpawtk3znf1u4riqWufDU8u7O+vWPei2ckQczZC6YPFr3y1uu8227O1fL7LVWOioK/Ei543fVabjqQdVx+IYs6WZpj6LTfttv7OC2EVOGtO1qV0ET7gEaEXXYRvD2B40Oa15FjZYyyhouTYBYyysiYXvNgF61pcbBexSBwDhoQCPFexSNlYHt0IB8V44WNis1IvERERERERERERERERERERERERERERERFg+UNsCQL6X4qN8zGEBxtfRehpOiyupF4qnaF3otHMn4LnPiJ9o2N4kq5RjnEqBQYg6PLVvLl3LU4fiklKdk5t4cOz0ViaAPzGRW7GKwP3Q03Fr+On1VjGq5lRsNjNxr3rCmiLLkqsWiVtSKmsc8NDvw+/qVdqa+WoYxjz0fPrKhZE1hJG9R1SUykGrd2fZ8Ply7ldNfKacU98h9OHYoeSbt7ajqkplcUOJNZFZ2ZBIA5jVdNh+KxwUdpMyLgDjv9lUJoC6TLeq6rq3SG7vADQLS1dbLVP2pD2DcPfFW44mxiwXQYS68Tegt5FdhhDtqjZ1Cy1tQLSFSy4DVbEuAFyoV5HIHC4NwsY5GyN2mG4XpBBsVks14iIiIiIiIiIiIiIiIiIiIiIiIiIqraEeg0/tfIrn/iIfoMP/AK+xVujPOPYq2lxF7OO8OR+XJaSlxWop8r7Q4H1VqSnY/qK9xKsEpaQCLA5dVlide2rLC0WsDl1ryCIx3uoa1W+ysFSoMOkd+Gw/ayWxp8Jqpswyw4nL8+SgfUMbldSjhIaLvla0eXvJWyb8P7IvLKB3fcn7KL5ouya260OfRt9adp7ng/wqUYZhzOlJfv8ARSBtW7SPy9Vj99of1vvd9Fl8jhf9vMr3ka3+v0WbPuj/AFahoPIvb8HLE4VQP6Elu8fdYkVTNY/L0W44PcXZIHeHzBKhf8PuteOQHu+4JWHzdjZzbKHPQyM1abcxmPctXPh1TBm5uXEZ++9TNnY7QqMqKmVlR4n2ce7a5ue7NbyixcU1NyYbd1z2KpLT8o++5RKmrfJ6xy5DTyWuqq2apP6jsuGgU0cTWaBdDhY/RM7l2mFttSR9gWtnN5D2qWr6iREREREREREREREREREREREUavlc1hc21xnnyVOvlkigdJHqM1JE0OeAVXxY57Tf3f5rSw/EQ/5WeGf1srLqM/xKxxStZJH6JzuDY5FY4rX09VTWjdncGxyXsET2PzVOuZV5T6TC3Ozd6Leuq3FFg00/PfzW+fhu71WkqWtybmVHrNoaamu2Idq/mNAerj8ltmyUdFzYm7TuOvn6KWLD6iozedke93qqGq2mqp3brCW/sxNz87FyrPxGomNmZdQWyjw2mhG07PrKrqWklqXkC7iASXPdk0Di4nRVo4pZ3W1tx3K1JLFTsvoDpbet9VgUjI+1Do5GA2JjcTu992jmFK+ie1nKAgjqP4UcddG+TkyCHdY/JU+m2ZZI0ltXGd0XdZpyHX0tFPHh0bwS2UZa+7qs/EnsIDojnp7sqjFKEQuDRIyUEXuw6dDyKpTwiJ1toO7Fep5zK0ktLe1baGjqN3tIWyBvNl+HQZnyWcMNQG8pGDbqWEs1NtcnIRfrVhQ7W1EZs89oBqHizh4jO/fdWYsUnjNnZ9uqrS4VTyC7cuzTzV/SYvS1WR/RSHgbC/cdHfFTOZQ1xzGy7w/B71q5aSppsxzm++9e1mHOjz1bzHz5LS1uFTU13dJvEffh9F5FO2TqKhrWKwr6HEo2MaL3IAyA/oLsIsWpaeBjb3IAyHu3mta6nke8laZMbJyY21+f8lUk+IHuNomWvxz+nqpBSAZuKuWXsL6rp232RfVUjqslkvEREREREREREREREREuiLCRoIIPEWWD2h7S0716DY3XIObYkHUZL5s5hY4sdqFugb5oxpJsBcnRGtc8hrRclCQMyrF4ipWdpOfS4N1N+QHE9dF1FLh0NG0TVBu7cOHqetVW8rUu2IhkuTxbHJqsloBDNdxtzkOLra/BQ1FZNVGw04D7rd01FDSgOdrxP2WrDMMa6F07jcRPZvstqy7bm/cT5LGnp2uiMpPRIuOpZVFS5sohA6QNj1rpsRNQx25StjjgLWuEmTdRxLj8BdbWbl2nZpwGstr/AL9FqYBTvG1UEuffTM/T1VDgdSYpZY9wVLXgh+4b3AzJBOupWupJDHK5ltsHW3vNbGsjEkTH32CDldS+ypp4Z/u4kicxhe5u8dxwbc2IuRzUxbTzRP5G7SBcjcbKHbqYZWctZwJsDvF1F2cNoKw/+03376iosoZj1eqnrs5oR1n7KgWsWzXZYjQzdlTRwvDXRsu5vaBjt51jz0yd5rfTQzcnGyM2LRmL2Oa0EE8PKSySi4ccja4sFliFCKiWnic4OkYy87220AGp0vc+9JoWzyRxuN3Ac4ryCc08UkjRZpPNBVLJhMcu8aWQvLbkxvyeQPxNOQcPeqDqWN9zA69tx1txHFX21ckdhUNtfeNL8DwW3Atp5IbMfd8elj6zR+z06FZ0uIPi5r82+/dlhV4aybnMyd9ffFdQ+mZMztac7wPAfTgei8rcKZM3l6Tw9OvqWnEj4X8nMLFVq5uytqXhcW9K3ob+WfxsthhcHK1TBuGfh+VDUO2YyV04XerUr26IiIiIiIiIiIiIiIvCiKkxWWSN+TiGu08NQuWxaerpZrxvIa7TTXhmFep2xyNsRmFFGKS+1fwC1zcZrB/O/cFN8tGdyivcXuvqSeHNUXvfNIXHNxO7ipmgMFlOqJ2UUXaPsZCPRbzPIdOZXT0tNHh0PKyZyH3b1Krxxvq5NhnRXD1NY6pmDpn7ocQL6hjeg5LXvlNRLeQ2+gXRRwtp4i2MXt5ldPgmHvpKgZh8Uzd1soGW9q2+ZtfTXO4W1pYH0s3Frhr17lp6udlVBpZzTcjfbepWGQxzGoDR2bntdHNHyeLgPb0vveamgZHKZA3Im4cOviFDO+SIRl2YBBaergVS01RDLTtiqnuY6BxAtm5zc/R04HLwCoskhkgEc7rFp8uC2Ekc0c5kgbcPHgePeq+qxCNkjH0jXRll/Scbl18sxytfzVaSeNj2upxa3HerMdPI+Nzagh1+G5Y1mOSyNLbMY12buzaG735iMysZKyR7S3IA62FrrKKhjjcHZkjS5vZQYal7Gva11g8AOHMDMKBsjmgtByOqsOia4hxGY0WtpsQeWawBsbrMi4spWKV7p5DI6wJsABoABawU087ppC8qGngbDGI2q0wzEG01M57Sx80rt0tNjusbrvDkc/NW4J209OXNzc42t1KlUQOqakMdk1ovfr6uxWWIVcNGQ+KG0ksQIO96LN7XLwH8lbmlipDeNnOcOOQVSGKarBbI/mtdwzNlTNwgCmdPM4tLv7JuV3Hmb8PlmqApQIDNIbE6davmrcagQxC4HS6lGwbFpKZ+8zMH1mnRw+R6qKlqn07tpufUpqqkZUM2XDv9/RdzIGVMYmhz5jjfiDycFcxGhZVR/Mwa7x73jzXONL6d/JS+/wAKFT1DozdutrZhc/TVUlM4uj1KsPja8WctxxOX2reA+itHGKw/zt3D0WHy0fBWmDOe4Fz3EjQX+K3+CuqJWGWZxI0HqqlSGNOy0KzW8VVERERERERERERERRMTpt9hHEZjvC1+J0nzFOWjUZjtUsMmw+65dcCturOhY2KN08mTWi4+F+8nILpMIpGxsNXLpu9fsFUlLpXiFmpXIgyYhVAE2Bv/AIGDl1+ZXg266ozP4C3hDKCnyH5KnOqqBrux7ElgO6Zb539rW9r/AOysmSha7kyzLiqvJV5byofn/VYGrkw+YxX7SE2cGni0nIjkbjuyWPKyUMvJ9Juvdx7fJZclHXxcp0X6d/DsVfi+KB9QZoC+O4Gehvax0Pcq1TUh03KxXCtUtKWwCKazrd6r6eB8rt1jS9xzsMz3lVWMfI6zRcq0+RkbbuNgumoNiZHZyvDByb6TvoPetrDg7z+4bdma1M2MxjKMX7clcwbG0w9bff3uI/hsr7cJpxrc96oOxeoOlh3eq3/8JUn6o/5j/wDqUn+Mpv6+Z9VH/lar+3kPRRajYqA+q57PHeHvUL8IhPRJCmZjE46QB8lQYjsfNHcstK3pk7yPyK102FTMzbzh5rZQYvC/J/NPkuee0gkEEEag5Ed61hFjYraAgi4VrBXNmmY6qd6DGbtmjUMuQ3LiSdVcZM2WVrpzkB9NypPgdDC4U4zJ+u9XIq2Pa6snbvMadyCLgCOfD/Y9Ff5RrmmqlGQyaFrzE5jhSxHM5ucsaKoZiG/E+JrJGtL2OZlaxAsfFwXkUja68bm2IFwQvZY3UGzI1xLSbEFU+zmMmmkBzMbvXHTmOoVCiqjTyX/idVsK6kFRHb+Q0XY4pTDKRmbH2OWmeYPcVhjNCI3CePou17fz9VoaeQ5xu1ChQxFzg0akrTwwumkEbdT7urDnBrdorq4Yw0ADQZL6JDE2JgY3QLTFxcblbFKvERERERERERERFQYlUSsdbeNjoQBp9VyWJ1NbTy7O3kdCAPd1fgjie29s1AfUvOrnHxK0z6qd/SefEq0I2jQLKjg7R4b593FZUdMamYR+PZx+y8lfsNLlWbcYnvPEDPVZYu6u4DwHxXQYpOLiBnRH1/Ct4RTbLTM7U6dn5VRs/iIp5g9wu2xa7nY8QqdHUCCUPOmhV+tpzPEWN11CtZdn4JHGSOpYIjnn6zRxGfzCumhheS9sg2VSbXzMbsOiO15FV20uItnlBj9RjQxt+IBOefeqtdO2aS7NAAFaoKd0Mdn6kklbNntn31JubtjGrufRt+PVZUVC+oN9G8VjW17acWGbuC+h4fh8cDd2Nu6PeepPFdNDAyJuywWXLzTvmdtPN1LUqiREREREREVVjWBRVI9IWdwePWH1HQqpVUcdQOdrxVulrZKc83McNy+c4rhklO/ceO5w0cOY+i5iop3wP2X+PFdTTVLKhm0zw4KfhOIwmE09QHBl95r2atPX/bmrNNPEYjBNpuKrVNPKJhPAc9CDvW6hpndsRQOeWlu698gAAuc+Atw4XWcTHGU/KEkWsSVHNI3kwawAEG4A/wBlZ1+z0Qif2MhllisZBla3G2XDPidCspqCMRnknXc3VYw4hKZW8q3Za7T378FO2KxDtGOpn8BdndxHgbFSUD2zwuppNLZdnqFXxWAxvE7e/tW6VhY4g6jJcvLG+GQsOoKwa4OAKyZVvGj3ef1UjK2pZ0Xnx9brExMOoCt8Iklfm4+iOgzK6XB5que75Xc3uzP4971RqGxsyaM1ahb9VV6iIiIiIiIiKNW0wkaWnwPIqpW0jKqIxu7jwKzjkLHXC5iWMtJB1C4CWJ0TzG/ULbtcHC4VhRSCGCSd3AG3W3DxK6PBWCGnfUu7uwepVaVpmmbEFw2GtjllP3iQsDrkuHtHPPLIaqrAI5ZP1nWvfPrXRVBkii/Qbe1supT8Q2XkYN+IidmoLMzbuF7+F1Ymw6Ro2oztDqVeHE43HYk5juv39VqxrD44IomHOc+m88gdG2/rQ81jVQMhjY3+ZzKypKiSeR7/AOAyHqtWz2EGplDdGDN55DkOpWFFSmoktuGvvrWdbVCnjvvOnvqX0+mgaxoa0BrWiwA4BdYxoYA1ugXIveXuLnalbVksURERERERERERFAxjC2VEZY/vB4tPMKvU07Z2bLlPTVD4Hh7f9r5bXUjonujeLOabd/IjoVyMsTonljtQuxhlbKwPboV0jax7qBpgd2boHfpGtyuNQ/LPWxPPNbYSvNGDDkW62+q1JhY2tImFw7Qn6fZRBizIqls8di2Rt5YxwJuHDzs4KH5pkc4mZo4Zjr3+qm+VfJAYX6tPNPVu9FWU1aI5xLGCGh5cBx3N4+if8OSpsl5OblGZC/l/pXXw8pDyb9SPP/a7vGWA7kjdHgZ+Fx7vgpcfgbtMnbvy8svJc1TOIvG7colDSmR1uHE9Fq6CjNVMGbt/Yp5peTbddREwNAAFgF30cbY2hjRYBakkk3KzWa8REREREREUHEq10ejbg8eA6LU4niElIAWsuDv3KeCISHMr5pjW09bFIWGQPac23YBlyO5bMK/QxU+LUweSWkZEA2z88iqk8klLJbIjdcKDHtlIPWjae4kfVQyfB9O7oyOHgVm3FpBq0Kbie2vbQNhEe4AQSQ69wL5ac7HwVyXASaZsEb7AcRr58c1nSYq2GYyvZfv97lSDEm8j7lqnfDFT/F7fMfYrct+JKfex3kfuFNoMfdCbxyOZ7x4jMFeMwTEYTeMjuP2IXsmMYfOLSA949F5V4t2ry9795x1NraC3LLRV5sGxF7i57bntCsQ4th8bQxjrAdR9F3Gy2L0cELWmeMPd6T7nieGY4DJbmiw6WniALc960ddXMqJi4HIadivW7Q0p0qIv3grXIyf1KqcozitrcapzpPF/mN+q85J/Be7beK2DEoT/AOrH++36rzYdwTaHFZNr4jpLGf8AG36psO4L3aHFe/fY/wBYz94fVebLuCbQT77H+sZ+8Pqmy7gm0Fh/2jF+tj/fb9V7sO4JtDisXYrANZoh/wDI36r3k38F5tN4rU/HaYazxfvt+q95KT+q8228VyO21XTShskc0ZePRIDsy06HwPxWqxLDJpgHxsJPv6LbYXiMUJLJHWH3/K5aDFuzDgySweN1wHEctFrosKxFoIawi+ui2cmJ0DiC54NtNVHNezn7isx8P1x/iPELx2O0Q/kfArA4kzr7vqpm/DVYdS0d5+wULviKlGgce4eq6Gn26Y2mbC6J7nNyDrgCwJtz4ZLaPwCSWkEEjxcb8zocuG7JaKbEozUGVjTY7vfWoR20P4Y7H8x+QVOL4QDTczHuFl47FSdGBb2bfVQHo7n+IF1veFvabChCLOkc7tt6X81TfVl2gAXT7GbRSzg9s7ecTkA1oDR4Z59VXlcwvLWCwG/j70U8e1s3cV2SjUiIiIiIixewEWIuCsHsa8FrhcL0G2YXD7abOb0ZewX3c+o6dQtRTRuwqpErM4jk7q98fFTTWqY9k9Lcvmc0a7oEEXC0WiinJZIm8iL3fRE30RO0RF72iIpeE0ElTK2KJu84+TR7TuQCwkkEbdorJrS42CstrsB+5TMiD+03mB1922rnNtqeSjgm5VpdospY9g2XT4f9mpdEHSylkhAO61oLWk8Dnn4Kq+vs6wGSmbS5ZlchNgz46sUshAcXtZvDMWfazh0sQVcEoMfKDgoCwh2yV2f/AHXj/mD/AJY/6lT/AMh/5U/ynWuSdgDjX/c2uud/d3yLZbu8XW6C+St8t+lyhUHJ8/YU/a7ZRtJE2aKUys3zG64AIcN4ZW4XY4KKnqTI7ZcLLOWLYFwVU7TYaKWYRBxcRGwvvbJ7hctFuAFlNDIZG7SwkZsOsqnfUqwTeRE3kReXREuiLJiIpcbCSGjU5KrVS8myw1Kmgj2ndi+u7FYIIIgSPSIWnWwXToiIiIi8KIodXiTI8tXch8+S1lZisFNlfadwH34KeKBz89AqKsrXSamw5DT+a5OrxKepPONhwGn571fjgazTVfO9oqPs5TbR2Y+a+gfDdb8xRhrtWZd27yy7locQh5Oa40Oa5+UZroVRWtEREREREREX0P7MMejZalMZ33uc4SC1tAQ08fwla+thceffJWqeQDm2Xv2itviVKD7Mf+s5KT9l3f8ARJ/3GrtMWkIqqMAkAmW4ByNo+PNU2D9Nx7FYd0guN2wi/wDGKXr2PukerlOf/wA7u9V5R+sO5dVtLgU9TIwx1UlM1rSD2Zd6TiRa4a9ugHvVSGVjBzm3U8kbnHI2XB7PUMkGMMjmeZHguu8kkvBidZxLrnS2qvSua6n2mi3+1VY0tlAK7Cvou2hZHa4Nc4n8rZpXH+EhVGP2XE/+fsFZc3aAHWvlm0Vd29TNKMw57rflBsPcAtpEzYYGqi9204lVykWKIiIiIi9siLdA1EV5sfHv1G8RdrTbyXF4njPJTnK7Rkt1S0t4xxX2WiqWOaA06cOI8FPS10NSLxnu3hHxOYcwpStqNERERERQK3DWPz9V3MfMLU1uEwVHOHNdxH3U8dQ5mWoVHVUb4/WGXMaLlKugmpT+oMuI0WwjlbJouM21eN6McQHE+O7b4Fdd8GxuDJnnQlo8Nr1C1OLOBcwDr+y4+UrtVqFrRERERERERF0X2ff3+Hvd/A5V6r9oqWD9wLo/tD/8ypPyx/6zlXpP2Xd/0U0/7jV2GMf3ui/NN/pqnH+2/uU7+k1cX9oMj24nTuibvyBjC1vN2++wV2lAMLg45KvPcSAhW2D4vWyV0DKmLsAY5rNGj7Bpuczpl5qKSKIROLDfMLNr3l4DhZUG3te6nxRs0frMZGeh9YEHvFx4qelYHwbJUUzi2W4V5gO0z60yeg2FkbdWm57aZ24HacN6Q24lyglgEQGdz9gpWS7d9yh7VbKUjKWZ0EZjkpiwElzjvAiNxvdx4P1yzHJZwVEheA43B/PosZIWBp2dy+brZKmi8XqIiIi9RFLg0XiLufs8wkvYToL5k6+C+c1OFT1E7gea0E59+4fddFHUNawWX0SkomRj0RnxJ1K3FJQQUw/TGfHeq8krn6qSrqjREREREWLnAZk2WLnBouTYIBfILn8UxTeBDTZg1PMfILkcRxR9U7kYOifE/hbGGARjbfqvk2N13ayOfwOQ/KNPr4r6FhdEKOlZDvtn2nXz06lz9TNyspd7sqkrYKBeIi9RF4iIiIiLovs+/v8AD3u/gcq9V+0VLB+4Ff8A2lzBmIUzjo1kZPcJXkqCjF4nDt+ilqDzwu9rqN0k9NK227GZCc9Q9lhbmqDX7LXDirJFyCuA2yr2jF4SSLRdiHdCXFxv3B7Sr9Ow/Lnruqsrv1R3LvazDnPq4Jst2JkrTnnd+5bLiMj7lRa8CNzeNlaLbuB7V8t+0yUOr32z3WMae8Am3vC2dGLRKlUHnqZs+expKbgamtZ/lxOA/jA96wl50juppXrMmjrK63a1pbSYgTkHOZYnj+jgGXjkqkBvIz3xViXJrl8dW4VBeIiIiIi9CIpEDkKLuvs8xgRv7J5sHeqevJaXEC2J4c7R2V+v8q/SkuaW7wvpwKrqdeoiIiIiIigYnRuk0dYcufitTidBNVABj7Dhx7/wp4ZWxnML57tpWGL9B+IgF1jezeA8beXenw9gT45/mKgdHo78+Pd9VHX1gLOTZv1XEShdwtKtO4iLzcXlxxXqxJaNXAd5AWDpo26uA71mI3nQHwWPbs9tvmD8FGauAfzHisxTTH+J8FsiLXZtN+5eCshOjkNPKNWrYITyPkV783FxXnIScFJoZJIXiSIua9uhDb2ytxBCwfUwuFjosmwyA3C34nVT1Lg+YukcBugloFhcm3ogcSVgypgjFm5LJ0MrtVaUG01bFGI2OdugWG8wOIGgAJ5KFz6ZxuQVmGzAWVJPDI9xc8Pc5xuSbkkniVOKyICwUZp3nMq+pdqa+NgjD3EAWBcwOcB3n5qAvpSb2UgbMBa6oJoXucXODy5xJJIJJJzJPVWG1kIFgojTyFb6qeWRkUbgd2IEMAba1zcnLU34rxtTCCSN69MMpAHBSsTxyqqIxHLI5zBY23QLkaF1hmsWSUzDtNXrmTOFiqKZ7WGzjY9xUhrqcHNy8bSTOzDViKiP2wvRXU5/mENJOP4FeiRh0e394LMVMJ0ePELAwSjVp8FmGA6EealD2nQqMtcNQveyWS8XgaQi8Uqnqd0hw1Cq1dMyphdE/ePPcVLFK6N4eF9o2TrhNA12/v5eXTqufpqaWmbycrtoj6eJuto6Rr+c0K7VhYoiIiIiJZEXznazZkbzpG7znONy5zrkk8gLDwslTiZpotomw3LBlK2Ry5Vuysx1eVzb/iKc6PKvNoYxuVrhewnahzHPztkbnu+iu4dibqrajc431WEkDYiHALlpdltxxa/1mkg94WvkrZA4tdqF0UdFG5oc3QrJuzsYUBrHqYUTFtGBxjgsfmnrIUjFa4DTxQyAubvMOTh05jqFPS4g6J93ab1BV4e2WOzddy+mU+AUzmhzWggi4I4grp2uDhtDQrlXNLSWkZhb24BAPwBZLxbBgsPsBEXowaH2AiL0YRD7AREOEQ+wERP+x4fYCIsTgsPsBEVfi9DTQRmR7BloOLjwAUFRO2Bhe5T08D53hjV80qsPEznyFl+LrDJoJyHQfRcw+pmlJf7C6plNDEAz2VDdhEfJR/MvUnyzFrdgcZ4LL5p6xNIxbMO2SZPKyNo9Y5nkOJ8rqxTzPlkDBvVapgjijc87l0+MbFxtcGMNrDPPn/L4qfFMUdDKIozprnx/C0MEAeNpyrG7IkH1iRxzUFP8QysfznEhevomOGQU1/2fPIu11wdF10ddI5oc11wVrnU7AbEK/wBjcFmpXEEndPDhfosZJTIbuXrGBui7hRrNERERERERUGJxSvdfcNhoBY+OR1XIYpDW1EtzGdkaaHvyOq2EDomN1zVe6Fw1aR4FaZ9PKzpMPgVaD2nQr2ln3HB3L4cQs6WodTTNlG7Xs4LGRm22yg7cYZmKhmbXWDu/g7x08AujxOEOAqI8wfd1awipyMDtRp6Lk1p1u11MD2UdPFI2Nsk8wuC4XDRwt4EZd63DC2kha8Nu9y0r2vq53sLtljeCyZL9+jlEkbWTRN3g5rS3IfhcCb8PesgfnI3h7bPbv0Xhb8lIwsddjsrHNQNnNonU53XelEdRxbfi36KrR1zqc7Jzb9FarsPbUDaGTvqvodBXRzMDo3Bw946EagrpYpmSt2mG4XLyxPidsvFlJUqjREREREXl0RVuMY1FTtu83dwaPWP0HUqrU1ccAu458FapqSSoNmDLivnGMYq+ofvP0HqtGjR9eq5ipqXzv2neHBdTTUrKdmy3vPFdDV0D208MFON9s1jJKNCcteTRrny71s5IXtgZDCLh2p97lq4p2OnfNObFug971Uswhs07o4HWjjb6UjtLgZu7ib2HS6pClbLMWRHIDMq6at0MIfKMycgPJUwVBbFdtsdQdjE6oeM3CzB+z/8Ao28At1RNbSwOqZOGXvrXPYpPysggZoNe38LKR5c4k5km65WSR0ry92pzWLQGiyyZTvOjXHwKkZSTv6LD4LwyMG9XGDtlb6Lmnd4XIy966XBmVcN45WWZu0y89FRqTG7nNOatV0KqL1EREREREREXlkRRcSqNxhPE5DvK1+JVXy1O5285DtKlhj23gLl1wXaturLD5Wva6GTNrgQL/D5hdBg9Y0tNLLodPT0VSZrmOErNQuIxvCnU0hY7Npza72m/Xmo6qmdBJsnTcuipKptRHtDXerDDKyKaEU87uzLCTFL7JJvY+f8AtZWoJYpYhDKbW0Kq1EMsUxnhG1fpDirKePt5tyCXIxgVMzbbjgOI/aOehVtw5WXZhdu5zhofyqbHcjFtTN38xu8fhUGMyROe1lOwBrfRDh60hJ1PPPTvWsqjG54ZCMhl2raUrZWsL5nZnPsUcPmppCAXRvba4B5gGx4HIhRgy077A7JUhbFUx3I2gV0dBtw8ZSxh37TTY+RyPmFs4cYcMpG37Fq5sFaf23W7VdwbYUztXOb+Zp+SvsxSndqbKg/Cqlugv3rf/wAUUv60eTvopP8AIU391F/jqn+iiVO2dO31d956Nt7yoX4tAOjcqdmETu1sPfUufxHbKZ9xG0RDn6zvO1h5LXTYtK8WYNn6rZQYREw3edryCo46eWYucGvkIBLnZnTmTx6LXtjlmu4AnrWxdJFDZpIC6OenFPCyOBnbSVDf7XduLHVreX9FbR8YgiDIhtOfv9PfWtUyQ1EpfK7Zaw6fc++pQqKvfRSGIkSst+kYDcAn1gD7Q48DxVeKZ9I8x32hvA8/yp5oGVjBJbZO4ny/CzxbFYWxdjSAta87zzmD+TPh9FlU1MTY+Tp8gcz6LymppnS8rUZkZD1UbZnBTUSZ/wBm0+kef7I6n4KGgpDO+56I19FNX1gp2WHSOnqurxWqDiGMyY3LLS4y8gq2L14nfyUfQb5n0G5aSniI57tSokEpa4OHA/0FrIJ3QyCRuoU7m7QIK6yJ4cARoc19EikbKwPboVpiLGxWSkXi9REREREREREREKIqPFmSSPsGktb7zxK5XF46mpm2WMJa3671epyxjbk5lQxhsp/Afcta3Caw/wAPp6qf5iPio8jC0kHIhUZI3xPLXahStcHC4Vg5jKuIxS+uPVdxvzHXmOK6iiq466LkJukNDx6x18QqwL6WTlI9FweK4Y+nfuPHcRo4cx9Fr6infA/Zf3da6SmqWVDNpn+la7OStfDNTF3ZulsWuOhIt6J77e8q3ROa+J8BNi7Q/ZUq9rmSsqALhuo+6k0eF/cg6eo3d9uUTQb3f7X9dVLHTfJgzTWuOiOtRS1XzpEMN7HpHq4LLCMFD3iWszdM47keYLicy51rWAA07u5ZU1IHuElRq7QfdY1VYWsMdNo0Zn7BU1NhfbTyMYQxjC87zrkNY0kDqeCospuVmcxuQF/ALYSVXJQte4XJt4lY1mDvYztA6OSO9t6N17X0uCAQvJaR7GcoCC3iF7FVse/kyC13AhRqWikkDixpcGC7rcB/QUMcL33LReymknjjIDza+i24fhkk4eYwDuC5F8z0A4lZw075gSzco56qOEgPyut+FYe18cshuTCWuLNN5lzvDmMgVJTwNexzz/GxtxG9R1E7mPawaOuL8Du971e0+Ife4JYYmiFzRvMazIPYMi089feFsGT/ADMTooxskZgDeOC1z6f5WZksp2gciTuPFQtlsVADqeRxax4O48GxY4jgeAPx71Bh9VYGF5sDoeCsYjS3InYLkajiEq6mKkY6KEiSV4tJLwAOW63zSWSOlYY4uc46leRRy1bxLKNlgzA+6rsCwV9S6wyYPWdwHQcyq1JRvqHWGm8+96t1lYynbc5k6D3uXa1ErIWCGEWA1I9/eeZU2J4gyBnytP3n7dvH1XPxtdK/lZff4UGnp3PNmi5Ga0NPTS1BLYxchWHvawXK3HDpfYPuVl2FVg/4/p6rD5iPirXBd9oLHtItmL8uS6HBeXjYYZWkWzHoqVTsE7TSrNbxVkRERERERERERERERFg91gSeGawe4MaXHQL0C5suQe+5JPHPzXzZzy9xe7U5rdAACyArwEg3GqFWImjnZ2U4B5Hrz6HqumpMUiqG8jVa7j70Kq7EkDuUhK5XHNmJILubeSPmNR+YD4hY1WHSRZtzb5rdUmJRzc12TvJV+FVwikEjmCTdHohx0PA+CrU0wiftkXVmpgMsZY07N10Oz2OPnqWCVsbj6Ra+1nNyJsDfMdFs6KsfNOBIBvz3hauuomQ05MZI0uNQVhh5ZFT1MsgLhLIYxumxLbm5B8T5LGEsjhlkfmHG3cs59qWeOJmRaL58VrxlkdPTNbCHOZUWfvuI4WO7YAWOfxWNSGQU4bFez87n6L2lMk9QXS2BZlYfVWWzcEkNPE5rN7tZLyaZRWIBzPcVZomPihYQOkbns95qrXPZNM8F3RFh/wDXvJacGpTTVk0Lcg+Mujvxsbt+Y8FjTRmnqnxjeLj34rOqlFRSMkO42KkYHVwzy7+UcxaWys/DIDqRzNx381LSSxTSbWj7WI3FRVcU0Eex0mXuDvC5dznUdUd3Ps3kd7eR8FpyTS1B2dx8lubNq6YbX8h5/wC1GxKobLK57G7ocbhuuZ7uvxUU7xJIXNFr7lLBG6OINcb2V3geyj5LPnvHHrbRzh/9R35q9TYa53Pm5rffgtfV4o1nNi5x8l0U9a1jRFAA1oyuMvL6qGuxdobyNLkOPp6+C1TIXPdykuZVaudVtS8Ll3ZW9cvNbHCpuSqmHccvH82UNQ3ajK6gLvVqURERERERERERERERERERFGr2OcxwbqclSr45JYHMi1Pd7yUkTmteC5VsOB+07yHzK0kPw6f+V/gPufRWnVn9QvMUoWRx3AzuBclY4ph1PS0wLBncZnNewTPe/NVC5tXVNo8RdHl6zeR+S2lFis1NzTzm8D9j9lXlp2Pz0Kxq8IpanMfopDxFhc9Ro74rctfQVvROy4934Kyiq6qn15zffgqGt2PqI82WkH7J3T5E/NRS4VOzNmfkVsosWgfk/m9uYVRUxzMaI3tka0EkNc0gXPEXVF7Zmt2HggcFdjdC922wgnispMUe6BsBsWsdvA8Rrl3ZlZOqXOhER0C8bTNbMZhqQssVxV07mkjdDWhoa0mwA+v0XtRVOmcDoALLympWwNIBuSb3W47QS70Lhu78ILQ7UuBFvS55KT56S7Hb27/VRigjs9udnZ9nYosFFNK67I3uJN7tabXPXQKFsUsjrtab+/BTPmhjbZzgB78Vd0Oxkz85XNjH7zvcbe9Xo8JlfnIbea18uMQsyjF/JXtJRUtLmxvaSD8RsT56N8Fm+qoaLoc9/j57lrpZqqp6RsOC11dc+TU2HIafzWirMRmqjzjYcBp38VlHA2PTVRVQUyvYsLjexpzBIGh+q66LB6aeBj7WJA0/K1zqh7HELRJgrgbtcDbmLKnJgEzDtRPBtxy9VIKtpycFds0F11TSSBfVUCslkiIiIiIiIiIiIiIiIiIiWREsiKq2hPoN/N8iue+InWgYP/X2Kt0fSPYquloHyaCw5nT+a0VJhlRU2LRYcTp+VbfOxmuqyxGi7LdF73B8ws8ToBRlgBvcHy/2sYJuUvkoa1isKRDWyM0cbcjmPerkOIVMPQebdef1uonQsdqFMZjTtHNafctrH8QS/wDIwHsy9VAaRu42WL6qnf68DT/haVMcbpXdOL6H0XrY52dF/mVgPuf/ACzf8tn1T/LYf/0nwb6rO9X/ANh8StjK2FnqQNHg0fBP85Tt/bi+g+l1g6KZ3Sf9Ukxp/wCFoHvVeT4gmIsxoHn6LwUjf5G6hTVT3+s4npoPILVT1lRP+48nyHkrDYmN0C0qqpFYUmG9pHvA2Nzrot1SYQamn5RrrOuddFVkqOTfYjJRaimcw+kLdeBWuqaSamNpRb6KZkjXjmldFhh/RM7l22Fm9JH2Bayf9wqVZX1EvURERERERERERERERERERERERERa5YWutcA20uoZII5CC8Xtosg4jRZhTLFVO0DfRaep+C5z4iZ+mx3X9lcozziFX0OHukz0bz+i09BhklUb6N4+iszTtZlvW7F6MR7paLDTxVnGaBlNsGMZad/FR00pfcOVatGra31FI5gaXC297uhVuoopYGMe8dLy6iomSteSBuWhVFKt5pHbgfb0f6z7lcNDKKcVFuafd+xRCVu3sLQqalVvQ4YHxXORJJB5DTyXSUGEx1FJtPycSSD1aeBVGWoLZLDRV1TTOjNnDuPArS1NHLTP2ZB37irUcjXi4XQ4Q20Teov5ldlhDNmjZ1i61tQbyFSntvkcwtg5ocLHRQ3tmvIog0WAsAsYomxN2WCwXpcSblZqReIiIiIiIiIiIiIiIiIiIiIiIiIiIiIiLTUUzXgB2YBuq9RSx1DQ2QXF7rNjyw3C2tbbIKdrQ0WGQWGqiYrDvxnmMx4fyutfitPy9M4bxmO78XU0D9l4UDCMPvZ7vAH4rT4Nhl7TyjsH3Vipn/g3vVnW04ewtPgeRW+raYVMLoz3du5VI37Dg5c7TUhdJuaW16Af171xNLQvmqOQOVtewaraSShrNoLp+zFrWy0t0Xe8kzY2LZaW6lqbm91z9fhxY8bubXGw6EnRcdiGFOhmAj6LjYdV93otjFOHNz1C6CJm60AcBZdlHGI2BjdAFribm6xnga8WcLhYT08c7CyQXC9a4tNwsoYw1oaNAAPJewxCKNrG6AAeC8c4k3KzUq8REREREREREREREREREREREREREREREREREREREXhCIgCAWReoi1NhAcXAZm1/BQtgY2QyAZnVZFxIAK2qZYrwheEA6ovV6iIiIiIiIiIiIiIiIiIiIiIiIiIiIiIiIiIiIiIiIiIiIiIiIiIiIiIiIiIiIiIiIiIiIiIiIiIiIiIiIiIiIiIiIiIiIiIiIiIiIiIiIiIiIiIiIiIiIiIiIiIiIiIiIiIiIiIiIiIi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8" descr="data:image/jpeg;base64,/9j/4AAQSkZJRgABAQAAAQABAAD/2wCEAAkGBxQSEhUUExQWFBUWGBgYGRgWFhoYGBgXGBYWFx0XGB4YHCggGBolGxUVITEhJSkrLi4wGB8zODMsNygtLisBCgoKDg0OGxAQGzckICYyLDQ0NDQ0NCw0NSw0Lyw0NCw0NCwsLDQsLCwsLCwsLCwsLCwsLCwsLDQsLCwsLCwsLP/AABEIAOEA4QMBEQACEQEDEQH/xAAbAAEAAgMBAQAAAAAAAAAAAAAABAUCAwYBB//EAEkQAAEDAgMFBAcEBwYDCQAAAAEAAgMEEQUhMQYSQVFhE3GBkSIyUqGxwdEHFEJyI1NikrLh8DM0gpOz8RZU0hUXJTVDY4PC4v/EABsBAQACAwEBAAAAAAAAAAAAAAADBAIFBgEH/8QAOREAAQMCAwMKBQQCAwEBAAAAAQACAwQRBSExEkFREyIyYXGBkaHR8AYUscHhIzNCUhXxQ1NiciT/2gAMAwEAAhEDEQA/APuKIiIiIiIiIiIiIiIiIiIiIiIiIiIiIiIiIiIiIiIiIiIiIiIiIiIiIiIiIiIiIiIiIiIiIiIiIiIiIiIvCURAV5dEK9RYNmBJaDmLXHK6ibMxz3Rg5i1+9elpAuVsUq8XhK8JRer1ERERERERERERERERERERERERERERERERERERERERFpnqAwAuNgTZQT1EcADpDYE2WTWFxsFtabqYEEXCxUTFJtyNx4nIeK1+KVHIUznbzkO0qWBm08BQcHxDRjj+U/JanB8T0glPYft6KxUwfzarOrnDGFx4ad63tZUimhdId314KrGwvcAudpawtk3znf1u4riqWufDU8u7O+vWPei2ckQczZC6YPFr3y1uu8227O1fL7LVWOioK/Ei543fVabjqQdVx+IYs6WZpj6LTfttv7OC2EVOGtO1qV0ET7gEaEXXYRvD2B40Oa15FjZYyyhouTYBYyysiYXvNgF61pcbBexSBwDhoQCPFexSNlYHt0IB8V44WNis1IvERERERERERERERERERERERERERERERFg+UNsCQL6X4qN8zGEBxtfRehpOiyupF4qnaF3otHMn4LnPiJ9o2N4kq5RjnEqBQYg6PLVvLl3LU4fiklKdk5t4cOz0ViaAPzGRW7GKwP3Q03Fr+On1VjGq5lRsNjNxr3rCmiLLkqsWiVtSKmsc8NDvw+/qVdqa+WoYxjz0fPrKhZE1hJG9R1SUykGrd2fZ8Ply7ldNfKacU98h9OHYoeSbt7ajqkplcUOJNZFZ2ZBIA5jVdNh+KxwUdpMyLgDjv9lUJoC6TLeq6rq3SG7vADQLS1dbLVP2pD2DcPfFW44mxiwXQYS68Tegt5FdhhDtqjZ1Cy1tQLSFSy4DVbEuAFyoV5HIHC4NwsY5GyN2mG4XpBBsVks14iIiIiIiIiIiIiIiIiIiIiIiIiIqraEeg0/tfIrn/iIfoMP/AK+xVujPOPYq2lxF7OO8OR+XJaSlxWop8r7Q4H1VqSnY/qK9xKsEpaQCLA5dVlide2rLC0WsDl1ryCIx3uoa1W+ysFSoMOkd+Gw/ayWxp8Jqpswyw4nL8+SgfUMbldSjhIaLvla0eXvJWyb8P7IvLKB3fcn7KL5ouya260OfRt9adp7ng/wqUYZhzOlJfv8ARSBtW7SPy9Vj99of1vvd9Fl8jhf9vMr3ka3+v0WbPuj/AFahoPIvb8HLE4VQP6Elu8fdYkVTNY/L0W44PcXZIHeHzBKhf8PuteOQHu+4JWHzdjZzbKHPQyM1abcxmPctXPh1TBm5uXEZ++9TNnY7QqMqKmVlR4n2ce7a5ue7NbyixcU1NyYbd1z2KpLT8o++5RKmrfJ6xy5DTyWuqq2apP6jsuGgU0cTWaBdDhY/RM7l2mFttSR9gWtnN5D2qWr6iREREREREREREREREREREREUavlc1hc21xnnyVOvlkigdJHqM1JE0OeAVXxY57Tf3f5rSw/EQ/5WeGf1srLqM/xKxxStZJH6JzuDY5FY4rX09VTWjdncGxyXsET2PzVOuZV5T6TC3Ozd6Leuq3FFg00/PfzW+fhu71WkqWtybmVHrNoaamu2Idq/mNAerj8ltmyUdFzYm7TuOvn6KWLD6iozedke93qqGq2mqp3brCW/sxNz87FyrPxGomNmZdQWyjw2mhG07PrKrqWklqXkC7iASXPdk0Di4nRVo4pZ3W1tx3K1JLFTsvoDpbet9VgUjI+1Do5GA2JjcTu992jmFK+ie1nKAgjqP4UcddG+TkyCHdY/JU+m2ZZI0ltXGd0XdZpyHX0tFPHh0bwS2UZa+7qs/EnsIDojnp7sqjFKEQuDRIyUEXuw6dDyKpTwiJ1toO7Fep5zK0ktLe1baGjqN3tIWyBvNl+HQZnyWcMNQG8pGDbqWEs1NtcnIRfrVhQ7W1EZs89oBqHizh4jO/fdWYsUnjNnZ9uqrS4VTyC7cuzTzV/SYvS1WR/RSHgbC/cdHfFTOZQ1xzGy7w/B71q5aSppsxzm++9e1mHOjz1bzHz5LS1uFTU13dJvEffh9F5FO2TqKhrWKwr6HEo2MaL3IAyA/oLsIsWpaeBjb3IAyHu3mta6nke8laZMbJyY21+f8lUk+IHuNomWvxz+nqpBSAZuKuWXsL6rp232RfVUjqslkvEREREREREREREREREuiLCRoIIPEWWD2h7S0716DY3XIObYkHUZL5s5hY4sdqFugb5oxpJsBcnRGtc8hrRclCQMyrF4ipWdpOfS4N1N+QHE9dF1FLh0NG0TVBu7cOHqetVW8rUu2IhkuTxbHJqsloBDNdxtzkOLra/BQ1FZNVGw04D7rd01FDSgOdrxP2WrDMMa6F07jcRPZvstqy7bm/cT5LGnp2uiMpPRIuOpZVFS5sohA6QNj1rpsRNQx25StjjgLWuEmTdRxLj8BdbWbl2nZpwGstr/AL9FqYBTvG1UEuffTM/T1VDgdSYpZY9wVLXgh+4b3AzJBOupWupJDHK5ltsHW3vNbGsjEkTH32CDldS+ypp4Z/u4kicxhe5u8dxwbc2IuRzUxbTzRP5G7SBcjcbKHbqYZWctZwJsDvF1F2cNoKw/+03376iosoZj1eqnrs5oR1n7KgWsWzXZYjQzdlTRwvDXRsu5vaBjt51jz0yd5rfTQzcnGyM2LRmL2Oa0EE8PKSySi4ccja4sFliFCKiWnic4OkYy87220AGp0vc+9JoWzyRxuN3Ac4ryCc08UkjRZpPNBVLJhMcu8aWQvLbkxvyeQPxNOQcPeqDqWN9zA69tx1txHFX21ckdhUNtfeNL8DwW3Atp5IbMfd8elj6zR+z06FZ0uIPi5r82+/dlhV4aybnMyd9ffFdQ+mZMztac7wPAfTgei8rcKZM3l6Tw9OvqWnEj4X8nMLFVq5uytqXhcW9K3ob+WfxsthhcHK1TBuGfh+VDUO2YyV04XerUr26IiIiIiIiIiIiIiIvCiKkxWWSN+TiGu08NQuWxaerpZrxvIa7TTXhmFep2xyNsRmFFGKS+1fwC1zcZrB/O/cFN8tGdyivcXuvqSeHNUXvfNIXHNxO7ipmgMFlOqJ2UUXaPsZCPRbzPIdOZXT0tNHh0PKyZyH3b1Krxxvq5NhnRXD1NY6pmDpn7ocQL6hjeg5LXvlNRLeQ2+gXRRwtp4i2MXt5ldPgmHvpKgZh8Uzd1soGW9q2+ZtfTXO4W1pYH0s3Frhr17lp6udlVBpZzTcjfbepWGQxzGoDR2bntdHNHyeLgPb0vveamgZHKZA3Im4cOviFDO+SIRl2YBBaergVS01RDLTtiqnuY6BxAtm5zc/R04HLwCoskhkgEc7rFp8uC2Ekc0c5kgbcPHgePeq+qxCNkjH0jXRll/Scbl18sxytfzVaSeNj2upxa3HerMdPI+Nzagh1+G5Y1mOSyNLbMY12buzaG735iMysZKyR7S3IA62FrrKKhjjcHZkjS5vZQYal7Gva11g8AOHMDMKBsjmgtByOqsOia4hxGY0WtpsQeWawBsbrMi4spWKV7p5DI6wJsABoABawU087ppC8qGngbDGI2q0wzEG01M57Sx80rt0tNjusbrvDkc/NW4J209OXNzc42t1KlUQOqakMdk1ovfr6uxWWIVcNGQ+KG0ksQIO96LN7XLwH8lbmlipDeNnOcOOQVSGKarBbI/mtdwzNlTNwgCmdPM4tLv7JuV3Hmb8PlmqApQIDNIbE6davmrcagQxC4HS6lGwbFpKZ+8zMH1mnRw+R6qKlqn07tpufUpqqkZUM2XDv9/RdzIGVMYmhz5jjfiDycFcxGhZVR/Mwa7x73jzXONL6d/JS+/wAKFT1DozdutrZhc/TVUlM4uj1KsPja8WctxxOX2reA+itHGKw/zt3D0WHy0fBWmDOe4Fz3EjQX+K3+CuqJWGWZxI0HqqlSGNOy0KzW8VVERERERERERERERRMTpt9hHEZjvC1+J0nzFOWjUZjtUsMmw+65dcCturOhY2KN08mTWi4+F+8nILpMIpGxsNXLpu9fsFUlLpXiFmpXIgyYhVAE2Bv/AIGDl1+ZXg266ozP4C3hDKCnyH5KnOqqBrux7ElgO6Zb539rW9r/AOysmSha7kyzLiqvJV5byofn/VYGrkw+YxX7SE2cGni0nIjkbjuyWPKyUMvJ9Juvdx7fJZclHXxcp0X6d/DsVfi+KB9QZoC+O4Gehvax0Pcq1TUh03KxXCtUtKWwCKazrd6r6eB8rt1jS9xzsMz3lVWMfI6zRcq0+RkbbuNgumoNiZHZyvDByb6TvoPetrDg7z+4bdma1M2MxjKMX7clcwbG0w9bff3uI/hsr7cJpxrc96oOxeoOlh3eq3/8JUn6o/5j/wDqUn+Mpv6+Z9VH/lar+3kPRRajYqA+q57PHeHvUL8IhPRJCmZjE46QB8lQYjsfNHcstK3pk7yPyK102FTMzbzh5rZQYvC/J/NPkuee0gkEEEag5Ed61hFjYraAgi4VrBXNmmY6qd6DGbtmjUMuQ3LiSdVcZM2WVrpzkB9NypPgdDC4U4zJ+u9XIq2Pa6snbvMadyCLgCOfD/Y9Ff5RrmmqlGQyaFrzE5jhSxHM5ucsaKoZiG/E+JrJGtL2OZlaxAsfFwXkUja68bm2IFwQvZY3UGzI1xLSbEFU+zmMmmkBzMbvXHTmOoVCiqjTyX/idVsK6kFRHb+Q0XY4pTDKRmbH2OWmeYPcVhjNCI3CePou17fz9VoaeQ5xu1ChQxFzg0akrTwwumkEbdT7urDnBrdorq4Yw0ADQZL6JDE2JgY3QLTFxcblbFKvERERERERERERFQYlUSsdbeNjoQBp9VyWJ1NbTy7O3kdCAPd1fgjie29s1AfUvOrnHxK0z6qd/SefEq0I2jQLKjg7R4b593FZUdMamYR+PZx+y8lfsNLlWbcYnvPEDPVZYu6u4DwHxXQYpOLiBnRH1/Ct4RTbLTM7U6dn5VRs/iIp5g9wu2xa7nY8QqdHUCCUPOmhV+tpzPEWN11CtZdn4JHGSOpYIjnn6zRxGfzCumhheS9sg2VSbXzMbsOiO15FV20uItnlBj9RjQxt+IBOefeqtdO2aS7NAAFaoKd0Mdn6kklbNntn31JubtjGrufRt+PVZUVC+oN9G8VjW17acWGbuC+h4fh8cDd2Nu6PeepPFdNDAyJuywWXLzTvmdtPN1LUqiREREREREVVjWBRVI9IWdwePWH1HQqpVUcdQOdrxVulrZKc83McNy+c4rhklO/ceO5w0cOY+i5iop3wP2X+PFdTTVLKhm0zw4KfhOIwmE09QHBl95r2atPX/bmrNNPEYjBNpuKrVNPKJhPAc9CDvW6hpndsRQOeWlu698gAAuc+Atw4XWcTHGU/KEkWsSVHNI3kwawAEG4A/wBlZ1+z0Qif2MhllisZBla3G2XDPidCspqCMRnknXc3VYw4hKZW8q3Za7T378FO2KxDtGOpn8BdndxHgbFSUD2zwuppNLZdnqFXxWAxvE7e/tW6VhY4g6jJcvLG+GQsOoKwa4OAKyZVvGj3ef1UjK2pZ0Xnx9brExMOoCt8Iklfm4+iOgzK6XB5que75Xc3uzP4971RqGxsyaM1ahb9VV6iIiIiIiIiKNW0wkaWnwPIqpW0jKqIxu7jwKzjkLHXC5iWMtJB1C4CWJ0TzG/ULbtcHC4VhRSCGCSd3AG3W3DxK6PBWCGnfUu7uwepVaVpmmbEFw2GtjllP3iQsDrkuHtHPPLIaqrAI5ZP1nWvfPrXRVBkii/Qbe1supT8Q2XkYN+IidmoLMzbuF7+F1Ymw6Ro2oztDqVeHE43HYk5juv39VqxrD44IomHOc+m88gdG2/rQ81jVQMhjY3+ZzKypKiSeR7/AOAyHqtWz2EGplDdGDN55DkOpWFFSmoktuGvvrWdbVCnjvvOnvqX0+mgaxoa0BrWiwA4BdYxoYA1ugXIveXuLnalbVksURERERERERERFAxjC2VEZY/vB4tPMKvU07Z2bLlPTVD4Hh7f9r5bXUjonujeLOabd/IjoVyMsTonljtQuxhlbKwPboV0jax7qBpgd2boHfpGtyuNQ/LPWxPPNbYSvNGDDkW62+q1JhY2tImFw7Qn6fZRBizIqls8di2Rt5YxwJuHDzs4KH5pkc4mZo4Zjr3+qm+VfJAYX6tPNPVu9FWU1aI5xLGCGh5cBx3N4+if8OSpsl5OblGZC/l/pXXw8pDyb9SPP/a7vGWA7kjdHgZ+Fx7vgpcfgbtMnbvy8svJc1TOIvG7colDSmR1uHE9Fq6CjNVMGbt/Yp5peTbddREwNAAFgF30cbY2hjRYBakkk3KzWa8REREREREUHEq10ejbg8eA6LU4niElIAWsuDv3KeCISHMr5pjW09bFIWGQPac23YBlyO5bMK/QxU+LUweSWkZEA2z88iqk8klLJbIjdcKDHtlIPWjae4kfVQyfB9O7oyOHgVm3FpBq0Kbie2vbQNhEe4AQSQ69wL5ac7HwVyXASaZsEb7AcRr58c1nSYq2GYyvZfv97lSDEm8j7lqnfDFT/F7fMfYrct+JKfex3kfuFNoMfdCbxyOZ7x4jMFeMwTEYTeMjuP2IXsmMYfOLSA949F5V4t2ry9795x1NraC3LLRV5sGxF7i57bntCsQ4th8bQxjrAdR9F3Gy2L0cELWmeMPd6T7nieGY4DJbmiw6WniALc960ddXMqJi4HIadivW7Q0p0qIv3grXIyf1KqcozitrcapzpPF/mN+q85J/Be7beK2DEoT/AOrH++36rzYdwTaHFZNr4jpLGf8AG36psO4L3aHFe/fY/wBYz94fVebLuCbQT77H+sZ+8Pqmy7gm0Fh/2jF+tj/fb9V7sO4JtDisXYrANZoh/wDI36r3k38F5tN4rU/HaYazxfvt+q95KT+q8228VyO21XTShskc0ZePRIDsy06HwPxWqxLDJpgHxsJPv6LbYXiMUJLJHWH3/K5aDFuzDgySweN1wHEctFrosKxFoIawi+ui2cmJ0DiC54NtNVHNezn7isx8P1x/iPELx2O0Q/kfArA4kzr7vqpm/DVYdS0d5+wULviKlGgce4eq6Gn26Y2mbC6J7nNyDrgCwJtz4ZLaPwCSWkEEjxcb8zocuG7JaKbEozUGVjTY7vfWoR20P4Y7H8x+QVOL4QDTczHuFl47FSdGBb2bfVQHo7n+IF1veFvabChCLOkc7tt6X81TfVl2gAXT7GbRSzg9s7ecTkA1oDR4Z59VXlcwvLWCwG/j70U8e1s3cV2SjUiIiIiIixewEWIuCsHsa8FrhcL0G2YXD7abOb0ZewX3c+o6dQtRTRuwqpErM4jk7q98fFTTWqY9k9Lcvmc0a7oEEXC0WiinJZIm8iL3fRE30RO0RF72iIpeE0ElTK2KJu84+TR7TuQCwkkEbdorJrS42CstrsB+5TMiD+03mB1922rnNtqeSjgm5VpdospY9g2XT4f9mpdEHSylkhAO61oLWk8Dnn4Kq+vs6wGSmbS5ZlchNgz46sUshAcXtZvDMWfazh0sQVcEoMfKDgoCwh2yV2f/AHXj/mD/AJY/6lT/AMh/5U/ynWuSdgDjX/c2uud/d3yLZbu8XW6C+St8t+lyhUHJ8/YU/a7ZRtJE2aKUys3zG64AIcN4ZW4XY4KKnqTI7ZcLLOWLYFwVU7TYaKWYRBxcRGwvvbJ7hctFuAFlNDIZG7SwkZsOsqnfUqwTeRE3kReXREuiLJiIpcbCSGjU5KrVS8myw1Kmgj2ndi+u7FYIIIgSPSIWnWwXToiIiIi8KIodXiTI8tXch8+S1lZisFNlfadwH34KeKBz89AqKsrXSamw5DT+a5OrxKepPONhwGn571fjgazTVfO9oqPs5TbR2Y+a+gfDdb8xRhrtWZd27yy7locQh5Oa40Oa5+UZroVRWtEREREREREX0P7MMejZalMZ33uc4SC1tAQ08fwla+thceffJWqeQDm2Xv2itviVKD7Mf+s5KT9l3f8ARJ/3GrtMWkIqqMAkAmW4ByNo+PNU2D9Nx7FYd0guN2wi/wDGKXr2PukerlOf/wA7u9V5R+sO5dVtLgU9TIwx1UlM1rSD2Zd6TiRa4a9ugHvVSGVjBzm3U8kbnHI2XB7PUMkGMMjmeZHguu8kkvBidZxLrnS2qvSua6n2mi3+1VY0tlAK7Cvou2hZHa4Nc4n8rZpXH+EhVGP2XE/+fsFZc3aAHWvlm0Vd29TNKMw57rflBsPcAtpEzYYGqi9204lVykWKIiIiIi9siLdA1EV5sfHv1G8RdrTbyXF4njPJTnK7Rkt1S0t4xxX2WiqWOaA06cOI8FPS10NSLxnu3hHxOYcwpStqNERERERQK3DWPz9V3MfMLU1uEwVHOHNdxH3U8dQ5mWoVHVUb4/WGXMaLlKugmpT+oMuI0WwjlbJouM21eN6McQHE+O7b4Fdd8GxuDJnnQlo8Nr1C1OLOBcwDr+y4+UrtVqFrRERERERERF0X2ff3+Hvd/A5V6r9oqWD9wLo/tD/8ypPyx/6zlXpP2Xd/0U0/7jV2GMf3ui/NN/pqnH+2/uU7+k1cX9oMj24nTuibvyBjC1vN2++wV2lAMLg45KvPcSAhW2D4vWyV0DKmLsAY5rNGj7Bpuczpl5qKSKIROLDfMLNr3l4DhZUG3te6nxRs0frMZGeh9YEHvFx4qelYHwbJUUzi2W4V5gO0z60yeg2FkbdWm57aZ24HacN6Q24lyglgEQGdz9gpWS7d9yh7VbKUjKWZ0EZjkpiwElzjvAiNxvdx4P1yzHJZwVEheA43B/PosZIWBp2dy+brZKmi8XqIiIi9RFLg0XiLufs8wkvYToL5k6+C+c1OFT1E7gea0E59+4fddFHUNawWX0SkomRj0RnxJ1K3FJQQUw/TGfHeq8krn6qSrqjREREREWLnAZk2WLnBouTYIBfILn8UxTeBDTZg1PMfILkcRxR9U7kYOifE/hbGGARjbfqvk2N13ayOfwOQ/KNPr4r6FhdEKOlZDvtn2nXz06lz9TNyspd7sqkrYKBeIi9RF4iIiIiLovs+/v8AD3u/gcq9V+0VLB+4Ff8A2lzBmIUzjo1kZPcJXkqCjF4nDt+ilqDzwu9rqN0k9NK227GZCc9Q9lhbmqDX7LXDirJFyCuA2yr2jF4SSLRdiHdCXFxv3B7Sr9Ow/Lnruqsrv1R3LvazDnPq4Jst2JkrTnnd+5bLiMj7lRa8CNzeNlaLbuB7V8t+0yUOr32z3WMae8Am3vC2dGLRKlUHnqZs+expKbgamtZ/lxOA/jA96wl50juppXrMmjrK63a1pbSYgTkHOZYnj+jgGXjkqkBvIz3xViXJrl8dW4VBeIiIiIi9CIpEDkKLuvs8xgRv7J5sHeqevJaXEC2J4c7R2V+v8q/SkuaW7wvpwKrqdeoiIiIiIigYnRuk0dYcufitTidBNVABj7Dhx7/wp4ZWxnML57tpWGL9B+IgF1jezeA8beXenw9gT45/mKgdHo78+Pd9VHX1gLOTZv1XEShdwtKtO4iLzcXlxxXqxJaNXAd5AWDpo26uA71mI3nQHwWPbs9tvmD8FGauAfzHisxTTH+J8FsiLXZtN+5eCshOjkNPKNWrYITyPkV783FxXnIScFJoZJIXiSIua9uhDb2ytxBCwfUwuFjosmwyA3C34nVT1Lg+YukcBugloFhcm3ogcSVgypgjFm5LJ0MrtVaUG01bFGI2OdugWG8wOIGgAJ5KFz6ZxuQVmGzAWVJPDI9xc8Pc5xuSbkkniVOKyICwUZp3nMq+pdqa+NgjD3EAWBcwOcB3n5qAvpSb2UgbMBa6oJoXucXODy5xJJIJJJzJPVWG1kIFgojTyFb6qeWRkUbgd2IEMAba1zcnLU34rxtTCCSN69MMpAHBSsTxyqqIxHLI5zBY23QLkaF1hmsWSUzDtNXrmTOFiqKZ7WGzjY9xUhrqcHNy8bSTOzDViKiP2wvRXU5/mENJOP4FeiRh0e394LMVMJ0ePELAwSjVp8FmGA6EealD2nQqMtcNQveyWS8XgaQi8Uqnqd0hw1Cq1dMyphdE/ePPcVLFK6N4eF9o2TrhNA12/v5eXTqufpqaWmbycrtoj6eJuto6Rr+c0K7VhYoiIiIiJZEXznazZkbzpG7znONy5zrkk8gLDwslTiZpotomw3LBlK2Ry5Vuysx1eVzb/iKc6PKvNoYxuVrhewnahzHPztkbnu+iu4dibqrajc431WEkDYiHALlpdltxxa/1mkg94WvkrZA4tdqF0UdFG5oc3QrJuzsYUBrHqYUTFtGBxjgsfmnrIUjFa4DTxQyAubvMOTh05jqFPS4g6J93ab1BV4e2WOzddy+mU+AUzmhzWggi4I4grp2uDhtDQrlXNLSWkZhb24BAPwBZLxbBgsPsBEXowaH2AiL0YRD7AREOEQ+wERP+x4fYCIsTgsPsBEVfi9DTQRmR7BloOLjwAUFRO2Bhe5T08D53hjV80qsPEznyFl+LrDJoJyHQfRcw+pmlJf7C6plNDEAz2VDdhEfJR/MvUnyzFrdgcZ4LL5p6xNIxbMO2SZPKyNo9Y5nkOJ8rqxTzPlkDBvVapgjijc87l0+MbFxtcGMNrDPPn/L4qfFMUdDKIozprnx/C0MEAeNpyrG7IkH1iRxzUFP8QysfznEhevomOGQU1/2fPIu11wdF10ddI5oc11wVrnU7AbEK/wBjcFmpXEEndPDhfosZJTIbuXrGBui7hRrNERERERERUGJxSvdfcNhoBY+OR1XIYpDW1EtzGdkaaHvyOq2EDomN1zVe6Fw1aR4FaZ9PKzpMPgVaD2nQr2ln3HB3L4cQs6WodTTNlG7Xs4LGRm22yg7cYZmKhmbXWDu/g7x08AujxOEOAqI8wfd1awipyMDtRp6Lk1p1u11MD2UdPFI2Nsk8wuC4XDRwt4EZd63DC2kha8Nu9y0r2vq53sLtljeCyZL9+jlEkbWTRN3g5rS3IfhcCb8PesgfnI3h7bPbv0Xhb8lIwsddjsrHNQNnNonU53XelEdRxbfi36KrR1zqc7Jzb9FarsPbUDaGTvqvodBXRzMDo3Bw946EagrpYpmSt2mG4XLyxPidsvFlJUqjREREREXl0RVuMY1FTtu83dwaPWP0HUqrU1ccAu458FapqSSoNmDLivnGMYq+ofvP0HqtGjR9eq5ipqXzv2neHBdTTUrKdmy3vPFdDV0D208MFON9s1jJKNCcteTRrny71s5IXtgZDCLh2p97lq4p2OnfNObFug971Uswhs07o4HWjjb6UjtLgZu7ib2HS6pClbLMWRHIDMq6at0MIfKMycgPJUwVBbFdtsdQdjE6oeM3CzB+z/8Ao28At1RNbSwOqZOGXvrXPYpPysggZoNe38LKR5c4k5km65WSR0ry92pzWLQGiyyZTvOjXHwKkZSTv6LD4LwyMG9XGDtlb6Lmnd4XIy966XBmVcN45WWZu0y89FRqTG7nNOatV0KqL1EREREREREXlkRRcSqNxhPE5DvK1+JVXy1O5285DtKlhj23gLl1wXaturLD5Wva6GTNrgQL/D5hdBg9Y0tNLLodPT0VSZrmOErNQuIxvCnU0hY7Npza72m/Xmo6qmdBJsnTcuipKptRHtDXerDDKyKaEU87uzLCTFL7JJvY+f8AtZWoJYpYhDKbW0Kq1EMsUxnhG1fpDirKePt5tyCXIxgVMzbbjgOI/aOehVtw5WXZhdu5zhofyqbHcjFtTN38xu8fhUGMyROe1lOwBrfRDh60hJ1PPPTvWsqjG54ZCMhl2raUrZWsL5nZnPsUcPmppCAXRvba4B5gGx4HIhRgy077A7JUhbFUx3I2gV0dBtw8ZSxh37TTY+RyPmFs4cYcMpG37Fq5sFaf23W7VdwbYUztXOb+Zp+SvsxSndqbKg/Cqlugv3rf/wAUUv60eTvopP8AIU391F/jqn+iiVO2dO31d956Nt7yoX4tAOjcqdmETu1sPfUufxHbKZ9xG0RDn6zvO1h5LXTYtK8WYNn6rZQYREw3edryCo46eWYucGvkIBLnZnTmTx6LXtjlmu4AnrWxdJFDZpIC6OenFPCyOBnbSVDf7XduLHVreX9FbR8YgiDIhtOfv9PfWtUyQ1EpfK7Zaw6fc++pQqKvfRSGIkSst+kYDcAn1gD7Q48DxVeKZ9I8x32hvA8/yp5oGVjBJbZO4ny/CzxbFYWxdjSAta87zzmD+TPh9FlU1MTY+Tp8gcz6LymppnS8rUZkZD1UbZnBTUSZ/wBm0+kef7I6n4KGgpDO+56I19FNX1gp2WHSOnqurxWqDiGMyY3LLS4y8gq2L14nfyUfQb5n0G5aSniI57tSokEpa4OHA/0FrIJ3QyCRuoU7m7QIK6yJ4cARoc19EikbKwPboVpiLGxWSkXi9REREREREREREKIqPFmSSPsGktb7zxK5XF46mpm2WMJa3671epyxjbk5lQxhsp/Afcta3Caw/wAPp6qf5iPio8jC0kHIhUZI3xPLXahStcHC4Vg5jKuIxS+uPVdxvzHXmOK6iiq466LkJukNDx6x18QqwL6WTlI9FweK4Y+nfuPHcRo4cx9Fr6infA/Zf3da6SmqWVDNpn+la7OStfDNTF3ZulsWuOhIt6J77e8q3ROa+J8BNi7Q/ZUq9rmSsqALhuo+6k0eF/cg6eo3d9uUTQb3f7X9dVLHTfJgzTWuOiOtRS1XzpEMN7HpHq4LLCMFD3iWszdM47keYLicy51rWAA07u5ZU1IHuElRq7QfdY1VYWsMdNo0Zn7BU1NhfbTyMYQxjC87zrkNY0kDqeCospuVmcxuQF/ALYSVXJQte4XJt4lY1mDvYztA6OSO9t6N17X0uCAQvJaR7GcoCC3iF7FVse/kyC13AhRqWikkDixpcGC7rcB/QUMcL33LReymknjjIDza+i24fhkk4eYwDuC5F8z0A4lZw075gSzco56qOEgPyut+FYe18cshuTCWuLNN5lzvDmMgVJTwNexzz/GxtxG9R1E7mPawaOuL8Du971e0+Ife4JYYmiFzRvMazIPYMi089feFsGT/ADMTooxskZgDeOC1z6f5WZksp2gciTuPFQtlsVADqeRxax4O48GxY4jgeAPx71Bh9VYGF5sDoeCsYjS3InYLkajiEq6mKkY6KEiSV4tJLwAOW63zSWSOlYY4uc46leRRy1bxLKNlgzA+6rsCwV9S6wyYPWdwHQcyq1JRvqHWGm8+96t1lYynbc5k6D3uXa1ErIWCGEWA1I9/eeZU2J4gyBnytP3n7dvH1XPxtdK/lZff4UGnp3PNmi5Ga0NPTS1BLYxchWHvawXK3HDpfYPuVl2FVg/4/p6rD5iPirXBd9oLHtItmL8uS6HBeXjYYZWkWzHoqVTsE7TSrNbxVkRERERERERERERERFg91gSeGawe4MaXHQL0C5suQe+5JPHPzXzZzy9xe7U5rdAACyArwEg3GqFWImjnZ2U4B5Hrz6HqumpMUiqG8jVa7j70Kq7EkDuUhK5XHNmJILubeSPmNR+YD4hY1WHSRZtzb5rdUmJRzc12TvJV+FVwikEjmCTdHohx0PA+CrU0wiftkXVmpgMsZY07N10Oz2OPnqWCVsbj6Ra+1nNyJsDfMdFs6KsfNOBIBvz3hauuomQ05MZI0uNQVhh5ZFT1MsgLhLIYxumxLbm5B8T5LGEsjhlkfmHG3cs59qWeOJmRaL58VrxlkdPTNbCHOZUWfvuI4WO7YAWOfxWNSGQU4bFez87n6L2lMk9QXS2BZlYfVWWzcEkNPE5rN7tZLyaZRWIBzPcVZomPihYQOkbns95qrXPZNM8F3RFh/wDXvJacGpTTVk0Lcg+Mujvxsbt+Y8FjTRmnqnxjeLj34rOqlFRSMkO42KkYHVwzy7+UcxaWys/DIDqRzNx381LSSxTSbWj7WI3FRVcU0Eex0mXuDvC5dznUdUd3Ps3kd7eR8FpyTS1B2dx8lubNq6YbX8h5/wC1GxKobLK57G7ocbhuuZ7uvxUU7xJIXNFr7lLBG6OINcb2V3geyj5LPnvHHrbRzh/9R35q9TYa53Pm5rffgtfV4o1nNi5x8l0U9a1jRFAA1oyuMvL6qGuxdobyNLkOPp6+C1TIXPdykuZVaudVtS8Ll3ZW9cvNbHCpuSqmHccvH82UNQ3ajK6gLvVqURERERERERERERERERERFGr2OcxwbqclSr45JYHMi1Pd7yUkTmteC5VsOB+07yHzK0kPw6f+V/gPufRWnVn9QvMUoWRx3AzuBclY4ph1PS0wLBncZnNewTPe/NVC5tXVNo8RdHl6zeR+S2lFis1NzTzm8D9j9lXlp2Pz0Kxq8IpanMfopDxFhc9Ro74rctfQVvROy4934Kyiq6qn15zffgqGt2PqI82WkH7J3T5E/NRS4VOzNmfkVsosWgfk/m9uYVRUxzMaI3tka0EkNc0gXPEXVF7Zmt2HggcFdjdC922wgnispMUe6BsBsWsdvA8Rrl3ZlZOqXOhER0C8bTNbMZhqQssVxV07mkjdDWhoa0mwA+v0XtRVOmcDoALLympWwNIBuSb3W47QS70Lhu78ILQ7UuBFvS55KT56S7Hb27/VRigjs9udnZ9nYosFFNK67I3uJN7tabXPXQKFsUsjrtab+/BTPmhjbZzgB78Vd0Oxkz85XNjH7zvcbe9Xo8JlfnIbea18uMQsyjF/JXtJRUtLmxvaSD8RsT56N8Fm+qoaLoc9/j57lrpZqqp6RsOC11dc+TU2HIafzWirMRmqjzjYcBp38VlHA2PTVRVQUyvYsLjexpzBIGh+q66LB6aeBj7WJA0/K1zqh7HELRJgrgbtcDbmLKnJgEzDtRPBtxy9VIKtpycFds0F11TSSBfVUCslkiIiIiIiIiIiIiIiIiIiWREsiKq2hPoN/N8iue+InWgYP/X2Kt0fSPYquloHyaCw5nT+a0VJhlRU2LRYcTp+VbfOxmuqyxGi7LdF73B8ws8ToBRlgBvcHy/2sYJuUvkoa1isKRDWyM0cbcjmPerkOIVMPQebdef1uonQsdqFMZjTtHNafctrH8QS/wDIwHsy9VAaRu42WL6qnf68DT/haVMcbpXdOL6H0XrY52dF/mVgPuf/ACzf8tn1T/LYf/0nwb6rO9X/ANh8StjK2FnqQNHg0fBP85Tt/bi+g+l1g6KZ3Sf9Ukxp/wCFoHvVeT4gmIsxoHn6LwUjf5G6hTVT3+s4npoPILVT1lRP+48nyHkrDYmN0C0qqpFYUmG9pHvA2Nzrot1SYQamn5RrrOuddFVkqOTfYjJRaimcw+kLdeBWuqaSamNpRb6KZkjXjmldFhh/RM7l22Fm9JH2Bayf9wqVZX1EvURERERERERERERERERERERERERa5YWutcA20uoZII5CC8Xtosg4jRZhTLFVO0DfRaep+C5z4iZ+mx3X9lcozziFX0OHukz0bz+i09BhklUb6N4+iszTtZlvW7F6MR7paLDTxVnGaBlNsGMZad/FR00pfcOVatGra31FI5gaXC297uhVuoopYGMe8dLy6iomSteSBuWhVFKt5pHbgfb0f6z7lcNDKKcVFuafd+xRCVu3sLQqalVvQ4YHxXORJJB5DTyXSUGEx1FJtPycSSD1aeBVGWoLZLDRV1TTOjNnDuPArS1NHLTP2ZB37irUcjXi4XQ4Q20Teov5ldlhDNmjZ1i61tQbyFSntvkcwtg5ocLHRQ3tmvIog0WAsAsYomxN2WCwXpcSblZqReIiIiIiIiIiIiIiIiIiIiIiIiIiIiIiLTUUzXgB2YBuq9RSx1DQ2QXF7rNjyw3C2tbbIKdrQ0WGQWGqiYrDvxnmMx4fyutfitPy9M4bxmO78XU0D9l4UDCMPvZ7vAH4rT4Nhl7TyjsH3Vipn/g3vVnW04ewtPgeRW+raYVMLoz3du5VI37Dg5c7TUhdJuaW16Af171xNLQvmqOQOVtewaraSShrNoLp+zFrWy0t0Xe8kzY2LZaW6lqbm91z9fhxY8bubXGw6EnRcdiGFOhmAj6LjYdV93otjFOHNz1C6CJm60AcBZdlHGI2BjdAFribm6xnga8WcLhYT08c7CyQXC9a4tNwsoYw1oaNAAPJewxCKNrG6AAeC8c4k3KzUq8REREREREREREREREREREREREREREREREREREREXhCIgCAWReoi1NhAcXAZm1/BQtgY2QyAZnVZFxIAK2qZYrwheEA6ovV6iIiIiIiIiIiIiIiIiIiIiIiIiIiIiIiIiIiIiIiIiIiIiIiIiIiIiIiIiIiIiIiIiIiIiIiIiIiIiIiIiIiIiIiIiIiIiIiIiIiIiIiIiIiIiIiIiIiIiIiIiIiIiIiIiIiIiIiIiIi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МАРКЕТИНГ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516820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Реклама;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Изучение предпочтений целевых групп;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Информирование о продуктах.</a:t>
            </a:r>
            <a:endParaRPr lang="ru-RU" sz="2800" dirty="0" smtClean="0"/>
          </a:p>
          <a:p>
            <a:endParaRPr lang="ru-RU" sz="2800" dirty="0" smtClean="0"/>
          </a:p>
        </p:txBody>
      </p:sp>
      <p:pic>
        <p:nvPicPr>
          <p:cNvPr id="1026" name="Picture 2" descr="http://wiki.iteach.ru/images/9/9a/Attract-peo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21" y="1167863"/>
            <a:ext cx="3528392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1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470"/>
            <a:ext cx="9036496" cy="936104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ЗАДАНИЕ 4.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Распространение информации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262187"/>
            <a:ext cx="8928992" cy="303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Командам дается </a:t>
            </a:r>
            <a:r>
              <a:rPr lang="ru-RU" sz="2400" dirty="0" smtClean="0"/>
              <a:t>25 </a:t>
            </a:r>
            <a:r>
              <a:rPr lang="ru-RU" sz="2400" dirty="0"/>
              <a:t>минут на то, </a:t>
            </a:r>
            <a:r>
              <a:rPr lang="ru-RU" sz="2400" dirty="0" smtClean="0"/>
              <a:t>чтобы</a:t>
            </a:r>
            <a:r>
              <a:rPr lang="ru-RU" sz="2400" dirty="0"/>
              <a:t> </a:t>
            </a:r>
            <a:r>
              <a:rPr lang="ru-RU" sz="2400" dirty="0" smtClean="0"/>
              <a:t>описать: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основные каналы распространения каждого информационного продукта;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иды затрат на его производство и стоимость (если возможно);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м</a:t>
            </a:r>
            <a:r>
              <a:rPr lang="ru-RU" sz="2400" dirty="0" smtClean="0"/>
              <a:t>аркетинговые приёмы (каким </a:t>
            </a:r>
            <a:r>
              <a:rPr lang="ru-RU" sz="2400" dirty="0"/>
              <a:t>образом </a:t>
            </a:r>
            <a:r>
              <a:rPr lang="ru-RU" sz="2400" dirty="0" smtClean="0"/>
              <a:t>обеспечить появление на </a:t>
            </a:r>
            <a:r>
              <a:rPr lang="ru-RU" sz="2400" dirty="0"/>
              <a:t>рынке </a:t>
            </a:r>
            <a:r>
              <a:rPr lang="ru-RU" sz="2400" dirty="0" smtClean="0"/>
              <a:t>своего </a:t>
            </a:r>
            <a:r>
              <a:rPr lang="ru-RU" sz="2400" dirty="0"/>
              <a:t>продукта для </a:t>
            </a:r>
            <a:r>
              <a:rPr lang="ru-RU" sz="2400" dirty="0" smtClean="0"/>
              <a:t>конкретной группы пользователей).</a:t>
            </a:r>
            <a:r>
              <a:rPr lang="en-GB" sz="2400" dirty="0" smtClean="0"/>
              <a:t> </a:t>
            </a:r>
            <a:endParaRPr lang="en-GB" sz="2400" dirty="0"/>
          </a:p>
          <a:p>
            <a:pPr>
              <a:lnSpc>
                <a:spcPct val="90000"/>
              </a:lnSpc>
              <a:buFontTx/>
              <a:buNone/>
            </a:pPr>
            <a:endParaRPr lang="fr-CA" sz="1000" i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>
                <a:solidFill>
                  <a:srgbClr val="00B050"/>
                </a:solidFill>
              </a:rPr>
              <a:t> Каждой команде дается </a:t>
            </a:r>
            <a:r>
              <a:rPr lang="ru-RU" sz="2400" i="1" dirty="0" smtClean="0">
                <a:solidFill>
                  <a:srgbClr val="00B050"/>
                </a:solidFill>
              </a:rPr>
              <a:t>10 </a:t>
            </a:r>
            <a:r>
              <a:rPr lang="ru-RU" sz="2400" i="1" dirty="0">
                <a:solidFill>
                  <a:srgbClr val="00B050"/>
                </a:solidFill>
              </a:rPr>
              <a:t>минут на презентацию</a:t>
            </a:r>
            <a:endParaRPr lang="en-GB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КОМММУНИКАЦИОННАЯ СТРАТЕГИЯ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275606"/>
            <a:ext cx="87484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i="1" dirty="0" smtClean="0">
                <a:solidFill>
                  <a:srgbClr val="0070C0"/>
                </a:solidFill>
              </a:rPr>
              <a:t>Цель коммуникационной стратегии состоит в тщательном управлении первым впечатлением пользователей относительно того, что особенного конкретный информационный продукт может им предложить.</a:t>
            </a:r>
          </a:p>
          <a:p>
            <a:pPr algn="just"/>
            <a:endParaRPr lang="ru-RU" sz="3200" dirty="0" smtClean="0"/>
          </a:p>
        </p:txBody>
      </p:sp>
      <p:pic>
        <p:nvPicPr>
          <p:cNvPr id="5" name="Рисунок 4" descr="http://im6-tub-ru.yandex.net/i?id=305151221-2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849743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КОМММУНИКАЦИОННАЯ СТРАТЕГИЯ ДОЛЖНА УЧИТЫВАТЬ СЛЕДУЮЩИЕ АСПЕКТЫ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14288" y="1103880"/>
            <a:ext cx="91582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2400" dirty="0" smtClean="0"/>
              <a:t>1. Достижение соглашения по количеству и содержанию ключевых сообщений о результатах оценки;</a:t>
            </a:r>
          </a:p>
          <a:p>
            <a:pPr lvl="0" algn="just"/>
            <a:r>
              <a:rPr lang="ru-RU" sz="2400" dirty="0" smtClean="0"/>
              <a:t>2. </a:t>
            </a:r>
            <a:r>
              <a:rPr lang="ru-RU" sz="2400" dirty="0" smtClean="0">
                <a:solidFill>
                  <a:srgbClr val="0070C0"/>
                </a:solidFill>
              </a:rPr>
              <a:t>Предвидение вопросов, которые будут задаваться представителями СМИ и заинтересованных сторон, а также подготовка стандартных ответов для них;</a:t>
            </a:r>
          </a:p>
          <a:p>
            <a:pPr lvl="0" algn="just"/>
            <a:r>
              <a:rPr lang="ru-RU" sz="2400" dirty="0" smtClean="0"/>
              <a:t>3. Предвидение того, как журналисты и интересующиеся группы будут пытаться искажать ключевые сообщения;</a:t>
            </a:r>
          </a:p>
          <a:p>
            <a:pPr lvl="0" algn="just"/>
            <a:r>
              <a:rPr lang="ru-RU" sz="2400" dirty="0" smtClean="0">
                <a:solidFill>
                  <a:srgbClr val="0070C0"/>
                </a:solidFill>
              </a:rPr>
              <a:t>4. Разработка механизмов наблюдения за реакцией заинтересованных субъектов о результатах оценки и реагирования на случаи неправильного использования данных в реальном времени.</a:t>
            </a:r>
          </a:p>
          <a:p>
            <a:pPr algn="just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8783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Пример 1. ЕНТ, Казахстан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14288" y="1103880"/>
            <a:ext cx="91582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2000" b="1" dirty="0" smtClean="0"/>
              <a:t>Ключевое сообщение</a:t>
            </a:r>
          </a:p>
          <a:p>
            <a:pPr lvl="0" algn="just"/>
            <a:r>
              <a:rPr lang="ru-RU" sz="2400" dirty="0" smtClean="0"/>
              <a:t>Для </a:t>
            </a:r>
            <a:r>
              <a:rPr lang="ru-RU" sz="2400" dirty="0"/>
              <a:t>организации и проведения ЕНТ в 2011 году из </a:t>
            </a:r>
            <a:r>
              <a:rPr lang="ru-RU" sz="2400" dirty="0" smtClean="0"/>
              <a:t>бюджета </a:t>
            </a:r>
            <a:r>
              <a:rPr lang="ru-RU" sz="2400" dirty="0"/>
              <a:t>было выделено 500 млн. тенге, при этом участвовали 85% </a:t>
            </a:r>
            <a:r>
              <a:rPr lang="ru-RU" sz="2400" dirty="0" smtClean="0"/>
              <a:t>выпускников.</a:t>
            </a:r>
          </a:p>
          <a:p>
            <a:pPr lvl="0" algn="just"/>
            <a:r>
              <a:rPr lang="ru-RU" sz="2000" b="1" dirty="0" smtClean="0"/>
              <a:t>Ожидаемый вопрос.</a:t>
            </a:r>
          </a:p>
          <a:p>
            <a:pPr lvl="0" algn="just"/>
            <a:r>
              <a:rPr lang="ru-RU" sz="2400" dirty="0"/>
              <a:t>Как Вы думаете, 85% участие выпускников не является следствием недоверия к результатам проведения ЕНТ?</a:t>
            </a:r>
          </a:p>
          <a:p>
            <a:pPr lvl="0" algn="just"/>
            <a:r>
              <a:rPr lang="ru-RU" sz="2000" b="1" dirty="0" smtClean="0"/>
              <a:t>Стандартный ответ.</a:t>
            </a:r>
          </a:p>
          <a:p>
            <a:pPr lvl="0" algn="just"/>
            <a:r>
              <a:rPr lang="ru-RU" sz="2400" dirty="0"/>
              <a:t>Нет, </a:t>
            </a:r>
            <a:r>
              <a:rPr lang="ru-RU" sz="2400" dirty="0" smtClean="0"/>
              <a:t>так как данная </a:t>
            </a:r>
            <a:r>
              <a:rPr lang="ru-RU" sz="2400" dirty="0"/>
              <a:t>процедура является добровольной, часть выпускников поступает в организации </a:t>
            </a:r>
            <a:r>
              <a:rPr lang="ru-RU" sz="2400" dirty="0" smtClean="0"/>
              <a:t>профессионального </a:t>
            </a:r>
            <a:r>
              <a:rPr lang="ru-RU" sz="2400" dirty="0"/>
              <a:t>образования, как следствие сдают экзамены в традиционной </a:t>
            </a:r>
            <a:r>
              <a:rPr lang="ru-RU" sz="2400" dirty="0" smtClean="0"/>
              <a:t>форме.</a:t>
            </a:r>
          </a:p>
        </p:txBody>
      </p:sp>
    </p:spTree>
    <p:extLst>
      <p:ext uri="{BB962C8B-B14F-4D97-AF65-F5344CB8AC3E}">
        <p14:creationId xmlns:p14="http://schemas.microsoft.com/office/powerpoint/2010/main" val="2629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Пример 2. ЕНТ, Казахстан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14288" y="1103880"/>
            <a:ext cx="91582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2000" b="1" dirty="0" smtClean="0"/>
              <a:t>Ключевое сообщение</a:t>
            </a:r>
          </a:p>
          <a:p>
            <a:pPr lvl="0" algn="just"/>
            <a:r>
              <a:rPr lang="ru-RU" sz="2400" dirty="0"/>
              <a:t>Пороговое значение в 50 баллов из 100 возможных преодолели 80% участников тестирования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000" b="1" dirty="0" smtClean="0"/>
              <a:t>Ожидаемый вопрос.</a:t>
            </a:r>
          </a:p>
          <a:p>
            <a:pPr lvl="0" algn="just"/>
            <a:r>
              <a:rPr lang="ru-RU" sz="2400" dirty="0"/>
              <a:t>Какой процент </a:t>
            </a:r>
            <a:r>
              <a:rPr lang="ru-RU" sz="2400" dirty="0" err="1"/>
              <a:t>аппеляционных</a:t>
            </a:r>
            <a:r>
              <a:rPr lang="ru-RU" sz="2400" dirty="0"/>
              <a:t> заявлений был удовлетворен? Означает ли это что среди вопросов высок процент некорректных</a:t>
            </a:r>
            <a:r>
              <a:rPr lang="ru-RU" sz="2400" dirty="0" smtClean="0"/>
              <a:t>?</a:t>
            </a:r>
          </a:p>
          <a:p>
            <a:pPr lvl="0" algn="just"/>
            <a:r>
              <a:rPr lang="ru-RU" sz="2000" b="1" dirty="0" smtClean="0"/>
              <a:t>Стандартный ответ.</a:t>
            </a:r>
          </a:p>
          <a:p>
            <a:pPr lvl="0" algn="just"/>
            <a:r>
              <a:rPr lang="ru-RU" sz="2400" dirty="0"/>
              <a:t>20% </a:t>
            </a:r>
            <a:r>
              <a:rPr lang="ru-RU" sz="2400" dirty="0" err="1"/>
              <a:t>аппеляционных</a:t>
            </a:r>
            <a:r>
              <a:rPr lang="ru-RU" sz="2400" dirty="0"/>
              <a:t> заявлений было удовлетворено. Это связано с тем, что в учебниках по истории Казахстана разных авторов содержатся расхождения в датах. С текущего года </a:t>
            </a:r>
            <a:r>
              <a:rPr lang="ru-RU" sz="2400" dirty="0" smtClean="0"/>
              <a:t>стали исключать, </a:t>
            </a:r>
            <a:r>
              <a:rPr lang="ru-RU" sz="2400" dirty="0"/>
              <a:t>содержащие даты, сведения о которых разнятся в учебниках.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407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Информирование. Опыт ЕГЭ.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14288" y="1103880"/>
            <a:ext cx="91582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2800" dirty="0"/>
              <a:t>Особенно важными периодами информирования являются запуск  программы оценки и её завершение. В первом случае необходимо объявить цели и задачи проведения теста, а во втором – сообщить о его результатах и возникших сбоях и нарушениях</a:t>
            </a:r>
            <a:r>
              <a:rPr lang="ru-RU" sz="2800" dirty="0" smtClean="0"/>
              <a:t>.</a:t>
            </a:r>
          </a:p>
          <a:p>
            <a:pPr lvl="0" algn="just"/>
            <a:r>
              <a:rPr lang="ru-RU" sz="2800" i="1" dirty="0">
                <a:solidFill>
                  <a:srgbClr val="00B050"/>
                </a:solidFill>
              </a:rPr>
              <a:t>Доверие к результатам оценки зависит от того, насколько оперативно и убедительно команда, ответственная за оценку, может реагировать на возникающие проблемы и критические замечания.</a:t>
            </a:r>
            <a:endParaRPr lang="ru-RU" sz="2800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МОНИТОРИНГ ОБЩЕСТВЕННОГО МНЕНИЯ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14288" y="1103880"/>
            <a:ext cx="91582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2400" dirty="0" smtClean="0"/>
              <a:t>Мониторинг </a:t>
            </a:r>
            <a:r>
              <a:rPr lang="ru-RU" sz="2400" dirty="0"/>
              <a:t>общественного </a:t>
            </a:r>
            <a:r>
              <a:rPr lang="ru-RU" sz="2400" dirty="0" smtClean="0"/>
              <a:t>мнения – два способа:</a:t>
            </a:r>
          </a:p>
          <a:p>
            <a:pPr marL="457200" lvl="0" indent="-457200" algn="just">
              <a:buAutoNum type="arabicParenR"/>
            </a:pPr>
            <a:r>
              <a:rPr lang="ru-RU" sz="2400" dirty="0" err="1" smtClean="0"/>
              <a:t>Найм</a:t>
            </a:r>
            <a:r>
              <a:rPr lang="ru-RU" sz="2400" dirty="0" smtClean="0"/>
              <a:t> </a:t>
            </a:r>
            <a:r>
              <a:rPr lang="ru-RU" sz="2400" dirty="0"/>
              <a:t>специализированной </a:t>
            </a:r>
            <a:r>
              <a:rPr lang="ru-RU" sz="2400" dirty="0" smtClean="0"/>
              <a:t>компании,</a:t>
            </a:r>
          </a:p>
          <a:p>
            <a:pPr marL="457200" lvl="0" indent="-457200" algn="just">
              <a:buAutoNum type="arabicParenR"/>
            </a:pPr>
            <a:r>
              <a:rPr lang="ru-RU" sz="2400" dirty="0" smtClean="0"/>
              <a:t>проводящей </a:t>
            </a:r>
            <a:r>
              <a:rPr lang="ru-RU" sz="2400" dirty="0"/>
              <a:t>медиа-мониторинг ключевых </a:t>
            </a:r>
            <a:r>
              <a:rPr lang="ru-RU" sz="2400" dirty="0" smtClean="0"/>
              <a:t>СМИ.</a:t>
            </a:r>
          </a:p>
          <a:p>
            <a:pPr marL="457200" lvl="0" indent="-457200" algn="just">
              <a:buAutoNum type="arabicParenR"/>
            </a:pPr>
            <a:r>
              <a:rPr lang="ru-RU" sz="2400" dirty="0"/>
              <a:t>О</a:t>
            </a:r>
            <a:r>
              <a:rPr lang="ru-RU" sz="2400" dirty="0" smtClean="0"/>
              <a:t>пределение </a:t>
            </a:r>
            <a:r>
              <a:rPr lang="ru-RU" sz="2400" dirty="0"/>
              <a:t>в команде сотрудника, в функционал которого будет включена задача по отслеживанию этой информации</a:t>
            </a:r>
            <a:r>
              <a:rPr lang="ru-RU" sz="2400" dirty="0" smtClean="0"/>
              <a:t>.</a:t>
            </a:r>
          </a:p>
          <a:p>
            <a:pPr lvl="0" algn="just"/>
            <a:endParaRPr lang="ru-RU" sz="1000" dirty="0" smtClean="0"/>
          </a:p>
          <a:p>
            <a:pPr lvl="0" algn="just"/>
            <a:r>
              <a:rPr lang="ru-RU" sz="2400" dirty="0" smtClean="0"/>
              <a:t>Полученная </a:t>
            </a:r>
            <a:r>
              <a:rPr lang="ru-RU" sz="2400" dirty="0"/>
              <a:t>информация должна рассматриваться и обсуждаться систематически и  регулярно – наиболее часто в период публикации результатов оценки. В команде по проведению оценки необходимо иметь конкретного специалиста, который будет управлять всей этой деятельностью</a:t>
            </a:r>
            <a:endParaRPr lang="ru-RU" sz="2400" dirty="0" smtClean="0"/>
          </a:p>
        </p:txBody>
      </p:sp>
      <p:sp>
        <p:nvSpPr>
          <p:cNvPr id="3" name="AutoShape 2" descr="data:image/jpeg;base64,/9j/4AAQSkZJRgABAQAAAQABAAD/2wCEAAkGBhQQEBQUEBQUFRQUFBQUFRQYFRQUFRQVFBYVFRQYFBQXHCYeFxkjGRQVHy8gIycpLCwsFR4xNTAqNSYrLCkBCQoKDgwOGg8PGiwlHyUsLCotLSksKSksKSwsKSksKSwpKSksKSkpKSkpLCwpKSwsLCwsLCwsLCwsLCksLCwpKf/AABEIAKwBEAMBIgACEQEDEQH/xAAcAAACAwEBAQEAAAAAAAAAAAAAAQUGBwQDAgj/xABFEAACAQIEAwUFBAcGBAcAAAABAhEAAwQSITEFBkETIlFhcQcygZGhFEKxwSNSYnKCkvAkorLR4fEVM0PCCFNjZHODs//EABoBAQADAQEBAAAAAAAAAAAAAAABAwQCBQb/xAAlEQADAAIBBQEBAQADAQAAAAAAAQIDERIEEyEiMUEyIxQzUQX/2gAMAwEAAhEDEQA/ANxopUUAUU6KAVFOlQCoooqSAooooDzxGJW2pZ2CqNSxIAA8ya5+HcYs4lS1i7buAGCUYNB84rPPbpjX+zYfDWj3sReJImJW0ub/ABFap/s0W9gOIWWYjscQRYZfO4CUMeTrHxrh0k9FihtbN/opCnXRWcfFuIDD2Ll1gSLaM5HjlE1Qn58vhDdD2vEWyNIGpE7zHWtA4hZV7Tq5AVkZWJiACCCTOnWsG+1qjui9kVDFQQJzfdLLr1Ams+Z0mtGvp4mt7N04NxEYjD2rwEC4iuB4ZhNd1R/AntnDWuxYPbFtVVhsQoy/lXfWhfDK/o6KK+WeN6kg+qK5MHxW1ensrlu5l97I6vE7TlNddAFFFFAFMUqBQk+qKKKgBRRRQBRRRQBRRRQCoop0AqKdKgCiiigFRRSNSQVHmX2l4bA3uxfO9wAFlQA5ZEgEkgTtp5ipbl3ma1j7Pa2C0AwwYQyneCKzDmjl8rxXFXLyq4c27tvN+rlgxHgVIqd5XsXLZxt5ApttY1RZ1ugsEIB0ByHX4Vn7nvxNDxenIofth5p+1Y22LDBreHnIwXUuY7TU7iVA8NKri8febb2iyXLL9qDv31By79Jn51rGG9nnD2QG4GZoGabjAT10rn4r7MsJcT+yzZZRIeWdWPg4P4j6106hvZn3lUuTNrFzEMDivt10X+utzOWPeVZB20Om2lfo/lrGvewWHu3RFy5YtO4/aZAT+M/GvzzxC49i49osQywoIkAwNPhBJ+Nb9wziKjBKQIKWB3R4rbmB8qjG3tpmnLCSTRiHP/O93FYi6puN2KOypbzQpCkiSNidJ1qFwvG0UBo1AjL1n/KoZcC1+9GaNJzHXUmvfiHBfs7KVYsuuYkRBA1H1q3JUVShjGrmXSRc+SObLuGuZu2a3ZBzXA0shn9noT4itf5Z53s45itsiYJEHQgRP41+d+DY4G5DEge8IGYFh5HyrVvZtZR8a1zMAy2jCRlLSYkKNwNfPvCmS/8ATijlY045mr1m/tm40y2LOEtMytiWYuV0bsbYBeD5llHmJq2c2c0Jw/DtdcZm2S2CAbjdAPAeJ6V+dOcOe7+Nxtu/dQWjbUIiAmAJJYydyS2/pUU/GkVyvKb+Fq5Dw64LiuF7BrgW+xs3FaQGD22dNPIqK32vylZ5uKY7DXCT2eHv27h6kgEZ/XuyK/TdzjVs4VsTbIe2LTXQVPvKFLafKKjHtT5OsvHl6kjNOa/N+L9p3GLjtets1u2dVRUUoq7jcSdI1rcuSOPHHYDD4hozXE78aDOpytA8JB+ddpp/Dhy19J6gUUCpIPqiiioAUUUUAUUUUAUUUUAUUqdAKinSoAooooBVD8yc1Yfh9rtMS4Ua5V3dyOiL1P0FTFYL/wCIK9/bMOMpBFgnNOjS50A6Rrr50B1H2g/8XxTKLYtKiE2lMF3BIz5zttGn41Hc08xXsHYUYe7lS/2iuogqVhYI/VbfUVSOWcFduXgbBhhOp0AU91p+cVL88cJvWbdkXCjKJCFBAEjUEeOm9U+ivz9L/dxr8PC3zli7kIt1pJC6ABjJgSR8K1/g+Pi2tokyigEn3idiSfM1+f8AgmL7LE2n3yOCR4jwq9cLtti2e698qxLQgTPCjYLrodqW1Jzijky74/gtl76uwBcaidRpESOsbx61LNxTsUAzyw3B0PnHjVJ4FjrmZ7V4nPb0EmdImfGCIrg47xtheCsdhHz1FcT/AOll7S0zl5iv2rOIa7bAUXJDCO6GOsjw1JrxxV37SFVIfL3io0DfOozjl/NaJ32P1r04AMtp2MS4YabBYIEfU10lqlY7rcODkfiaqSDEHTukShB0j/KvWzxNs6uhdcg0bMQ87lpG3SvDCcu2WtljdbNIH3fwr24Rwq7fu/Z7KlrmvUAADqx2ArZhyRkyOmZ8mO8cKfwuHDOONjXDYwG+AFtIxWQBqSdOpJ1PkPCqzz3hbYe2bSFUKnSCNQT0O3Sp3F8v3OGrb7V82YkkJMIVgjUkZpnwG3WvXB8rNxNDdF3sssoiuuZWGhkkEFTJI2O21Y7T7ra+GuePZWzLLqwx/rpW2eyLmzD2+FXrOOxNu2ouPbRWbvdncQZsq7kZi2wrLOaOXnwWKNq7lJgMuQ5gVbY/6GuG9g3TLmRlze7IKzPr01+tW7MuvrRd8NctsMtsuy5iFgtlbosA7g+HnW58jiwuBtJhTNu2ChGmZXUkOHHRs06VkvDeKWcNZxF7KhGDRcPZMQWuAFZmdSXB1iYqk8o89Yjh2IN22xYO03bZPduyZM+Dbwa4xxx2yzLl5pI/V9Ark4VxBcRYt3knLdRLizvDqCJ+ddYq0pPqiiigCiiigCiiigCiiigFRRRQBRRRQBRRRQCrFv8AxC8FP9nxQkqA1h/BSTnT0nvD4CtpqB5zwVrEYV8PeUst0RA0IgghgTsQRUg/OXIeJi46SwJXMCu/d1I+I/CrJzEWvWrgW29191XUkGIzIm+kkwPOrRjOUEw+HdMLaCkKCGkF5WDLHdhvImvjlfBOby3LghkYTB7ucAgD92CT8qyXH+iZrx5V2mmYzw7htx7mVRlYGDmlcp21B2q1cLxFzBP2V7UTnGQ7nY9Kl/aG6DiLntO9lt5soJKkKYB84E/EVB4nHERcDOLi5WXPEMNFYBeojWpvbeicaURzX0n+BYe7fxVx4CIQVVzJjKAMvn/vULzrw1rNzvkEssqQdDB8+oI+tWHlPFG5hWY+8bjsekEn/Wofmi59oyCQWUsInXUDr5mrFKkz1bpkBhiLqgMGIJAhdWJPQRVowHAou2rd7Ph7b6IWGpiO7v3SdtarXAybN62GbIc4AMSBM9PlVx5rxYvYEvLuwyhBAUK4kEgb6iTFU3T5GmIXDZVr169bvtYjK+fKq5RqJIUgxqI6+tXLiXLT8Pv2xg7p7TFpmYkCLSrlz5G6yzDzgedWLgODsXjbxGVTcKLLbkMQAw9dIr35ww4ZLVwAEWM2YEx3HygwfUCrH4ltFSrnaVFe4jwa5at57t/t107RGGmSfumS0gmZ9ak8BZFiSDqYGggADQAL0gaTvrXHZYZDmUBTIBOwWdBqda5MWxRwXchZAiMwZZOojXMPDrVeBt/SzqEpeiL4zw0nHpjDGR1ABbXK4XQR4FR9a5ud7i3sNnLglChQgHroRPn+VS2OZTZYZ1YlYVYY5XP6pIEBRGZt5Iia4rNj3RcPdH4ZWJIgEbKRqNcw9a6te6Yx0u00ygXeJN2PYj3c/aN+00QsxvALfOuEmrTzThbBuZUyLcGUuyKyqSRJlWOh1G3Wa4uXuCC7jLFpnUK95AzHSFkE7+O3xq/Zk1+n6f5NwzWuH4RH0ZcPZBHgcg0qZFfKLAgbV9Cujk+qKVOhIUUUUAUUUqAdFFFAKnSooB0qdKgCiiigFVX5qxRRp6BVBjcAnU/hVoqqcyEG6wMjuR66bVJzXwq3N/GzhcHcu2yS4AUeALHLMeW8VnGD5Yx1xu0NxgTrm7Qz5HTatHGGGJwjKzAoS4JO/dbr6RUa12CVzuAwB7saa/d8okVlz5HLSRr6bGrT2ZLjZW64cksGhiSSSQdTPrNfGIxRMS2bQR5eVe/Hr+fE3XCkKWMT1A0mfPf41xYh5UfCNZiOnpVq8+Tinx8Fk5b44y22tjcHMPQ7/WKsfAsJYEm+AWMkk5tI8PSqjyRwi5icUFRHKf8AUdRIQbgsToNqvuK4a+GdQWEFm1IIGmhE+MVVnT4+C7puLvTKVzVgQt1SpOVjKtqNNNY+NS4xTC3bUvnOjBRB0+OlWrDcktjUN5SGdGyrmJGZY112mT9arbcMOEvm26lDOiafT8qtxY1cqmZ8+VxTmTttcbbCWWW0JZFzwRMwYExBnX6VVL3MtzFX0OLuMbamcq6KI1EKPlrXU+IzXzmJGszuAAY73kZNVvE2+zdllTB0gyIOo+hFaK0URvWy0cJ4PicbblLuS3LQknQbRHXwrlSxiLGI+zlzAMnvd2I0YTto0DzqzcnlRYRrZcFiyFRsNCZ9dq9uKWEN1ES2z3TbnMTAIktDN946fKKwYsr7nH8PRy4V21f6R2FxPb2hAz6BjMyWK9+Mwgrtt1nQgEVzvdAb9IMjAQRG0GDEaBxm6blelReGxotwEkZbqOsFSyPtqOoBPzqycA4GmIZ71+Tn0VRK+7uTpodYgdOtd5sk4lyozY4deEVnhtgnEuzgGGLjP3WmfvZtvHapjinDHxmIsJZtkXWcCUiIGUliRsBO9THFOXxobIVcmoUCAR4esjeuzgLtYuZ7Uq8QWgSQ0MRr0JA0rz/+bHLmej2H2+P6bRYWFA3gAT4wIr0FQ/L3GvtCd6M6wGHQ+BFTAr1YtXPKTyqly9M+qKKK7IClTooAooooAoopUAUUUUAUUU6AVFOlQCqm85Y9cMWuXWCrAO06xEAdTpVyrF/btdP2jDrPd7Jmy/tZ4JI9IoRrZR+Mc33rpVbZ7O0rl1UfeOfODc8dY02q+4fFYd7eFvy+TEXRaa2IPZXCD3SxM5Mw9YNZKzg/Cuj/AIk1uwbYJ/5tu6kdHWRp4SCP5RVdSq+lsU5+HriHyuwPRmB+BIqEx5GYx11irLf4ZKs91sssWYCJGbvfnUJjOHgMuRswLZPMMWiD9aJkNG/+z/hK4bAWUAAYoHc/rMwBJJ/iFLm1bFuwzXzCE5dN5J+74HTei1jBbNsTGwH8n+n0ql8xcebE8QFkx2ds91ToGaAxY+umvlTJWpO8UN0WPl/n2ypW2Fy220EPOTwLKVHnqCa+fa3hlbCrdjv22AkblXERPrBFRXEcT/ZmJRFhM2YESGmFCxqfWvjj2PN/gwdt+6Nf2bgWfpNV4Mjo76jFx8lC4Gx7aC5AaQRrJG4APT3TV7XhlgSVtoGO7EAt4bmqDwHDdpjra7SrR6KOn1rWMAFKR2ag9Pz1PpVXU0962ddPK470Ui3xI4fGPbMZDDQehC6n61IcD4gMRdusYKqygH0DTHhpHwio/n7Aol1HA0uKun6rJow8ROleXK90JZY7ZnY/AQB+FVUtTyX008m/Vn3zJyqlu212wWhdXtzJ1IJKMfwqV4NiQiWRsCVHxKsTUDxnit29dNuzJURnA3PjMdKhxxV7LqjkgAhoOpVhIWJ6a7Vzkx1mx6bOZax1s1V7eu5gg6RsfWvlFM6x5QI/o1E8M5jS8s5l0PQiui7xPLOo8N+p/wB68V4rT00a1Sfws/I98/ao6MrAj0AI+taIKz32f2M14t+qrfUhfyNaEK9/oFrEeX1P/YfVFFFbzMFFKnQBRSp0AUUUUAqKKdAKinRQCop0qAVY17ebX6XDN427gn0YH/urZayz284MnD4a4Botx0J8O0UEf/n9aMIxAe98PwNdODeLizpDAyfWuO40MPlXS9tomKjTfwnkp+l4wvA7d+2rPcIzs0CBJK6HU+k1HcS4dbs5O9mDXLWQkQSRcXr6VK8l443LGRype20pI1yR+Rn5ivjmrBi52WckZSYjSCCCGHpWSJvu8Ga7yR2e4i28UuIRbAbvCWA/ZMAj/I69aqt2zcvYwEwSGAVQAO6AYHnFR+LxTvcNwtrljL09QemxrrwWNy3rd8fshvQ/7kVbmx1L1RHS5Iudx9PXme2wtBQCASAZBG2sfOuzj+OB4YEK5MqopGpAiIPppXbzNiRduKsyqKG+JGv0MfGonCW/td9bBns7hKt5WwpzkGNwRv41RL4PSNNTzjdFO5RS5cxytZR2yK3ugkDTSTsPjWhm+wJBJEg6TGUg6iR18RV5wnBbWHsi1h7a20A2XT1JO5PmarXEuVbnbNcsZSLkZ0YkBXGmdY8t65y/6PZTgyLH4fwoPO127cyZUJS2uZiATkLad89B3etRWDxbBFXoAJ/Gtw5Z4AMMrlz2ly7Gdo0gTCqP1RJ9Zqqe0Tke2iHFYVAka3baiFI/XUdI6gada78cdFuC4vNqvjKDylxAW8XcV2ZWue4wiJEtBJ8dtqlOfMNbayHVZutcADEEHbvQPAfnUBhUQ3ref3S6htYMExofjPwqwczItu1bBcszO0TPdRRGoPUysfGofi00a66ZK+239KRfsG2xDQfBhsZHQ1ZeS+FC67u4MDur+8RJOvgo/vV38D4M15JAG8yfCpXiq3rFtjoTACMdwdo030rnLbueM/TLeGcOR6e0jWOR+F9lh8x9653v4dY/En41ZBXPgEy2kHgij+6K6BWzFHCVJ5t1ypsdOilVhyFFOlQBTpUUA6VFFAFOlRQDpUUUAUUUUAqr3PvAvtnD71oCWy50/ft94fOI+NWGkaEH5ANqbiqf1xPzFWC7bBqX505OOF4hdKx2WbOmuoD6gEdIJioq5oR8R/XyrX02tM8/rdqkh4O+bbAjdTI9Kk+JcR7dgRsqx8etReSvtNCfhNXdmXav9Mqz2sbx78MV+/Br7wOIi2y7xOniKj75L3YXZdz0kjQV4Nee2MzKQAI33GadP661i6u5r1/Uet/86Kx+z+MlbfGIBBkkzM7xVm9m90XcRceI7O2AB5s2uvjpWYX+LnMSoifHWtF9jONzHEB4LNkIPkpKxH8QrBcaWz06zKlpGq2L0yD0gU3rjtXx2txRuuT6gx/XlXUdaoTKWvJ72zFcvGu9hb46Gzd+iNXpiLmVPOQP5iBXPx29kwl9vC1c/wAJFdpkzvaPzwt3Yg1KcVvnEXu5qAABG2g1+GtRoCnYCtT4Hy2lnCi2B37qy7H3pImPQbRVXUZ5xJNnuU+LTfkiuXMQFVlDZSjWwTp3ww2I6aA11cYxAJRXbMXcGdAqoGA18fL0NdPCuVzaYlomAp6hgNsymnxDgL3LylQAgiWMageAHmfpWNdXCfgx0uX02DD3VZQUMqQII2I6RXqKrPKuLOZrc6RIHpofyqzCvY6fMs0c0eTccK0fVKnRWg4ClRRQBRTpUAUUUUAU6KVAOilRQDpUUUAqRp0VJBlPtR4U2Gb7VOe3duoHQgfo4A2PUHKdDtWf80WOyxK92LTHMuX9cSQPQ1s/tWwnacKv/sZH/lYT9DWQXLoxOBVj79khSf3Ig/y/hVW3jtNfP0scrLjcv7rwR/bA14YnGBAYInoB1r1VQZ9fyFcmJsTPka9em9eD5+EuXk6+UsGuJ7QMWGVlYxBbXQECdtKluL8DRYVmbI9wW9tTm0kb9da9/Z3ZVLVxjljtCrEgAgQoEXF1Tb74ymdwau17hyLb/RrdudRcKZ0C7khg0E6DX5b18/lmubaPrcOu2kYPxzhDYW+1p9Y2I2ZTsRUvyNxr7JfFxiQgMHwMjUT4wJjyqwe0ThYeyL3/AFLTBGIBEqxIkqdVg6ifE1efZp7PrGI4KiYy3mGIuHERqrKPdtww1HdWf4jV8+8eTNa7d+CfYK4S/b17okjZ7Z1+MTI+PjXVbcGIqu4Diq4YXbQgizcZMpIGVQxAHpEV2cJum/Lq2W1LA24lgYB0bousxFYm9Ms4tzyJC7ZN5xr3F19WG3wFVD2pczLYsfZkP6W8O9H3bfWfXb51edBoOlY97RcN2/EGyESltEPqJJ18dashJPbIjy9EVybwvtsUkiVT9I3ovuj5xWpYq5lKt0zAH+IwPrWX8ETFWLo7IMpPvaShA8TtFXjAcxLiLGa4jAg94DXVW3AOvSa8vr8OTJXNeUerkpJpb/CwkzSmuG3x+wQD2g111BB+UV4XuYbZ0tHM3XcQPGvOXTZfvFmbuTvjvyWLli9OJBG3eX5DWruKr/K/BglpLjLDkSBJ7obb4xv61YBX0vQYaxYtUYM9qr2h0U6VbygKdFKgHSoooB0qKdAKiinQBSoooAooooBUUUVJBH8f4b9pwt6z/wCZbdB6kHL9YrAeTx3b9tupBg9CO61fo0ivz3zDw5sJxDFIDE3WuKQfu3TnE/zR8KdvuepzWbs6sibuD7F2ToNV/dMxr5aj4VzXW7rV1XLhb3jO/wBST+JPzqLFzVx5VvlOISZ5NOcmR1Pwsfs0xbHt0Ac5CtwZZlS0qx7vfjRNp81NXFrSNqVtM3/x2mPxPZBz8UmqHyDcW05a5otwssxIGqgEiDpKnp1q9Yri2HUHNiLRA6Z2aOnulmnX9lfhXlUm22fT4blSkfd3D28TYuWidCptkdBO0Dy/z8KnvZLzGl/BjDye2wZ7G4Dr3QSEYHYiBHlFUDht8O+YSPtF5LafdZgSFEDWNz8q0LkD2aDhV7EXBfN0XoCgoFKgMW7xBOY67iKjE97OOp14Kjznw02uI3jBAuRcB8QwEx8Qa4MLxN0ZkViAVBYdG1jWrV7UVi/ZPjaYfJ5/OqBhbpfFHLqEtnP4KCwyn56VRc+zJivUtN7ma9kyhgNIkAA1Q+X8U2JuYlmgdil2+zEn3EaCP3tRVkuSYA3Og9SYFUlL1zhl/GYbEW+/ctXMO8H3c5V1ZT1BI+INdYpTXk4ttPwXvhHFLVyw7I05RJGxHhIqLt4lkbODqdSDsRvFVXhCPJyHKp7NHO2jNmGvqhqxY8wh/lHqa9DpcM8a2eb12WpuWiRxto3reexHe1KN3dfEHx+hivPtPs6wCDc0Zo2EdPMfjXNaxDW18QGAg6Qui6HpQ0NcZoglVHrvvVePpLWTjX8neTroePlP9H6EwN4PaRhsyqw+IBroFQfJOK7Th+HY79mFP8BK/lU4KNaeiyXtH1Sop1B0KiiigCiiigHRRRQBRSooB0UqKAKKKKAVFFFSQFZB7XLCrjbbAQWs94+OViBPwrX6yT2yW/09o/8Aot/iq3D/AGZuqX+ZnhbY+VRi/wDM9VNSFw9wegqOj9Kv7p/OtmQ87Cd3AnZkbaFYWx9X1HTQ7+XlUzh7FpgTkXcgqSTP59POpq5gETgOFZVUO99mZwAGJ/SjUjfRQNageH29G30Yj8DWJSn4Z7CprTJrlK2j8VwmcRbt5zbUaL2uWEzD8K3QVhvAFy3rJG/bKZ9GWtzqnSl6RZVOvLM39rrQcN/9v/ZVT5MTN9vO/wDZPr2ikfhVl9sd0h8MPEP9StRPKVkLguJsBrksrPkS5NZ2vdl8/wAHPwG12mMwyjrdQn0U5j9BWic48m4DFgX8dbX9CCxu5ihyDUh2HvLpsfhVF5DE8QsT0Dn5I1Svt8xbpw+0ikhbuICuB94BWYA+UgfKu8P8nGX6Y1heJoLd20imLl5HVz0S32gCnz76mtM5z5STDLhhbYnMgZhqSWQLLTOzFvpVB4vYW3g+HBBGexdvMepd7xBnyhFA9K1zn4aYc/8At/8AKunkrEuUkLDOZqaKBiMExXKQRmAYeYkwfSQR8KtGD9muIdUuBrZFzLIkyqkTmMjU9IHjXlxOyAuFjrhUPze4fzrXOHpFq2B0RB/dFXR1l3TKMnQY8co+sHhhbRUUABQAABA08BXuKKBUHSWh06VFQSOilRQBTpUUA6KV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www.brainity.ru/upload/iblock/f07/f0749e47a2d3a364d09b073d927086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738" y="1157288"/>
            <a:ext cx="1859757" cy="117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3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СТРАТЕГИЯ РАСПРОСТРАНЕНИЯ ИНФОРМАЦИИ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40589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Стратегия </a:t>
            </a:r>
            <a:r>
              <a:rPr lang="ru-RU" sz="2800" dirty="0"/>
              <a:t>распространения информации (</a:t>
            </a:r>
            <a:r>
              <a:rPr lang="ru-RU" sz="2800" i="1" dirty="0"/>
              <a:t>англ.</a:t>
            </a:r>
            <a:r>
              <a:rPr lang="ru-RU" sz="2800" dirty="0"/>
              <a:t> – </a:t>
            </a:r>
            <a:r>
              <a:rPr lang="en-US" sz="2800" dirty="0"/>
              <a:t>dissemination strategy</a:t>
            </a:r>
            <a:r>
              <a:rPr lang="ru-RU" sz="2800" dirty="0" smtClean="0"/>
              <a:t>) имеет </a:t>
            </a:r>
            <a:r>
              <a:rPr lang="ru-RU" sz="2800" dirty="0"/>
              <a:t>дело не с тем, какие продукты должны быть подготовлены, а с тем, </a:t>
            </a:r>
            <a:r>
              <a:rPr lang="ru-RU" sz="2800" b="1" dirty="0"/>
              <a:t>кто</a:t>
            </a:r>
            <a:r>
              <a:rPr lang="ru-RU" sz="2800" dirty="0"/>
              <a:t> и </a:t>
            </a:r>
            <a:r>
              <a:rPr lang="ru-RU" sz="2800" b="1" dirty="0"/>
              <a:t>как</a:t>
            </a:r>
            <a:r>
              <a:rPr lang="ru-RU" sz="2800" dirty="0"/>
              <a:t> эти продукты донесёт до представителей целевых групп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i="1" dirty="0">
                <a:solidFill>
                  <a:srgbClr val="FF0000"/>
                </a:solidFill>
              </a:rPr>
              <a:t>В основе стратегии распространения лежит понимание того, какими способами информация о результатах оценки должна доводиться до конкретных целевых групп. </a:t>
            </a:r>
          </a:p>
        </p:txBody>
      </p:sp>
    </p:spTree>
    <p:extLst>
      <p:ext uri="{BB962C8B-B14F-4D97-AF65-F5344CB8AC3E}">
        <p14:creationId xmlns:p14="http://schemas.microsoft.com/office/powerpoint/2010/main" val="13433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КОМММУНИКАЦИОННАЯ СТРАТЕГИЯ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Если процесс обмена информацией спроектирован и управляется неумело, то тем самым вы предоставляете пользователям свободу выносить свои собственные суждения по поводу качества и полезности для них продуктов и услуг.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А это крах вашей стратегии!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pic>
        <p:nvPicPr>
          <p:cNvPr id="5" name="Рисунок 4" descr="http://t3.gstatic.com/images?q=tbn:ANd9GcSs_PuL_oJBvZoo79aut3J6jeZ_XtQhoj8CC3d-HaQzVDCgsYoOS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363838"/>
            <a:ext cx="15121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2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470"/>
            <a:ext cx="9036496" cy="936104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ЗАДАНИЕ 5.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Стратегия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коммуникации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131590"/>
            <a:ext cx="8928992" cy="322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Командам дается 30 минут на то, </a:t>
            </a:r>
            <a:r>
              <a:rPr lang="ru-RU" sz="2400" dirty="0" smtClean="0"/>
              <a:t>чтобы</a:t>
            </a:r>
            <a:r>
              <a:rPr lang="ru-RU" sz="2400" dirty="0"/>
              <a:t> </a:t>
            </a:r>
            <a:r>
              <a:rPr lang="ru-RU" sz="2400" dirty="0" smtClean="0"/>
              <a:t>подготовить предложения для коммуникационного плана: </a:t>
            </a:r>
            <a:endParaRPr lang="en-GB" sz="24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ключевые сообщения, </a:t>
            </a:r>
            <a:r>
              <a:rPr lang="ru-RU" sz="2400" dirty="0"/>
              <a:t>которые будут постоянно озвучиваться официальными представителями </a:t>
            </a:r>
            <a:r>
              <a:rPr lang="ru-RU" sz="2400" dirty="0" smtClean="0"/>
              <a:t>организаций;</a:t>
            </a:r>
            <a:endParaRPr lang="en-GB" sz="2400" dirty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возможные вопросы к ключевым сообщениям и стандартные ответы на них;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механизмы отслеживания реакций заинтересованных групп и способы реагирования на них;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sz="1000" i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>
                <a:solidFill>
                  <a:srgbClr val="00B050"/>
                </a:solidFill>
              </a:rPr>
              <a:t> Каждой команде дается </a:t>
            </a:r>
            <a:r>
              <a:rPr lang="ru-RU" sz="2400" i="1" dirty="0" smtClean="0">
                <a:solidFill>
                  <a:srgbClr val="00B050"/>
                </a:solidFill>
              </a:rPr>
              <a:t>10 </a:t>
            </a:r>
            <a:r>
              <a:rPr lang="ru-RU" sz="2400" i="1" dirty="0">
                <a:solidFill>
                  <a:srgbClr val="00B050"/>
                </a:solidFill>
              </a:rPr>
              <a:t>минут на презентацию</a:t>
            </a:r>
            <a:endParaRPr lang="en-GB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293179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iavaldman@gmail.com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СТРАТЕГИЯ РАСПРОСТРАНЕНИЯ ИНФОРМАЦИИ ВКЛЮЧАЕТ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40589"/>
            <a:ext cx="9036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/>
              <a:t>О</a:t>
            </a:r>
            <a:r>
              <a:rPr lang="ru-RU" sz="2800" dirty="0" smtClean="0"/>
              <a:t>пределений </a:t>
            </a:r>
            <a:r>
              <a:rPr lang="ru-RU" sz="2800" dirty="0"/>
              <a:t>первичных и вторичных </a:t>
            </a:r>
            <a:r>
              <a:rPr lang="ru-RU" sz="2800" dirty="0" smtClean="0"/>
              <a:t>каналов распространения, </a:t>
            </a:r>
            <a:r>
              <a:rPr lang="ru-RU" sz="2800" dirty="0"/>
              <a:t>которые будут использованы для каждого продукта и услуги;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становление </a:t>
            </a:r>
            <a:r>
              <a:rPr lang="ru-RU" sz="2800" dirty="0"/>
              <a:t>ценовой политики;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Маркетинг. Определение </a:t>
            </a:r>
            <a:r>
              <a:rPr lang="ru-RU" sz="2800" dirty="0"/>
              <a:t>шагов, которые будут предприняты и будут гарантировать, что ключевые пользователи и адресаты узнают об имеющихся продуктах и услугах.</a:t>
            </a:r>
          </a:p>
        </p:txBody>
      </p:sp>
    </p:spTree>
    <p:extLst>
      <p:ext uri="{BB962C8B-B14F-4D97-AF65-F5344CB8AC3E}">
        <p14:creationId xmlns:p14="http://schemas.microsoft.com/office/powerpoint/2010/main" val="39631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ПЕРВИЧНЫЕ КАНАЛЫ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РАСПРОСТРАНЕНИЯ ИНФОРМАЦИИ</a:t>
            </a:r>
          </a:p>
        </p:txBody>
      </p:sp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179512" y="3075806"/>
            <a:ext cx="8964488" cy="1656184"/>
          </a:xfrm>
          <a:prstGeom prst="roundRect">
            <a:avLst>
              <a:gd name="adj" fmla="val 388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53882" dir="13500000" sx="75000" sy="75000" algn="tl" rotWithShape="0">
              <a:srgbClr val="D16349"/>
            </a:outerShdw>
          </a:effectLst>
        </p:spPr>
        <p:txBody>
          <a:bodyPr vert="horz" wrap="square" lIns="91440" tIns="45720" rIns="457200" bIns="2286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Телевидение.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algn="just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Телевидение из всех СМИ имеет самый большой охват и самое сильное влияние на массовую аудиторию.</a:t>
            </a:r>
          </a:p>
          <a:p>
            <a:pPr marL="0" lvl="0" indent="0" algn="just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Но используемые при телевизионном вещании информационные сообщения, как правило, гораздо короче, чем в продуктах на печатной основе. Информация может быть наглядно запечатлена в телевизионных продуктах, но большинство сообщений должны быть тщательно сокращены до небольшого размера. Множество важных нюансов зачастую оказываются потерянными при этом.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204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печатные отчёты</a:t>
            </a:r>
          </a:p>
          <a:p>
            <a:pPr lvl="0" eaLnBrk="0" hangingPunct="0">
              <a:buFontTx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электронные отчёты (в Интернет, на CD или картах памяти);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радио;</a:t>
            </a:r>
          </a:p>
          <a:p>
            <a:pPr lvl="0" eaLnBrk="0" hangingPunct="0">
              <a:buFontTx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телевидение;</a:t>
            </a:r>
          </a:p>
          <a:p>
            <a:pPr lvl="0" eaLnBrk="0" hangingPunct="0">
              <a:buFontTx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мультимедийные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продукты.</a:t>
            </a:r>
            <a:endParaRPr lang="ru-RU" sz="2000" dirty="0" smtClean="0"/>
          </a:p>
          <a:p>
            <a:pPr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766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ВТОРИЧНЫЕ КАНАЛЫ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РАСПРОСТРАНЕИЯ ИНФОРМАЦИИ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Реклама;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Внутренние и внешние брифинги;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Пресс-релизы;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Интервью с журналистами;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Пресс-конференции, брифинги, конференции и семинары;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Публицистические статьи;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Новостные письма;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Статьи в информационные бюллетени.</a:t>
            </a:r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797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8197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СПОСОБЫ ИНФОРМИРОВАНИЯ: </a:t>
            </a:r>
            <a:r>
              <a:rPr lang="ru-RU" sz="3200" dirty="0" smtClean="0">
                <a:solidFill>
                  <a:srgbClr val="FFFF00"/>
                </a:solidFill>
              </a:rPr>
              <a:t>УЧИТЕЛЯ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Специализированный отчёт </a:t>
            </a:r>
            <a:r>
              <a:rPr lang="ru-RU" sz="2400" dirty="0" smtClean="0"/>
              <a:t>по </a:t>
            </a:r>
            <a:r>
              <a:rPr lang="ru-RU" sz="2400" dirty="0"/>
              <a:t>предмету или области содержания, подлежащей оценке </a:t>
            </a:r>
            <a:r>
              <a:rPr lang="ru-RU" sz="2400" dirty="0" smtClean="0"/>
              <a:t>с </a:t>
            </a:r>
            <a:r>
              <a:rPr lang="ru-RU" sz="2400" dirty="0"/>
              <a:t>указанием результатов, основных ошибок и типов заданий, выполнение которых вызвало наибольшую трудность у учащихся.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Отчёт по школе в сравнении с результатами школ из своего кластера, муниципалитета и региона.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Педагогические </a:t>
            </a:r>
            <a:r>
              <a:rPr lang="ru-RU" sz="2400" dirty="0" smtClean="0"/>
              <a:t>советы.</a:t>
            </a:r>
            <a:endParaRPr lang="ru-RU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Методические семинары, проводимые представителями методических служб и </a:t>
            </a:r>
            <a:r>
              <a:rPr lang="ru-RU" sz="2400" dirty="0" smtClean="0"/>
              <a:t>системы ПК </a:t>
            </a:r>
            <a:r>
              <a:rPr lang="ru-RU" sz="2400" dirty="0"/>
              <a:t>по разбору основных ошибок при выполнении теста.</a:t>
            </a:r>
            <a:endParaRPr lang="ru-RU" sz="24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438" y="16294"/>
            <a:ext cx="1595066" cy="116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751343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СПОСОБЫ ИНФОРМИРОВАНИЯ: </a:t>
            </a:r>
            <a:r>
              <a:rPr lang="ru-RU" sz="2000" i="1" dirty="0">
                <a:solidFill>
                  <a:srgbClr val="FFFF00"/>
                </a:solidFill>
              </a:rPr>
              <a:t>Руководители национальных и региональных органов управления образованием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Краткая аналитическая записка с результатами оценки (2-3 страницы без технических подробностей).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Презентации с наглядными примечаниями и комментариями.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Брифинги (совещания), на которых организаторы программы оценки представят основные </a:t>
            </a:r>
            <a:r>
              <a:rPr lang="ru-RU" sz="2800" dirty="0" smtClean="0"/>
              <a:t>результаты.</a:t>
            </a:r>
            <a:endParaRPr lang="ru-RU" sz="2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Резюме итогового отчёта программы оценки.</a:t>
            </a:r>
          </a:p>
        </p:txBody>
      </p:sp>
      <p:pic>
        <p:nvPicPr>
          <p:cNvPr id="4098" name="Picture 2" descr="http://im0-tub-ru.yandex.net/i?id=114716480-17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940"/>
            <a:ext cx="1297025" cy="97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8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8197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СПОСОБЫ ИНФОРМИРОВАНИЯ: </a:t>
            </a:r>
            <a:r>
              <a:rPr lang="ru-RU" sz="3200" dirty="0" smtClean="0">
                <a:solidFill>
                  <a:srgbClr val="FFFF00"/>
                </a:solidFill>
              </a:rPr>
              <a:t>АДМИНИСТРАЦИЯ ШКОЛЫ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Итоговый отчёт (национальный или региональный).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Отчёт по школе в сравнении с результатами школ из своего кластера, муниципалитета и региона.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Семинары и совещания, проводимые учредителем и муниципальными методическими службами для обсуждения результатов школ.</a:t>
            </a:r>
            <a:endParaRPr lang="ru-RU" sz="2400" dirty="0" smtClean="0"/>
          </a:p>
        </p:txBody>
      </p:sp>
      <p:pic>
        <p:nvPicPr>
          <p:cNvPr id="3080" name="Picture 8" descr="http://im3-tub-ru.yandex.net/i?id=77167717-5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3584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3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8197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СПОСОБЫ ИНФОРМИРОВАНИЯ: </a:t>
            </a:r>
            <a:r>
              <a:rPr lang="ru-RU" sz="3200" dirty="0" smtClean="0">
                <a:solidFill>
                  <a:srgbClr val="FFFF00"/>
                </a:solidFill>
              </a:rPr>
              <a:t>СМИ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44016" y="1131590"/>
            <a:ext cx="88924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Пресс-релиз с основными результатами программы оценки.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Материалы для прессы, содержащие ответы на наиболее важные для СМИ </a:t>
            </a:r>
            <a:r>
              <a:rPr lang="ru-RU" sz="2400" dirty="0" smtClean="0"/>
              <a:t>вопросы.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/>
              <a:t>Пресс-конференции </a:t>
            </a:r>
            <a:r>
              <a:rPr lang="ru-RU" sz="2400" dirty="0"/>
              <a:t>и брифинги с участием прессы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Интервью ключевых специалистов и руководителей.</a:t>
            </a:r>
            <a:endParaRPr lang="ru-RU" sz="2400" dirty="0" smtClean="0"/>
          </a:p>
        </p:txBody>
      </p:sp>
      <p:pic>
        <p:nvPicPr>
          <p:cNvPr id="2050" name="Picture 2" descr="http://im2-tub-ru.yandex.net/i?id=129113843-5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21325"/>
            <a:ext cx="1528562" cy="114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8-tub-ru.yandex.net/i?id=164883268-17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21325"/>
            <a:ext cx="1512168" cy="11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70743"/>
            <a:ext cx="1584176" cy="11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4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7580</TotalTime>
  <Words>1125</Words>
  <Application>Microsoft Office PowerPoint</Application>
  <PresentationFormat>Экран (16:9)</PresentationFormat>
  <Paragraphs>141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Разработка стратегии распространения информации о результатах оценки</vt:lpstr>
      <vt:lpstr>СТРАТЕГИЯ РАСПРОСТРАНЕНИЯ ИНФОРМАЦИИ</vt:lpstr>
      <vt:lpstr>СТРАТЕГИЯ РАСПРОСТРАНЕНИЯ ИНФОРМАЦИИ ВКЛЮЧАЕТ</vt:lpstr>
      <vt:lpstr>ПЕРВИЧНЫЕ КАНАЛЫ РАСПРОСТРАНЕНИЯ ИНФОРМАЦИИ</vt:lpstr>
      <vt:lpstr>ВТОРИЧНЫЕ КАНАЛЫ РАСПРОСТРАНЕИЯ ИНФОРМАЦИИ</vt:lpstr>
      <vt:lpstr>СПОСОБЫ ИНФОРМИРОВАНИЯ: УЧИТЕЛЯ</vt:lpstr>
      <vt:lpstr>СПОСОБЫ ИНФОРМИРОВАНИЯ: Руководители национальных и региональных органов управления образованием</vt:lpstr>
      <vt:lpstr>СПОСОБЫ ИНФОРМИРОВАНИЯ: АДМИНИСТРАЦИЯ ШКОЛЫ</vt:lpstr>
      <vt:lpstr>СПОСОБЫ ИНФОРМИРОВАНИЯ: СМИ</vt:lpstr>
      <vt:lpstr>ПРИМЕР: SIMCE (Чили). Диссеминационная стратегия: Механизмы, Цели, Целевые группы, Содержание </vt:lpstr>
      <vt:lpstr>ЦЕНООБРАЗОВАНИЕ</vt:lpstr>
      <vt:lpstr>МАРКЕТИНГ</vt:lpstr>
      <vt:lpstr>ЗАДАНИЕ 4. Распространение информации</vt:lpstr>
      <vt:lpstr>КОМММУНИКАЦИОННАЯ СТРАТЕГИЯ</vt:lpstr>
      <vt:lpstr>КОМММУНИКАЦИОННАЯ СТРАТЕГИЯ ДОЛЖНА УЧИТЫВАТЬ СЛЕДУЮЩИЕ АСПЕКТЫ</vt:lpstr>
      <vt:lpstr>Пример 1. ЕНТ, Казахстан</vt:lpstr>
      <vt:lpstr>Пример 2. ЕНТ, Казахстан</vt:lpstr>
      <vt:lpstr>Информирование. Опыт ЕГЭ.</vt:lpstr>
      <vt:lpstr>МОНИТОРИНГ ОБЩЕСТВЕННОГО МНЕНИЯ</vt:lpstr>
      <vt:lpstr>КОМММУНИКАЦИОННАЯ СТРАТЕГИЯ</vt:lpstr>
      <vt:lpstr>ЗАДАНИЕ 5. Стратегия коммуникации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239</cp:revision>
  <dcterms:created xsi:type="dcterms:W3CDTF">2011-08-25T06:09:31Z</dcterms:created>
  <dcterms:modified xsi:type="dcterms:W3CDTF">2013-04-28T13:54:52Z</dcterms:modified>
</cp:coreProperties>
</file>