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8" r:id="rId2"/>
    <p:sldId id="355" r:id="rId3"/>
    <p:sldId id="350" r:id="rId4"/>
    <p:sldId id="351" r:id="rId5"/>
    <p:sldId id="352" r:id="rId6"/>
    <p:sldId id="371" r:id="rId7"/>
    <p:sldId id="356" r:id="rId8"/>
    <p:sldId id="357" r:id="rId9"/>
    <p:sldId id="358" r:id="rId10"/>
    <p:sldId id="360" r:id="rId11"/>
    <p:sldId id="361" r:id="rId12"/>
    <p:sldId id="362" r:id="rId13"/>
    <p:sldId id="372" r:id="rId14"/>
    <p:sldId id="373" r:id="rId15"/>
    <p:sldId id="374" r:id="rId16"/>
    <p:sldId id="375" r:id="rId17"/>
    <p:sldId id="363" r:id="rId18"/>
    <p:sldId id="364" r:id="rId19"/>
    <p:sldId id="368" r:id="rId20"/>
    <p:sldId id="369" r:id="rId21"/>
    <p:sldId id="370" r:id="rId22"/>
    <p:sldId id="365" r:id="rId23"/>
    <p:sldId id="366" r:id="rId24"/>
    <p:sldId id="367" r:id="rId25"/>
    <p:sldId id="349" r:id="rId26"/>
    <p:sldId id="341" r:id="rId2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99" d="100"/>
          <a:sy n="99" d="100"/>
        </p:scale>
        <p:origin x="-36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ic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nap.edu.au/naplan-understanding-scal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http://www.myschool.edu.a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imssandpirls.bc.edu/pirls2011/downloads/PIRLS2011_Framework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http://www.rtc-edu.ru/trainings/webinar/14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oecd.org/document/44/0,3746,en_2649_35845621_44455276_1_1_1_1,00.html" TargetMode="Externa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imssandpirls.bc.edu/timss2011/downloads/TIMSS2011_Frameworks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mssandpirls.bc.edu/pirls2011/downloads/PIRLS2011_Framework.pdf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oecd.org/document/44/0,3746,en_2649_35845621_44455276_1_1_1_1,00.html" TargetMode="Externa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sa.oecd.org/pages/0,3417,en_32252351_32235731_1_1_1_1_1,00.html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pisa.oecd.org/document/61/0,3746,en_32252351_32235731_46567613_1_1_1_1,00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ces.ed.gov/nationsreportcard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nationsreportcard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://nationsreportcard.gov/data_tools.aspx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628249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6394" y="4580511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экзамены и мониторинги учебных достижений: интерпретация и представление результатов для различных групп пользователей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14-17 мая 2013 года, г. Москва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Информационные продукты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71" y="4581703"/>
            <a:ext cx="762613" cy="4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image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00" y="4569058"/>
            <a:ext cx="936104" cy="4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67" y="4581703"/>
            <a:ext cx="855687" cy="40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Описание: ciced logo single.ep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34842" y="4598301"/>
            <a:ext cx="1105730" cy="389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Прямоугольник 24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(Австралия)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национальная </a:t>
            </a:r>
            <a:r>
              <a:rPr lang="ru-RU" sz="1600" dirty="0">
                <a:solidFill>
                  <a:schemeClr val="bg1"/>
                </a:solidFill>
              </a:rPr>
              <a:t>программа оценки учебных достижений для учащихся 3, 5, 7 и 9 классов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3159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интерпретировать результаты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3" y="1419622"/>
            <a:ext cx="8096689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16216" y="184422"/>
            <a:ext cx="231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www.nap.edu.au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(Австралия)</a:t>
            </a: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608" y="1076325"/>
            <a:ext cx="5805392" cy="37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386803"/>
            <a:ext cx="3542903" cy="37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008" y="1059582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Индивидуальный отчёт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22235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Видео – представление результатов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753476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http://www.nap.edu.au/naplan-understanding-scale.html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6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(Австралия)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144" y="771247"/>
            <a:ext cx="6444208" cy="43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39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77251"/>
            <a:ext cx="7848872" cy="43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753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</a:t>
            </a:r>
            <a:r>
              <a:rPr lang="en-US" sz="2000" dirty="0" smtClean="0">
                <a:solidFill>
                  <a:srgbClr val="FFFF00"/>
                </a:solidFill>
              </a:rPr>
              <a:t>NAPLAN </a:t>
            </a:r>
            <a:r>
              <a:rPr lang="ru-RU" sz="2000" dirty="0" smtClean="0">
                <a:solidFill>
                  <a:srgbClr val="FFFF00"/>
                </a:solidFill>
              </a:rPr>
              <a:t>в числовом выражении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31590"/>
            <a:ext cx="6371857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9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8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31640" y="1153504"/>
            <a:ext cx="6408712" cy="3989995"/>
            <a:chOff x="1907704" y="2852200"/>
            <a:chExt cx="6140794" cy="37451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852200"/>
              <a:ext cx="6140794" cy="374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16354" y="3177950"/>
              <a:ext cx="511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Год 7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3246530"/>
              <a:ext cx="646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Чтение</a:t>
              </a:r>
              <a:endParaRPr lang="ru-RU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3097046"/>
              <a:ext cx="804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Год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</a:rPr>
                <a:t>обучения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3266" y="3101650"/>
              <a:ext cx="1143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</a:rPr>
                <a:t>Область оценки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6588" y="3938280"/>
              <a:ext cx="29687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Ч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и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ш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к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  <a:endPara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7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6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Он-</a:t>
            </a:r>
            <a:r>
              <a:rPr lang="ru-RU" sz="2200" dirty="0" err="1" smtClean="0"/>
              <a:t>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(since 2001</a:t>
            </a:r>
            <a:r>
              <a:rPr lang="en-US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28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ЕНТ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(Казахстан)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82" y="901055"/>
            <a:ext cx="8109858" cy="42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3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Основные информационные продукты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598"/>
            <a:ext cx="8892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Национальный/Региональный отчёт по итогам оценки.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Специализированный отчёт (по предмету, группе учащихся).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Аналитическая записка для министра.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Информационный буклет для родителей.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/>
              <a:t>Пресс-релиз.</a:t>
            </a:r>
          </a:p>
        </p:txBody>
      </p:sp>
    </p:spTree>
    <p:extLst>
      <p:ext uri="{BB962C8B-B14F-4D97-AF65-F5344CB8AC3E}">
        <p14:creationId xmlns:p14="http://schemas.microsoft.com/office/powerpoint/2010/main" val="42146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РЕГИОНАЛЬНЫЙ ОТЧЁТ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131590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Региональный отчёт является наиболее полным и всесторонним из всех информационных продуктов, которые могут быть подготовлены на основе данных оценки.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Он служит основой для подготовки других информационных материалов.</a:t>
            </a:r>
          </a:p>
          <a:p>
            <a:pPr algn="just"/>
            <a:r>
              <a:rPr lang="ru-RU" sz="2000" dirty="0" smtClean="0"/>
              <a:t>Должен быть написан доступным для широкой аудитории языком.</a:t>
            </a:r>
          </a:p>
          <a:p>
            <a:pPr algn="just"/>
            <a:r>
              <a:rPr lang="ru-RU" sz="2000" dirty="0" smtClean="0"/>
              <a:t>Объём – 20 страниц (без учёта приложений)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Основные разделы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Цели и назначение программы оценки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Методология оценки и характеристика инструментария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Основные результаты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Рекомендации для повышения качества образования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Приложения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260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ИНФОРМАЦИОННЫЕ ПРОДУКТЫ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3188" name="Рисунок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75606"/>
            <a:ext cx="1080120" cy="1566175"/>
          </a:xfrm>
          <a:prstGeom prst="rect">
            <a:avLst/>
          </a:prstGeom>
          <a:noFill/>
        </p:spPr>
      </p:pic>
      <p:pic>
        <p:nvPicPr>
          <p:cNvPr id="93185" name="Рисунок 10" descr="http://www.oecd.org/vgn/images/portal/cit_731/34/36/46620790PISA%20Cover%20Volume%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275606"/>
            <a:ext cx="1127647" cy="16137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95" name="Picture 11" descr="https://encrypted-tbn2.google.com/images?q=tbn:ANd9GcTquXnyjl8TOs6SnZNbSJv72E-ZKUPKiov1F7MG8k8Ea0Y4Hy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347614"/>
            <a:ext cx="1089670" cy="15255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frwk" descr="Get the PIRLS Framework.">
            <a:hlinkClick r:id="rId8" tooltip="&quot;Get the PIRLS Framewor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2715766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851670"/>
            <a:ext cx="1244091" cy="228657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93198" name="Picture 14" descr="http://im0-tub-ru.yandex.net/i?id=193649776-06-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07822" y="2787774"/>
            <a:ext cx="1100282" cy="15281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28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РЕЗЮМЕ РЕГИОНАЛЬНОГО ОТЧЁТА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1131590"/>
            <a:ext cx="9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Резюме (</a:t>
            </a:r>
            <a:r>
              <a:rPr lang="ru-RU" sz="2000" i="1" dirty="0" smtClean="0"/>
              <a:t>краткой версии</a:t>
            </a:r>
            <a:r>
              <a:rPr lang="ru-RU" sz="2000" dirty="0" smtClean="0"/>
              <a:t>) отчёта излагается краткая характеристика оценочной процедуры и основные результаты и выводы.</a:t>
            </a:r>
          </a:p>
          <a:p>
            <a:pPr algn="just"/>
            <a:r>
              <a:rPr lang="ru-RU" sz="2000" dirty="0" smtClean="0"/>
              <a:t>Кроме того, может быть анонсирована структура полной версии отчёта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2000" dirty="0" smtClean="0"/>
              <a:t>Именно резюме в первую очередь прочитают управленцы и руководители.</a:t>
            </a:r>
          </a:p>
          <a:p>
            <a:pPr algn="just"/>
            <a:r>
              <a:rPr lang="ru-RU" sz="2000" dirty="0" smtClean="0"/>
              <a:t>Резюме даст возможность потенциальным читателям принять решение, читать ли полную версию отчёта.</a:t>
            </a:r>
          </a:p>
          <a:p>
            <a:pPr algn="just"/>
            <a:r>
              <a:rPr lang="ru-RU" sz="2000" dirty="0" smtClean="0"/>
              <a:t>Объём – 2-5 страниц.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Основные разделы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Цели программы оценки , её краткая характеристика (0,5 стр.)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Основные результаты (включая графики)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Ключевые выводы и рекомендации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Контактная информация (где можно прочесть полную версию доклада)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СПЕЦИАЛИЗИРОВАННЫЙ ОТЧЁТ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31590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Специализированный отчёт фокусируется на результатах в конкретных областях, например:</a:t>
            </a:r>
          </a:p>
          <a:p>
            <a:pPr algn="just"/>
            <a:r>
              <a:rPr lang="ru-RU" sz="2000" dirty="0"/>
              <a:t>Р</a:t>
            </a:r>
            <a:r>
              <a:rPr lang="ru-RU" sz="2000" dirty="0" smtClean="0"/>
              <a:t>езультаты по конкретному учебному предмету;</a:t>
            </a:r>
          </a:p>
          <a:p>
            <a:pPr algn="just"/>
            <a:r>
              <a:rPr lang="ru-RU" sz="2000" dirty="0"/>
              <a:t>О</a:t>
            </a:r>
            <a:r>
              <a:rPr lang="ru-RU" sz="2000" dirty="0" smtClean="0"/>
              <a:t>пределённый вид  обр. достижений (например,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результаты);</a:t>
            </a:r>
          </a:p>
          <a:p>
            <a:pPr algn="just"/>
            <a:r>
              <a:rPr lang="ru-RU" sz="2000" dirty="0" smtClean="0"/>
              <a:t>Особые группы учащихся (мальчики и девочки, сельские школьники, языковые меньшинства, мигранты, со спец. </a:t>
            </a:r>
            <a:r>
              <a:rPr lang="ru-RU" sz="2000" smtClean="0"/>
              <a:t>потребностями </a:t>
            </a:r>
            <a:r>
              <a:rPr lang="ru-RU" sz="2000" dirty="0" smtClean="0"/>
              <a:t>и т.п.)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Объём – 10 страниц (без учёта приложений)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Основные разделы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Введение (цели и назначение программы оценки )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Характеристика инструментария по области специализации отчёта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Представление результатов (включая ошибки и наиболее трудные задания)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Рекомендации для повышения качества образования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Приложения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ОТЧЁТ ПО ШКОЛЕ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Россия. Мониторинг уч. достижений в нач. школе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31590"/>
            <a:ext cx="9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Отчёт по школе готовиться для обсуждения успехов и проблем, выявленных в ходе оценки качества образования.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Служит информационной основой для совершенствования учебно-методической работы и оказания помощи школьникам,  нуждающимся в поддержке.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Готовится школьной командой, используется для нужд  школы и не представляется вышестоящим органам.</a:t>
            </a:r>
          </a:p>
          <a:p>
            <a:pPr algn="just"/>
            <a:r>
              <a:rPr lang="ru-RU" sz="2000" dirty="0" smtClean="0"/>
              <a:t>Данные отчёта могут быть представлены в публичном докладе школы и использованы при проведении самооценки собственной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Объём – 5-7 страниц (без учёта приложений)</a:t>
            </a:r>
          </a:p>
        </p:txBody>
      </p:sp>
    </p:spTree>
    <p:extLst>
      <p:ext uri="{BB962C8B-B14F-4D97-AF65-F5344CB8AC3E}">
        <p14:creationId xmlns:p14="http://schemas.microsoft.com/office/powerpoint/2010/main" val="9168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ИНФОРМАЦИОННЫЙ БУКЛЕТ ДЛЯ </a:t>
            </a:r>
            <a:r>
              <a:rPr lang="ru-RU" sz="3200" dirty="0">
                <a:solidFill>
                  <a:schemeClr val="bg1"/>
                </a:solidFill>
              </a:rPr>
              <a:t>РОДИТЕЛЕЙ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Россия. Мониторинг уч. достижений в нач. школе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31590"/>
            <a:ext cx="9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Информационный бюллетень – короткий информационный продукт, представляющий общую информацию о программе оценки и ориентированный на целевую группу – родители учащихся начальной школы.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Даёт ответы на наиболее важные для родителей вопросы: </a:t>
            </a:r>
            <a:r>
              <a:rPr lang="ru-RU" sz="2000" dirty="0" smtClean="0">
                <a:solidFill>
                  <a:srgbClr val="0070C0"/>
                </a:solidFill>
              </a:rPr>
              <a:t>Что оценивается? </a:t>
            </a:r>
            <a:r>
              <a:rPr lang="ru-RU" sz="2000" dirty="0" smtClean="0">
                <a:solidFill>
                  <a:srgbClr val="FF0000"/>
                </a:solidFill>
              </a:rPr>
              <a:t>С какой целью?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Что даст ребёнку участие в данном тестировании? </a:t>
            </a:r>
            <a:r>
              <a:rPr lang="ru-RU" sz="2000" dirty="0" smtClean="0"/>
              <a:t>Требуется ли специальная подготовка к тесту?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Участие добровольное или обязательное?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Могут ли быть негативные последствия для ребёнка и школы?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/>
              <a:t>Кто готовит? </a:t>
            </a:r>
            <a:r>
              <a:rPr lang="ru-RU" sz="2000" dirty="0" smtClean="0"/>
              <a:t>Региональные специалисты, ответственные за проведение программы оценки. Желательно привлечь журналистов для работы над текстом.</a:t>
            </a:r>
            <a:endParaRPr lang="ru-RU" dirty="0" smtClean="0"/>
          </a:p>
          <a:p>
            <a:pPr algn="just"/>
            <a:r>
              <a:rPr lang="ru-RU" sz="2000" dirty="0" smtClean="0"/>
              <a:t>Объём – 1-2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38225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ПРЕСС-РЕЛИЗ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Россия. Мониторинг уч. достижений в нач. школе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13159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Пресс-релиз – сообщение для прессы, подготовленное для журналистов и редакторов СМИ и рассказывающее о значимом событии, мероприятии или ином информационном поводе.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008" y="3435846"/>
            <a:ext cx="896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Выпускается под информационный повод (появились результаты оценки).</a:t>
            </a:r>
          </a:p>
          <a:p>
            <a:r>
              <a:rPr lang="ru-RU" dirty="0" smtClean="0"/>
              <a:t>Объём не более двух страниц.</a:t>
            </a:r>
          </a:p>
          <a:p>
            <a:r>
              <a:rPr lang="ru-RU" dirty="0" smtClean="0"/>
              <a:t>Ответственные за подготовку – Пресс-служба ОУО и РЦОКО.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Рекомендации и примеры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4"/>
              </a:rPr>
              <a:t>http://www.rtc-edu.ru/trainings/webinar/145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31590"/>
            <a:ext cx="2195736" cy="18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230752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Главная задача </a:t>
            </a:r>
            <a:r>
              <a:rPr lang="ru-RU" dirty="0" smtClean="0"/>
              <a:t>пресс-релиза - сообщить новость таким образом, чтобы она была опубликована в СМИ и/или </a:t>
            </a:r>
            <a:r>
              <a:rPr lang="ru-RU" dirty="0" err="1" smtClean="0"/>
              <a:t>Internet</a:t>
            </a:r>
            <a:r>
              <a:rPr lang="ru-RU" dirty="0" smtClean="0"/>
              <a:t> и заинтересовала журналиста и побудила его обратиться за комментариями и дополнительной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6856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470"/>
            <a:ext cx="9036496" cy="93610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ЗАДАНИЕ 2.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Информационные продукты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131590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Командам дается 30 минут на то, </a:t>
            </a:r>
            <a:r>
              <a:rPr lang="ru-RU" sz="2800" dirty="0" smtClean="0"/>
              <a:t>чтобы</a:t>
            </a:r>
            <a:r>
              <a:rPr lang="ru-RU" sz="2800" dirty="0"/>
              <a:t> </a:t>
            </a:r>
            <a:endParaRPr lang="en-GB" sz="28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/>
              <a:t>добавить в таблицу список всех продуктов, которые целесообразно  готовить для данной программы </a:t>
            </a:r>
            <a:r>
              <a:rPr lang="ru-RU" sz="2800" dirty="0" smtClean="0"/>
              <a:t>оценки;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 сформировать перечень целевых продуктов для каждой группы пользователей;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/>
              <a:t>для одного продукта на выбор заполнить макет описания.</a:t>
            </a: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fr-CA" sz="2800" i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B050"/>
                </a:solidFill>
              </a:rPr>
              <a:t> Каждой команде дается </a:t>
            </a:r>
            <a:r>
              <a:rPr lang="ru-RU" sz="2800" i="1" dirty="0" smtClean="0">
                <a:solidFill>
                  <a:srgbClr val="00B050"/>
                </a:solidFill>
              </a:rPr>
              <a:t>10 </a:t>
            </a:r>
            <a:r>
              <a:rPr lang="ru-RU" sz="2800" i="1" dirty="0">
                <a:solidFill>
                  <a:srgbClr val="00B050"/>
                </a:solidFill>
              </a:rPr>
              <a:t>минут на презентацию</a:t>
            </a:r>
            <a:endParaRPr lang="en-GB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93179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Информационные ресурсы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892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спецификация теста;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банк заданий;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результаты оценки умений 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характеристика выборки исследования (на основе вопросников);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данные о взаимосвязи умений школьников и фоновых характеристик;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образцы (примеры) ошибок для отдельных заданий;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стандарт интерпретации результатов;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набор фактических данных оценки.</a:t>
            </a:r>
            <a:endParaRPr lang="ru-RU" sz="2400" dirty="0"/>
          </a:p>
        </p:txBody>
      </p:sp>
      <p:pic>
        <p:nvPicPr>
          <p:cNvPr id="5" name="Рисунок 4" descr="http://timssandpirls.bc.edu/TIMSS2007/images_content/cover_af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896" y="1203598"/>
            <a:ext cx="899592" cy="10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ecd.org/dataoecd/33/4/46624493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291830"/>
            <a:ext cx="72008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ПРИЕМЕР: продукты и услуги</a:t>
            </a:r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57798" y="1131590"/>
            <a:ext cx="8136904" cy="3888432"/>
          </a:xfrm>
          <a:prstGeom prst="roundRect">
            <a:avLst>
              <a:gd name="adj" fmla="val 388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3882" dir="13500000" sx="75000" sy="75000" algn="tl" rotWithShape="0">
              <a:srgbClr val="D16349"/>
            </a:outerShdw>
          </a:effectLst>
        </p:spPr>
        <p:txBody>
          <a:bodyPr vert="horz" wrap="square" lIns="91440" tIns="45720" rIns="457200" bIns="2286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Спецификация теста.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Спецификация представляет собой научное основание для проведения оценки и, как правило, включает ключевые аспекты дизайна теста: цели теста; содержание материала, отобранного для оценки; факторы, определяющие сложность теста; диапазон трудности, который будет охвачен тестом; время выполнения теста; сочетание типов заданий, которые будут включены в тест; система оценки и др.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Соответствующие информационные продукты и услуги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Отчёт, который делается публично доступным до выпуска результатов оценки.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Ранняя публикация отчёта направлена на предотвращение критики, связанной с прозрачностью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программы оценки.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AutoNum type="arabicPeriod" startAt="2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Презентации. Везде, где только это возможно, должны быть сделаны презентации для ключевых групп с целью демонстрации открытости процесса разработки оценки и её научной полноты.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AutoNum type="arabicPeriod" startAt="2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Рецензии. Необходимо позаботиться о получении экспертных рецензий на спецификацию. Авторитетные мнения могут помочь противостоять любой отрицательной реакции на результаты оценки после публикации данных.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www.oecd.org/dataoecd/33/4/4662449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779662"/>
            <a:ext cx="580091" cy="832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frwk" descr="Get the PIRLS Framework.">
            <a:hlinkClick r:id="rId6" tooltip="&quot;Get the PIRLS Framewor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859782"/>
            <a:ext cx="722822" cy="8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rwk" descr="Get the TIMSS 2011 Frameworks.">
            <a:hlinkClick r:id="rId8" tooltip="&quot;Get the TIMSS 2011 Frameworks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3867894"/>
            <a:ext cx="756429" cy="88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3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ПРИЕМЕР: продукты и услуги</a:t>
            </a:r>
          </a:p>
        </p:txBody>
      </p:sp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179512" y="1203598"/>
            <a:ext cx="7992888" cy="3867894"/>
          </a:xfrm>
          <a:prstGeom prst="roundRect">
            <a:avLst>
              <a:gd name="adj" fmla="val 388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3882" dir="13500000" sx="75000" sy="75000" algn="tl" rotWithShape="0">
              <a:srgbClr val="D16349"/>
            </a:outerShdw>
          </a:effectLst>
        </p:spPr>
        <p:txBody>
          <a:bodyPr vert="horz" wrap="square" lIns="91440" tIns="45720" rIns="457200" bIns="2286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Банк заданий.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Банк - собрание заданий, разбитых на категории в соответствии с их характеристиками</a:t>
            </a:r>
            <a:r>
              <a:rPr kumimoji="0" lang="ru-RU" sz="14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(например, тип задания, тема, оцениваемый навык, уровень сложности и т.д.).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Где только это возможно, национальные/региональные исследовательские команды должны привлекать учителей для разработки заданий теста. В результате среди заинтересованных субъектов появятся группы хорошо осведомлённых и поддерживающих оценку людей, что будет способствовать её успеху.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Соответствующие информационные продукты и услуги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lvl="1" indent="-45720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Образцы заданий. Образцы заданий должны быть отобраны и сделаны доступными вместе со спецификацией всем заинтересованным не техническим пользователям, чтобы они поняли истинную суть задач оценки.</a:t>
            </a:r>
          </a:p>
          <a:p>
            <a:pPr marL="457200" lvl="1" indent="-45720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Задания, которые не имеют прямой связи с замыслом оценки, должны быть предоставлены исследователям для изучения или для использования в их собственных научно-исследовательских работах при условии, что они будут держать эту информацию в секрете. Такие меры увеличат число исследователей, которые примут участие в программе оценке и, скорее всего, смогут её публично поддержать.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timssandpirls.bc.edu/TIMSS2007/images_content/cover_ite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594332"/>
            <a:ext cx="1152128" cy="133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507854"/>
            <a:ext cx="864096" cy="115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PISA</a:t>
            </a:r>
            <a:r>
              <a:rPr lang="ru-RU" sz="3200" dirty="0" smtClean="0">
                <a:solidFill>
                  <a:schemeClr val="bg1"/>
                </a:solidFill>
              </a:rPr>
              <a:t>: примеры информационных продуктов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86" y="1995686"/>
            <a:ext cx="8785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hlinkClick r:id="rId4"/>
              </a:rPr>
              <a:t>http://www.pisa.oecd.org/document/61/0,3746,en_32252351_32235731_46567613_1_1_1_1,00.html</a:t>
            </a:r>
            <a:endParaRPr lang="ru-RU" sz="1400" b="1" dirty="0"/>
          </a:p>
        </p:txBody>
      </p:sp>
      <p:pic>
        <p:nvPicPr>
          <p:cNvPr id="2050" name="Picture 2" descr="http://www.pisa.oecd.org/vgn/images/portal/cit_731/34/36/46620790PISA%20Cover%20Volume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03797"/>
            <a:ext cx="1296144" cy="18445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2" name="Picture 4" descr="http://www.pisa.oecd.org/dataoecd/0/53/33958994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203598"/>
            <a:ext cx="8763000" cy="73342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355726"/>
            <a:ext cx="6886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NAEP </a:t>
            </a:r>
            <a:r>
              <a:rPr lang="ru-RU" sz="3200" dirty="0" smtClean="0">
                <a:solidFill>
                  <a:schemeClr val="bg1"/>
                </a:solidFill>
              </a:rPr>
              <a:t>(США)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357986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Результаты </a:t>
            </a:r>
            <a:r>
              <a:rPr lang="en-US" dirty="0"/>
              <a:t>NAEP</a:t>
            </a:r>
            <a:r>
              <a:rPr lang="ru-RU" dirty="0"/>
              <a:t> публикуются в национальном докладе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The Nation's Report Card</a:t>
            </a:r>
            <a:r>
              <a:rPr lang="ru-RU" dirty="0"/>
              <a:t>), представляющем широкой общественности информацию об академических достижениях американских школьников</a:t>
            </a:r>
            <a:r>
              <a:rPr lang="en-US" dirty="0"/>
              <a:t> </a:t>
            </a:r>
            <a:r>
              <a:rPr lang="ru-RU" dirty="0"/>
              <a:t> – </a:t>
            </a:r>
            <a:r>
              <a:rPr lang="en-US" dirty="0" smtClean="0">
                <a:hlinkClick r:id="rId4"/>
              </a:rPr>
              <a:t>http://nationsreportcard.gov/</a:t>
            </a:r>
            <a:endParaRPr lang="ru-RU" dirty="0"/>
          </a:p>
        </p:txBody>
      </p:sp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31790"/>
            <a:ext cx="903288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1851670"/>
            <a:ext cx="8785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NAEP </a:t>
            </a:r>
            <a:r>
              <a:rPr lang="ru-RU" sz="2200" dirty="0" smtClean="0"/>
              <a:t>– </a:t>
            </a:r>
            <a:r>
              <a:rPr lang="ru-RU" sz="2200" dirty="0"/>
              <a:t>национальная оценка прогресса образования  </a:t>
            </a:r>
            <a:r>
              <a:rPr lang="en-US" sz="1400" dirty="0">
                <a:hlinkClick r:id="rId6"/>
              </a:rPr>
              <a:t>http://nces.ed.gov/nationsreportcard/</a:t>
            </a:r>
            <a:endParaRPr lang="ru-RU" sz="1400" b="1" dirty="0"/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9080" y="266700"/>
            <a:ext cx="533400" cy="533400"/>
          </a:xfrm>
          <a:prstGeom prst="rect">
            <a:avLst/>
          </a:prstGeom>
          <a:noFill/>
        </p:spPr>
      </p:pic>
      <p:pic>
        <p:nvPicPr>
          <p:cNvPr id="9011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275606"/>
            <a:ext cx="581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NAEP </a:t>
            </a:r>
            <a:r>
              <a:rPr lang="ru-RU" sz="3200" dirty="0" smtClean="0">
                <a:solidFill>
                  <a:schemeClr val="bg1"/>
                </a:solidFill>
              </a:rPr>
              <a:t>(США)</a:t>
            </a:r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95486"/>
            <a:ext cx="533400" cy="533400"/>
          </a:xfrm>
          <a:prstGeom prst="rect">
            <a:avLst/>
          </a:prstGeom>
          <a:noFill/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63638"/>
            <a:ext cx="68973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1203598"/>
            <a:ext cx="445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http://nationsreportcard.gov/data_tools.aspx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</a:rPr>
              <a:t>NAEP </a:t>
            </a:r>
            <a:r>
              <a:rPr lang="ru-RU" sz="3200" dirty="0" smtClean="0">
                <a:solidFill>
                  <a:schemeClr val="bg1"/>
                </a:solidFill>
              </a:rPr>
              <a:t>(США)</a:t>
            </a:r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45076"/>
            <a:ext cx="533400" cy="533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48" y="1182641"/>
            <a:ext cx="7956376" cy="39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1207</Words>
  <Application>Microsoft Office PowerPoint</Application>
  <PresentationFormat>Экран (16:9)</PresentationFormat>
  <Paragraphs>197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Информационные продукты</vt:lpstr>
      <vt:lpstr>ИНФОРМАЦИОННЫЕ ПРОДУКТЫ</vt:lpstr>
      <vt:lpstr>Информационные ресурсы</vt:lpstr>
      <vt:lpstr>ПРИЕМЕР: продукты и услуги</vt:lpstr>
      <vt:lpstr>ПРИЕМЕР: продукты и услуги</vt:lpstr>
      <vt:lpstr>PISA: примеры информационных продуктов</vt:lpstr>
      <vt:lpstr>ПРИМЕР: NAEP (США)</vt:lpstr>
      <vt:lpstr>ПРИМЕР: NAEP (США)</vt:lpstr>
      <vt:lpstr>ПРИМЕР: NAEP (США)</vt:lpstr>
      <vt:lpstr>ПРИМЕР: NAPLAN (Австралия) национальная программа оценки учебных достижений для учащихся 3, 5, 7 и 9 классов</vt:lpstr>
      <vt:lpstr>ПРИМЕР: NAPLAN (Австралия)</vt:lpstr>
      <vt:lpstr>ПРИМЕР: NAPLAN (Австралия)</vt:lpstr>
      <vt:lpstr>Сайт “Моя Школа” (My School)</vt:lpstr>
      <vt:lpstr>Сайт “Моя Школа”</vt:lpstr>
      <vt:lpstr>Сайт “Моя Школа”</vt:lpstr>
      <vt:lpstr>SIMCE. Информационные продукты</vt:lpstr>
      <vt:lpstr>ПРИМЕР: ЕНТ (Казахстан)</vt:lpstr>
      <vt:lpstr>Основные информационные продукты</vt:lpstr>
      <vt:lpstr>РЕГИОНАЛЬНЫЙ ОТЧЁТ</vt:lpstr>
      <vt:lpstr>РЕЗЮМЕ РЕГИОНАЛЬНОГО ОТЧЁТА</vt:lpstr>
      <vt:lpstr>СПЕЦИАЛИЗИРОВАННЫЙ ОТЧЁТ</vt:lpstr>
      <vt:lpstr>ОТЧЁТ ПО ШКОЛЕ Россия. Мониторинг уч. достижений в нач. школе</vt:lpstr>
      <vt:lpstr>ИНФОРМАЦИОННЫЙ БУКЛЕТ ДЛЯ РОДИТЕЛЕЙ Россия. Мониторинг уч. достижений в нач. школе</vt:lpstr>
      <vt:lpstr>ПРЕСС-РЕЛИЗ Россия. Мониторинг уч. достижений в нач. школе</vt:lpstr>
      <vt:lpstr>ЗАДАНИЕ 2. Информационные продукты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221</cp:revision>
  <dcterms:created xsi:type="dcterms:W3CDTF">2011-08-25T06:09:31Z</dcterms:created>
  <dcterms:modified xsi:type="dcterms:W3CDTF">2013-04-28T15:30:50Z</dcterms:modified>
</cp:coreProperties>
</file>