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58" r:id="rId2"/>
    <p:sldId id="350" r:id="rId3"/>
    <p:sldId id="351" r:id="rId4"/>
    <p:sldId id="364" r:id="rId5"/>
    <p:sldId id="352" r:id="rId6"/>
    <p:sldId id="353" r:id="rId7"/>
    <p:sldId id="356" r:id="rId8"/>
    <p:sldId id="357" r:id="rId9"/>
    <p:sldId id="358" r:id="rId10"/>
    <p:sldId id="359" r:id="rId11"/>
    <p:sldId id="361" r:id="rId12"/>
    <p:sldId id="354" r:id="rId13"/>
    <p:sldId id="355" r:id="rId14"/>
    <p:sldId id="362" r:id="rId15"/>
    <p:sldId id="363" r:id="rId16"/>
    <p:sldId id="349" r:id="rId17"/>
    <p:sldId id="341" r:id="rId1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9" autoAdjust="0"/>
  </p:normalViewPr>
  <p:slideViewPr>
    <p:cSldViewPr>
      <p:cViewPr varScale="1">
        <p:scale>
          <a:sx n="84" d="100"/>
          <a:sy n="84" d="100"/>
        </p:scale>
        <p:origin x="-90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48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ciced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rpt=simage&amp;ed=1&amp;text=%D0%BC%D1%8B%20-%20%D0%BF%D1%80%D0%BE%D1%82%D0%B8%D0%B2!&amp;p=0&amp;img_url=cs4123.vkontakte.ru/u12770814/95939292/x_2139459a.jp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rpt=simage&amp;ed=1&amp;text=%D0%BC%D1%8B%20-%20%D0%B7%D0%B0!&amp;p=6&amp;img_url=tvoystart.ru/upload/iblock/5e0/5e01aefd1c1e4336988a6e29671ea033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.png"/><Relationship Id="rId7" Type="http://schemas.openxmlformats.org/officeDocument/2006/relationships/hyperlink" Target="http://images.yandex.ru/yandsearch?rpt=simage&amp;img_url=image.shutterstock.com/display_pic_with_logo/66616/66616,1208103583,3/stock-photo-book-icon-blue-isolated-on-white-background-11474950.jpg&amp;ed=1&amp;text=%D0%BF%D0%B8%D0%BA%D1%82%D0%BE%D0%B3%D1%80%D0%B0%D0%BC%D0%BC%D1%8B%20%D0%BA%D0%BD%D0%B8%D0%B3&amp;p=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selectism.com/news/wp-content/uploads/2009/04/vernice-drinking-and-gaming-00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И.А. </a:t>
            </a:r>
            <a:r>
              <a:rPr lang="ru-RU" sz="1600" b="1" dirty="0" err="1" smtClean="0">
                <a:solidFill>
                  <a:schemeClr val="bg1"/>
                </a:solidFill>
              </a:rPr>
              <a:t>Вальдман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директор Российского Тренингового центра ИУО РАО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462824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6394" y="458051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-108520" y="73242"/>
            <a:ext cx="78123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Национальные экзамены и мониторинги учебных достижений: интерпретация и представление результатов для различных групп пользователей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14-17 мая 2013 года, г. Москва</a:t>
            </a:r>
          </a:p>
        </p:txBody>
      </p:sp>
      <p:sp>
        <p:nvSpPr>
          <p:cNvPr id="19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Пользователи и варианты использования результатов оценки</a:t>
            </a:r>
            <a:endParaRPr lang="ru-RU" sz="3600" i="1" dirty="0" smtClean="0">
              <a:solidFill>
                <a:schemeClr val="bg1"/>
              </a:solidFill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71" y="4581703"/>
            <a:ext cx="762613" cy="4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 descr="image.png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00" y="4569058"/>
            <a:ext cx="936104" cy="425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67" y="4581703"/>
            <a:ext cx="855687" cy="406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6" descr="Описание: ciced logo single.eps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34842" y="4598301"/>
            <a:ext cx="1105730" cy="3899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5" name="Прямоугольник 24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440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ПОТРЕБНОСТИ ОСНОВНЫХ ГРУПП ПОЛЬЗОВАТЕЛЕЙ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107504" y="1131590"/>
            <a:ext cx="9036496" cy="401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b="1" i="1" dirty="0" smtClean="0"/>
              <a:t>Администраторы и управленцы </a:t>
            </a:r>
            <a:r>
              <a:rPr lang="ru-RU" sz="2800" dirty="0" smtClean="0"/>
              <a:t>нуждаются </a:t>
            </a:r>
            <a:r>
              <a:rPr lang="ru-RU" sz="2800" dirty="0"/>
              <a:t>в информации о достижениях учащихся </a:t>
            </a:r>
            <a:r>
              <a:rPr lang="ru-RU" sz="2800" dirty="0" smtClean="0"/>
              <a:t>для </a:t>
            </a:r>
            <a:r>
              <a:rPr lang="ru-RU" sz="2800" dirty="0"/>
              <a:t>корректировки учебного плана, для определения целей подготовки учителей, разработки программ изменений в образовательных учреждениях или их объединениях, демонстрации достижений родителям, вышестоящему начальству и аргументирования необходимости выделения дополнительных ресурсов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440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ПОТРЕБНОСТИ ОСНОВНЫХ ГРУПП ПОЛЬЗОВАТЕЛЕЙ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107504" y="1131590"/>
            <a:ext cx="9036496" cy="401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b="1" i="1" dirty="0" smtClean="0"/>
              <a:t>Исследователи</a:t>
            </a:r>
            <a:r>
              <a:rPr lang="ru-RU" sz="2800" dirty="0" smtClean="0"/>
              <a:t> </a:t>
            </a:r>
            <a:r>
              <a:rPr lang="ru-RU" sz="2800" dirty="0"/>
              <a:t>заинтересованы в получении </a:t>
            </a:r>
            <a:r>
              <a:rPr lang="ru-RU" sz="2800" dirty="0" smtClean="0"/>
              <a:t>первичных </a:t>
            </a:r>
            <a:r>
              <a:rPr lang="ru-RU" sz="2800" dirty="0"/>
              <a:t>данных о результатах оценки для проведения </a:t>
            </a:r>
            <a:r>
              <a:rPr lang="ru-RU" sz="2800" dirty="0" smtClean="0"/>
              <a:t>исследований.</a:t>
            </a:r>
          </a:p>
          <a:p>
            <a:pPr algn="just"/>
            <a:r>
              <a:rPr lang="ru-RU" sz="2800" b="1" i="1" dirty="0"/>
              <a:t>Общественные </a:t>
            </a:r>
            <a:r>
              <a:rPr lang="ru-RU" sz="2800" b="1" i="1" dirty="0" smtClean="0"/>
              <a:t>лидеры</a:t>
            </a:r>
            <a:r>
              <a:rPr lang="ru-RU" sz="2800" b="1" dirty="0"/>
              <a:t> </a:t>
            </a:r>
            <a:r>
              <a:rPr lang="ru-RU" sz="2800" dirty="0" smtClean="0"/>
              <a:t>нуждаются </a:t>
            </a:r>
            <a:r>
              <a:rPr lang="ru-RU" sz="2800" dirty="0"/>
              <a:t>в информации, чтобы оценить, производит ли школьная система результаты, необходимые </a:t>
            </a:r>
            <a:r>
              <a:rPr lang="ru-RU" sz="2800" dirty="0" smtClean="0"/>
              <a:t>обществу.</a:t>
            </a:r>
          </a:p>
          <a:p>
            <a:pPr algn="just"/>
            <a:r>
              <a:rPr lang="ru-RU" sz="2800" b="1" dirty="0" smtClean="0"/>
              <a:t>СМИ</a:t>
            </a:r>
            <a:r>
              <a:rPr lang="ru-RU" sz="2800" dirty="0" smtClean="0"/>
              <a:t> заинтересованы в получении актуальной информации, значимой для общества и его отдельных групп.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СТОРОННИКИ И ОППОНЕНТЫ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107504" y="1131590"/>
            <a:ext cx="7632848" cy="401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0"/>
              </a:spcAft>
            </a:pPr>
            <a:r>
              <a:rPr lang="ru-RU" sz="2800" dirty="0" smtClean="0">
                <a:solidFill>
                  <a:srgbClr val="C00000"/>
                </a:solidFill>
              </a:rPr>
              <a:t>Категории пользователей по </a:t>
            </a:r>
            <a:r>
              <a:rPr lang="ru-RU" sz="2800" dirty="0" err="1" smtClean="0">
                <a:solidFill>
                  <a:srgbClr val="C00000"/>
                </a:solidFill>
              </a:rPr>
              <a:t>предпочениям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</a:p>
          <a:p>
            <a:pPr lvl="0" algn="just">
              <a:spcAft>
                <a:spcPts val="2400"/>
              </a:spcAft>
            </a:pPr>
            <a:r>
              <a:rPr lang="ru-RU" sz="2800" dirty="0" smtClean="0"/>
              <a:t>являются сторонниками (твёрдо уверены в пользе данных оценки или верят в полезность данных оценки);</a:t>
            </a:r>
          </a:p>
          <a:p>
            <a:pPr lvl="0" algn="just">
              <a:spcAft>
                <a:spcPts val="2400"/>
              </a:spcAft>
            </a:pPr>
            <a:r>
              <a:rPr lang="ru-RU" sz="2800" dirty="0" smtClean="0"/>
              <a:t>держат нейтралитет или пока сомневаются относительно пользы данных оценки;</a:t>
            </a:r>
          </a:p>
          <a:p>
            <a:pPr lvl="0" algn="just"/>
            <a:r>
              <a:rPr lang="ru-RU" sz="2800" dirty="0" smtClean="0"/>
              <a:t>находятся в активной оппозиции и не верят в пользу данных оценки.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26" name="Picture 6" descr="http://im0-tub-ru.yandex.net/i?id=387059502-27-7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4099" y="1439784"/>
            <a:ext cx="1296144" cy="915942"/>
          </a:xfrm>
          <a:prstGeom prst="rect">
            <a:avLst/>
          </a:prstGeom>
          <a:noFill/>
        </p:spPr>
      </p:pic>
      <p:pic>
        <p:nvPicPr>
          <p:cNvPr id="81928" name="Picture 8" descr="http://im6-tub-ru.yandex.net/i?id=308793043-08-7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3939902"/>
            <a:ext cx="1152128" cy="1152128"/>
          </a:xfrm>
          <a:prstGeom prst="rect">
            <a:avLst/>
          </a:prstGeom>
          <a:noFill/>
        </p:spPr>
      </p:pic>
      <p:pic>
        <p:nvPicPr>
          <p:cNvPr id="81929" name="Picture 9" descr="Картинка 1 из 178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2640690"/>
            <a:ext cx="1224136" cy="1227204"/>
          </a:xfrm>
          <a:prstGeom prst="rect">
            <a:avLst/>
          </a:prstGeom>
          <a:noFill/>
        </p:spPr>
      </p:pic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 ЧЁМ СТРАТЕГИЯ?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107504" y="1131590"/>
            <a:ext cx="9036496" cy="401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Исследовательская команда, проводящая оценку, должна преследовать следующие цели:</a:t>
            </a:r>
          </a:p>
          <a:p>
            <a:pPr lvl="0" algn="just">
              <a:spcAft>
                <a:spcPts val="600"/>
              </a:spcAft>
            </a:pPr>
            <a:r>
              <a:rPr lang="ru-RU" sz="2400" dirty="0" smtClean="0"/>
              <a:t>сохранять доверие тех пользователей, кто изначально поддерживает проведение программы оценки;</a:t>
            </a:r>
          </a:p>
          <a:p>
            <a:pPr lvl="0" algn="just">
              <a:spcAft>
                <a:spcPts val="600"/>
              </a:spcAft>
            </a:pPr>
            <a:r>
              <a:rPr lang="ru-RU" sz="2400" dirty="0" smtClean="0"/>
              <a:t>завоёвывать поддержку дополнительных пользователей, кто может занимать нейтральную позицию или быть в умеренной оппозиции;</a:t>
            </a:r>
          </a:p>
          <a:p>
            <a:pPr lvl="0" algn="just"/>
            <a:r>
              <a:rPr lang="ru-RU" sz="2400" dirty="0" smtClean="0"/>
              <a:t>обращаться к интересам явных оппонентов, используя сбалансированные и нейтральные способы  во всех публикациях и анализах, связанных с оценкой.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НАПРАВЛЕНИЯ ИСПОЛЬЗОВАНИЯ РЕЗУЛЬТАТОВ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142990"/>
            <a:ext cx="6623063" cy="135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Принятий решений о поддержке конкретных учащихся.</a:t>
            </a:r>
          </a:p>
        </p:txBody>
      </p:sp>
      <p:pic>
        <p:nvPicPr>
          <p:cNvPr id="1026" name="Picture 2" descr="http://www.vitbichi.by/wp-content/uploads/2010/12/654654654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927" y="1059582"/>
            <a:ext cx="1950577" cy="146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-47112" y="2499742"/>
            <a:ext cx="901754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для корректировки образовательного процесса (определение  проблем в обучении и мер по их преодолению для отдельных школьников);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для выявления уровня достигнутой квалификации (освоил образовательную программу или нет).</a:t>
            </a:r>
          </a:p>
        </p:txBody>
      </p:sp>
    </p:spTree>
    <p:extLst>
      <p:ext uri="{BB962C8B-B14F-4D97-AF65-F5344CB8AC3E}">
        <p14:creationId xmlns:p14="http://schemas.microsoft.com/office/powerpoint/2010/main" val="20765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НАПРАВЛЕНИЯ ИСПОЛЬЗОВАНИЯ РЕЗУЛЬТАТОВ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42990"/>
            <a:ext cx="9036496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AutoNum type="arabicPeriod" startAt="2"/>
            </a:pPr>
            <a:r>
              <a:rPr lang="ru-RU" sz="2800" dirty="0" smtClean="0">
                <a:solidFill>
                  <a:srgbClr val="FF0000"/>
                </a:solidFill>
              </a:rPr>
              <a:t>Принятий решений на разных</a:t>
            </a:r>
          </a:p>
          <a:p>
            <a:pPr lvl="0" algn="just"/>
            <a:r>
              <a:rPr lang="ru-RU" sz="2800" dirty="0" smtClean="0">
                <a:solidFill>
                  <a:srgbClr val="FF0000"/>
                </a:solidFill>
              </a:rPr>
              <a:t>уровнях системы образования.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600" b="1" dirty="0" smtClean="0"/>
              <a:t>Оценка деятельности ОУ</a:t>
            </a:r>
            <a:r>
              <a:rPr lang="ru-RU" sz="2600" dirty="0" smtClean="0"/>
              <a:t>. 1) Аккредитация ОУ и иные внешние оценочные процедуры; 2) Проектирование шага развития ОУ.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600" b="1" dirty="0"/>
              <a:t>Оценка образовательных </a:t>
            </a:r>
            <a:r>
              <a:rPr lang="ru-RU" sz="2600" b="1" dirty="0" smtClean="0"/>
              <a:t>систем</a:t>
            </a:r>
            <a:r>
              <a:rPr lang="ru-RU" sz="2600" dirty="0" smtClean="0"/>
              <a:t>.  1) </a:t>
            </a:r>
            <a:r>
              <a:rPr lang="ru-RU" sz="2600" dirty="0"/>
              <a:t>О</a:t>
            </a:r>
            <a:r>
              <a:rPr lang="ru-RU" sz="2600" dirty="0" smtClean="0"/>
              <a:t>существления </a:t>
            </a:r>
            <a:r>
              <a:rPr lang="ru-RU" sz="2600" dirty="0"/>
              <a:t>процедур контроля за работой системы образования </a:t>
            </a:r>
            <a:r>
              <a:rPr lang="ru-RU" sz="2600" dirty="0" smtClean="0"/>
              <a:t>; 2) </a:t>
            </a:r>
            <a:r>
              <a:rPr lang="ru-RU" sz="2600" dirty="0"/>
              <a:t>разработки образовательной политики и </a:t>
            </a:r>
            <a:r>
              <a:rPr lang="ru-RU" sz="2600" dirty="0" smtClean="0"/>
              <a:t>программ действий </a:t>
            </a:r>
            <a:r>
              <a:rPr lang="ru-RU" sz="2600" dirty="0"/>
              <a:t>на разных уровнях </a:t>
            </a:r>
            <a:r>
              <a:rPr lang="ru-RU" sz="2600" dirty="0" smtClean="0"/>
              <a:t>образования.</a:t>
            </a:r>
          </a:p>
          <a:p>
            <a:pPr lvl="0"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pic>
        <p:nvPicPr>
          <p:cNvPr id="2050" name="Picture 2" descr="http://www.uzdanews.by/wp-content/uploads/2011/03/453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27861"/>
            <a:ext cx="1633871" cy="90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r68.ru/?nimg=5763.800x800&amp;img_bi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458" y="919192"/>
            <a:ext cx="1526526" cy="11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51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470"/>
            <a:ext cx="9036496" cy="936104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ЗАДАНИЕ 1.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Пользователи и варианты использования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131590"/>
            <a:ext cx="8928992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Командам дается 30 минут на то, </a:t>
            </a:r>
            <a:r>
              <a:rPr lang="ru-RU" sz="2400" dirty="0" smtClean="0"/>
              <a:t>чтобы</a:t>
            </a:r>
            <a:r>
              <a:rPr lang="ru-RU" sz="2400" dirty="0"/>
              <a:t> </a:t>
            </a:r>
            <a:r>
              <a:rPr lang="ru-RU" sz="2400" dirty="0" smtClean="0"/>
              <a:t>подготовить список пользователей данных </a:t>
            </a:r>
            <a:r>
              <a:rPr lang="ru-RU" sz="2400" dirty="0" smtClean="0"/>
              <a:t>оценки.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Команда заполнят таблицу со следующей информацией: </a:t>
            </a:r>
            <a:endParaRPr lang="en-GB" sz="2400" dirty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потенциальные </a:t>
            </a:r>
            <a:r>
              <a:rPr lang="ru-RU" sz="2600" dirty="0"/>
              <a:t>пользователей </a:t>
            </a:r>
            <a:r>
              <a:rPr lang="ru-RU" sz="2600" dirty="0" smtClean="0"/>
              <a:t>данной программы оценки;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уровень </a:t>
            </a:r>
            <a:r>
              <a:rPr lang="ru-RU" sz="2600" dirty="0"/>
              <a:t>технической квалификации в использовании </a:t>
            </a:r>
            <a:r>
              <a:rPr lang="ru-RU" sz="2600" dirty="0" smtClean="0"/>
              <a:t>результатов;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предрасположенность </a:t>
            </a:r>
            <a:r>
              <a:rPr lang="ru-RU" sz="2600" dirty="0"/>
              <a:t>к данным </a:t>
            </a:r>
            <a:r>
              <a:rPr lang="ru-RU" sz="2600" dirty="0" smtClean="0"/>
              <a:t>оценивания;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значимость пользователей по </a:t>
            </a:r>
            <a:r>
              <a:rPr lang="ru-RU" sz="2600" dirty="0"/>
              <a:t>10-ти бальной </a:t>
            </a:r>
            <a:r>
              <a:rPr lang="ru-RU" sz="2600" dirty="0" smtClean="0"/>
              <a:t>шкале;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варианты использования результатов каждым пользователем</a:t>
            </a:r>
            <a:r>
              <a:rPr lang="ru-RU" sz="2400" dirty="0" smtClean="0"/>
              <a:t>.</a:t>
            </a:r>
            <a:endParaRPr lang="en-GB" sz="2400" dirty="0"/>
          </a:p>
          <a:p>
            <a:pPr>
              <a:lnSpc>
                <a:spcPct val="90000"/>
              </a:lnSpc>
              <a:buFontTx/>
              <a:buNone/>
            </a:pPr>
            <a:endParaRPr lang="fr-CA" sz="1000" i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dirty="0">
                <a:solidFill>
                  <a:srgbClr val="00B050"/>
                </a:solidFill>
              </a:rPr>
              <a:t> Каждой команде дается 15 минут на презентацию</a:t>
            </a:r>
            <a:endParaRPr lang="en-GB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293179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iavaldman@gmail.com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3744416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КЛЮЧЕВОЙ ВОПРОС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Каким образом обеспечить максимальное использование результатов оценки учебных достижений всеми заинтересованными сторонами?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 smtClean="0">
              <a:solidFill>
                <a:srgbClr val="0070C0"/>
              </a:solidFill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1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ПРИЗНАНИЕ РЕЗУЛЬТАТОВ ОЦЕНКИ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108520" y="1359014"/>
            <a:ext cx="900100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/>
            <a:r>
              <a:rPr lang="ru-RU" sz="2800" dirty="0" smtClean="0"/>
              <a:t>	</a:t>
            </a:r>
            <a:r>
              <a:rPr lang="ru-RU" sz="3000" i="1" dirty="0" smtClean="0"/>
              <a:t>Умение проводить взвешенную информационную политику, интерпретировать результаты оценки качества образования и доводить их до представителей заинтересованных сторон является неотъемлемой частью любой программы оценки учебных достижений.</a:t>
            </a:r>
          </a:p>
          <a:p>
            <a:pPr marL="514350" lvl="0" indent="-514350" algn="just"/>
            <a:r>
              <a:rPr lang="ru-RU" sz="3000" i="1" dirty="0" smtClean="0"/>
              <a:t>	От этого зависит её успех или неудача.</a:t>
            </a:r>
          </a:p>
        </p:txBody>
      </p:sp>
    </p:spTree>
    <p:extLst>
      <p:ext uri="{BB962C8B-B14F-4D97-AF65-F5344CB8AC3E}">
        <p14:creationId xmlns:p14="http://schemas.microsoft.com/office/powerpoint/2010/main" val="32984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Ключевые элементы информирования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-3059" y="1059582"/>
            <a:ext cx="910850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Обеспечение максимального влияния результатов оценки на образовательную политику зависит от трёх ключевых составляющих «джентльменского набора», которым должна обладать квалифицированная исследовательская команда.</a:t>
            </a:r>
          </a:p>
        </p:txBody>
      </p:sp>
      <p:pic>
        <p:nvPicPr>
          <p:cNvPr id="102402" name="Picture 2" descr="Картинка 13 из 815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785" y="2715766"/>
            <a:ext cx="3203215" cy="228371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2571750"/>
            <a:ext cx="5832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Знание пользователей результатов программ оценки и их информационных потребностей.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Наличие информационных продуктов и услуг, способных удовлетворить существующие информационные потребности.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Понимание, какими способами следует доводить информацию до пользователей.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699792" y="4731990"/>
            <a:ext cx="1224136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03" name="Picture 3" descr="Картинка 12 из 40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4374257"/>
            <a:ext cx="908555" cy="769243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06" name="Picture 6" descr="http://im6-tub-ru.yandex.net/i?id=542078515-04-7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4565672"/>
            <a:ext cx="559254" cy="555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78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203598"/>
            <a:ext cx="360040" cy="1440160"/>
          </a:xfrm>
          <a:prstGeom prst="rect">
            <a:avLst/>
          </a:prstGeom>
          <a:solidFill>
            <a:srgbClr val="FF0000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4" y="123478"/>
            <a:ext cx="882047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Техническая квалификация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групп пользователей информации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36512" y="1059582"/>
            <a:ext cx="9001000" cy="408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опытные пользователи высокой квалификации, которые способны проводить начальный многоуровневый и </a:t>
            </a:r>
            <a:r>
              <a:rPr lang="ru-RU" sz="2000" dirty="0" err="1" smtClean="0">
                <a:solidFill>
                  <a:srgbClr val="FF0000"/>
                </a:solidFill>
              </a:rPr>
              <a:t>многовариативный</a:t>
            </a:r>
            <a:r>
              <a:rPr lang="ru-RU" sz="2000" dirty="0" smtClean="0">
                <a:solidFill>
                  <a:srgbClr val="FF0000"/>
                </a:solidFill>
              </a:rPr>
              <a:t> статистический анализ;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пользователи средней квалификации, которые способны проводить начальный сравнительный и описательный анализ;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B050"/>
                </a:solidFill>
              </a:rPr>
              <a:t>пользователи с базовой квалификацией, которые обладают начальными знаниями в области анализа результатов и используют данные из опубликованных отчётов для создания новых информационных продуктов;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</a:rPr>
              <a:t>обычные пользователи, не имеющие специальной подготовки, которые используют выводы и заключения, извлечённые из опубликованных источников;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</a:rPr>
              <a:t>неподготовленные пользователи, которые используют только стилизованные факты, извлечённые из опубликованных источников.</a:t>
            </a:r>
            <a:endParaRPr lang="ru-RU" sz="2200" dirty="0" smtClean="0">
              <a:solidFill>
                <a:srgbClr val="0070C0"/>
              </a:solidFill>
            </a:endParaRPr>
          </a:p>
          <a:p>
            <a:pPr lvl="0"/>
            <a:endParaRPr lang="ru-RU" sz="2400" dirty="0" smtClean="0"/>
          </a:p>
          <a:p>
            <a:pPr marL="514350" lvl="0" indent="-514350" algn="just"/>
            <a:endParaRPr lang="ru-RU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9512" y="170765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579862"/>
            <a:ext cx="360040" cy="1440160"/>
          </a:xfrm>
          <a:prstGeom prst="rect">
            <a:avLst/>
          </a:prstGeom>
          <a:solidFill>
            <a:srgbClr val="0070C0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512" y="4083918"/>
            <a:ext cx="36004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4410" y="2677211"/>
            <a:ext cx="360040" cy="864096"/>
          </a:xfrm>
          <a:prstGeom prst="rect">
            <a:avLst/>
          </a:prstGeom>
          <a:solidFill>
            <a:srgbClr val="92D050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3823" y="2893235"/>
            <a:ext cx="1672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3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Пользователи и их техническая компетентность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755576" y="3075806"/>
            <a:ext cx="18002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Граждане</a:t>
            </a:r>
          </a:p>
          <a:p>
            <a:pPr algn="just"/>
            <a:endParaRPr lang="ru-RU" sz="2800" dirty="0" smtClean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 bwMode="auto">
          <a:xfrm>
            <a:off x="763960" y="1203598"/>
            <a:ext cx="24398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Ученики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755576" y="1779662"/>
            <a:ext cx="24398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Родители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 bwMode="auto">
          <a:xfrm>
            <a:off x="777878" y="2427734"/>
            <a:ext cx="208823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Учителя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755576" y="3651870"/>
            <a:ext cx="31683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Администраторы и</a:t>
            </a:r>
          </a:p>
          <a:p>
            <a:pPr algn="just"/>
            <a:r>
              <a:rPr lang="ru-RU" sz="2800" dirty="0" smtClean="0"/>
              <a:t>управленцы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 bwMode="auto">
          <a:xfrm>
            <a:off x="4788024" y="3507854"/>
            <a:ext cx="41764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Государственные деятели</a:t>
            </a:r>
          </a:p>
          <a:p>
            <a:pPr algn="just"/>
            <a:endParaRPr lang="ru-RU" sz="2800" dirty="0" smtClean="0"/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4788024" y="1203598"/>
            <a:ext cx="43559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Профессиональные союзы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 bwMode="auto">
          <a:xfrm>
            <a:off x="4788024" y="1851670"/>
            <a:ext cx="40324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Общественные лидеры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 bwMode="auto">
          <a:xfrm>
            <a:off x="4788024" y="2499742"/>
            <a:ext cx="417646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Представители системы подготовки и ПК учителей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 bwMode="auto">
          <a:xfrm>
            <a:off x="4788024" y="4299942"/>
            <a:ext cx="31683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СМИ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grpSp>
        <p:nvGrpSpPr>
          <p:cNvPr id="52" name="Группа 51"/>
          <p:cNvGrpSpPr/>
          <p:nvPr/>
        </p:nvGrpSpPr>
        <p:grpSpPr>
          <a:xfrm>
            <a:off x="323528" y="1275606"/>
            <a:ext cx="4392488" cy="3767535"/>
            <a:chOff x="323528" y="1275606"/>
            <a:chExt cx="4392488" cy="3767535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23528" y="4611093"/>
              <a:ext cx="360040" cy="432048"/>
              <a:chOff x="1979712" y="2427734"/>
              <a:chExt cx="360040" cy="43204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979712" y="2427734"/>
                <a:ext cx="360040" cy="432048"/>
              </a:xfrm>
              <a:prstGeom prst="rect">
                <a:avLst/>
              </a:prstGeom>
              <a:solidFill>
                <a:srgbClr val="FF000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979712" y="244074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А</a:t>
                </a:r>
                <a:endParaRPr lang="ru-RU" dirty="0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323528" y="3867894"/>
              <a:ext cx="360040" cy="432048"/>
              <a:chOff x="1547664" y="2427734"/>
              <a:chExt cx="360040" cy="43204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1547664" y="2427734"/>
                <a:ext cx="360040" cy="432048"/>
              </a:xfrm>
              <a:prstGeom prst="rect">
                <a:avLst/>
              </a:prstGeom>
              <a:solidFill>
                <a:srgbClr val="92D05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647077" y="2461187"/>
                <a:ext cx="167264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В</a:t>
                </a:r>
                <a:endParaRPr lang="ru-RU" dirty="0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323528" y="3147814"/>
              <a:ext cx="360040" cy="432048"/>
              <a:chOff x="2411760" y="2427734"/>
              <a:chExt cx="360040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2411760" y="2427734"/>
                <a:ext cx="360040" cy="432048"/>
              </a:xfrm>
              <a:prstGeom prst="rect">
                <a:avLst/>
              </a:prstGeom>
              <a:solidFill>
                <a:srgbClr val="0070C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34062" y="2438885"/>
                <a:ext cx="288032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</a:t>
                </a:r>
                <a:endParaRPr lang="ru-RU" dirty="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323528" y="1857719"/>
              <a:ext cx="360040" cy="432048"/>
              <a:chOff x="2411760" y="2427734"/>
              <a:chExt cx="360040" cy="432048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2411760" y="2427734"/>
                <a:ext cx="360040" cy="432048"/>
              </a:xfrm>
              <a:prstGeom prst="rect">
                <a:avLst/>
              </a:prstGeom>
              <a:solidFill>
                <a:srgbClr val="0070C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434062" y="2438885"/>
                <a:ext cx="288032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</a:t>
                </a:r>
                <a:endParaRPr lang="ru-RU" dirty="0"/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323528" y="2499742"/>
              <a:ext cx="360040" cy="432048"/>
              <a:chOff x="2411760" y="2427734"/>
              <a:chExt cx="360040" cy="432048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2411760" y="2427734"/>
                <a:ext cx="360040" cy="432048"/>
              </a:xfrm>
              <a:prstGeom prst="rect">
                <a:avLst/>
              </a:prstGeom>
              <a:solidFill>
                <a:srgbClr val="0070C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34062" y="2438885"/>
                <a:ext cx="288032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</a:t>
                </a:r>
                <a:endParaRPr lang="ru-RU" dirty="0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323528" y="1275606"/>
              <a:ext cx="360040" cy="432048"/>
              <a:chOff x="2411760" y="2427734"/>
              <a:chExt cx="360040" cy="432048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2411760" y="2427734"/>
                <a:ext cx="360040" cy="432048"/>
              </a:xfrm>
              <a:prstGeom prst="rect">
                <a:avLst/>
              </a:prstGeom>
              <a:solidFill>
                <a:srgbClr val="0070C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434062" y="2438885"/>
                <a:ext cx="288032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</a:t>
                </a:r>
                <a:endParaRPr lang="ru-RU" dirty="0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4355976" y="3507854"/>
              <a:ext cx="360040" cy="432048"/>
              <a:chOff x="2411760" y="2427734"/>
              <a:chExt cx="360040" cy="432048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2411760" y="2427734"/>
                <a:ext cx="360040" cy="432048"/>
              </a:xfrm>
              <a:prstGeom prst="rect">
                <a:avLst/>
              </a:prstGeom>
              <a:solidFill>
                <a:srgbClr val="0070C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434062" y="2438885"/>
                <a:ext cx="288032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</a:t>
                </a:r>
                <a:endParaRPr lang="ru-RU" dirty="0"/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4355976" y="1929727"/>
              <a:ext cx="360040" cy="432048"/>
              <a:chOff x="2411760" y="2427734"/>
              <a:chExt cx="360040" cy="432048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2411760" y="2427734"/>
                <a:ext cx="360040" cy="432048"/>
              </a:xfrm>
              <a:prstGeom prst="rect">
                <a:avLst/>
              </a:prstGeom>
              <a:solidFill>
                <a:srgbClr val="0070C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434062" y="2438885"/>
                <a:ext cx="288032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</a:t>
                </a:r>
                <a:endParaRPr lang="ru-RU" dirty="0"/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4355976" y="4371950"/>
              <a:ext cx="360040" cy="432048"/>
              <a:chOff x="2411760" y="2427734"/>
              <a:chExt cx="360040" cy="432048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2411760" y="2427734"/>
                <a:ext cx="360040" cy="432048"/>
              </a:xfrm>
              <a:prstGeom prst="rect">
                <a:avLst/>
              </a:prstGeom>
              <a:solidFill>
                <a:srgbClr val="0070C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434062" y="2438885"/>
                <a:ext cx="288032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</a:t>
                </a:r>
                <a:endParaRPr lang="ru-RU" dirty="0"/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4355976" y="1275606"/>
              <a:ext cx="360040" cy="432048"/>
              <a:chOff x="1547664" y="2427734"/>
              <a:chExt cx="360040" cy="432048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1547664" y="2427734"/>
                <a:ext cx="360040" cy="432048"/>
              </a:xfrm>
              <a:prstGeom prst="rect">
                <a:avLst/>
              </a:prstGeom>
              <a:solidFill>
                <a:srgbClr val="92D05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647077" y="2461187"/>
                <a:ext cx="167264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В</a:t>
                </a:r>
                <a:endParaRPr lang="ru-RU" dirty="0"/>
              </a:p>
            </p:txBody>
          </p:sp>
        </p:grpSp>
        <p:grpSp>
          <p:nvGrpSpPr>
            <p:cNvPr id="48" name="Группа 47"/>
            <p:cNvGrpSpPr/>
            <p:nvPr/>
          </p:nvGrpSpPr>
          <p:grpSpPr>
            <a:xfrm>
              <a:off x="4355976" y="2715766"/>
              <a:ext cx="360040" cy="432048"/>
              <a:chOff x="1547664" y="2427734"/>
              <a:chExt cx="360040" cy="432048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1547664" y="2427734"/>
                <a:ext cx="360040" cy="432048"/>
              </a:xfrm>
              <a:prstGeom prst="rect">
                <a:avLst/>
              </a:prstGeom>
              <a:solidFill>
                <a:srgbClr val="92D050"/>
              </a:solidFill>
              <a:ln cmpd="sng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47077" y="2461187"/>
                <a:ext cx="167264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В</a:t>
                </a:r>
                <a:endParaRPr lang="ru-RU" dirty="0"/>
              </a:p>
            </p:txBody>
          </p:sp>
        </p:grpSp>
      </p:grpSp>
      <p:sp>
        <p:nvSpPr>
          <p:cNvPr id="51" name="Подзаголовок 2"/>
          <p:cNvSpPr txBox="1">
            <a:spLocks/>
          </p:cNvSpPr>
          <p:nvPr/>
        </p:nvSpPr>
        <p:spPr bwMode="auto">
          <a:xfrm>
            <a:off x="777878" y="4515966"/>
            <a:ext cx="26642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Исследователи</a:t>
            </a:r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266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5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8712200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Основные пользователи результатов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ЭКЗАМЕНОВ			МОНИТОРИНГОВ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721404" y="1203598"/>
            <a:ext cx="2664296" cy="2475166"/>
            <a:chOff x="721404" y="1203598"/>
            <a:chExt cx="2664296" cy="2475166"/>
          </a:xfrm>
        </p:grpSpPr>
        <p:sp>
          <p:nvSpPr>
            <p:cNvPr id="15" name="Подзаголовок 2"/>
            <p:cNvSpPr txBox="1">
              <a:spLocks/>
            </p:cNvSpPr>
            <p:nvPr/>
          </p:nvSpPr>
          <p:spPr bwMode="auto">
            <a:xfrm>
              <a:off x="763960" y="1203598"/>
              <a:ext cx="2439888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Ученики</a:t>
              </a:r>
            </a:p>
            <a:p>
              <a:pPr algn="just"/>
              <a:endParaRPr lang="ru-RU" sz="2800" dirty="0" smtClean="0"/>
            </a:p>
            <a:p>
              <a:pPr algn="just"/>
              <a:endParaRPr lang="ru-RU" sz="2800" dirty="0" smtClean="0"/>
            </a:p>
          </p:txBody>
        </p:sp>
        <p:sp>
          <p:nvSpPr>
            <p:cNvPr id="16" name="Подзаголовок 2"/>
            <p:cNvSpPr txBox="1">
              <a:spLocks/>
            </p:cNvSpPr>
            <p:nvPr/>
          </p:nvSpPr>
          <p:spPr bwMode="auto">
            <a:xfrm>
              <a:off x="755576" y="1779662"/>
              <a:ext cx="2439888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Родители</a:t>
              </a:r>
            </a:p>
            <a:p>
              <a:pPr algn="just"/>
              <a:endParaRPr lang="ru-RU" sz="2800" dirty="0" smtClean="0"/>
            </a:p>
            <a:p>
              <a:pPr algn="just"/>
              <a:endParaRPr lang="ru-RU" sz="2800" dirty="0" smtClean="0"/>
            </a:p>
          </p:txBody>
        </p:sp>
        <p:sp>
          <p:nvSpPr>
            <p:cNvPr id="17" name="Подзаголовок 2"/>
            <p:cNvSpPr txBox="1">
              <a:spLocks/>
            </p:cNvSpPr>
            <p:nvPr/>
          </p:nvSpPr>
          <p:spPr bwMode="auto">
            <a:xfrm>
              <a:off x="777878" y="2427734"/>
              <a:ext cx="2088232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Учителя</a:t>
              </a:r>
            </a:p>
          </p:txBody>
        </p:sp>
        <p:sp>
          <p:nvSpPr>
            <p:cNvPr id="51" name="Подзаголовок 2"/>
            <p:cNvSpPr txBox="1">
              <a:spLocks/>
            </p:cNvSpPr>
            <p:nvPr/>
          </p:nvSpPr>
          <p:spPr bwMode="auto">
            <a:xfrm>
              <a:off x="721404" y="3030692"/>
              <a:ext cx="2664296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Администрация школ</a:t>
              </a:r>
            </a:p>
            <a:p>
              <a:pPr algn="just"/>
              <a:r>
                <a:rPr lang="ru-RU" sz="2800" dirty="0" smtClean="0"/>
                <a:t>…</a:t>
              </a:r>
            </a:p>
            <a:p>
              <a:pPr algn="just"/>
              <a:endParaRPr lang="ru-RU" sz="2800" dirty="0" smtClean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788024" y="1203598"/>
            <a:ext cx="4195518" cy="3498731"/>
            <a:chOff x="4788024" y="1203598"/>
            <a:chExt cx="4195518" cy="3498731"/>
          </a:xfrm>
        </p:grpSpPr>
        <p:sp>
          <p:nvSpPr>
            <p:cNvPr id="18" name="Подзаголовок 2"/>
            <p:cNvSpPr txBox="1">
              <a:spLocks/>
            </p:cNvSpPr>
            <p:nvPr/>
          </p:nvSpPr>
          <p:spPr bwMode="auto">
            <a:xfrm>
              <a:off x="4788024" y="1203598"/>
              <a:ext cx="3168352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Администраторы и</a:t>
              </a:r>
            </a:p>
            <a:p>
              <a:pPr algn="just"/>
              <a:r>
                <a:rPr lang="ru-RU" sz="2800" dirty="0" smtClean="0"/>
                <a:t>управленцы</a:t>
              </a:r>
            </a:p>
            <a:p>
              <a:pPr algn="just"/>
              <a:endParaRPr lang="ru-RU" sz="2800" dirty="0" smtClean="0"/>
            </a:p>
            <a:p>
              <a:pPr algn="just"/>
              <a:endParaRPr lang="ru-RU" sz="2800" dirty="0" smtClean="0"/>
            </a:p>
          </p:txBody>
        </p:sp>
        <p:sp>
          <p:nvSpPr>
            <p:cNvPr id="19" name="Подзаголовок 2"/>
            <p:cNvSpPr txBox="1">
              <a:spLocks/>
            </p:cNvSpPr>
            <p:nvPr/>
          </p:nvSpPr>
          <p:spPr bwMode="auto">
            <a:xfrm>
              <a:off x="4788024" y="2139702"/>
              <a:ext cx="4194230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Государственные деятели</a:t>
              </a:r>
            </a:p>
            <a:p>
              <a:pPr algn="just"/>
              <a:endParaRPr lang="ru-RU" sz="2800" dirty="0" smtClean="0"/>
            </a:p>
          </p:txBody>
        </p:sp>
        <p:sp>
          <p:nvSpPr>
            <p:cNvPr id="22" name="Подзаголовок 2"/>
            <p:cNvSpPr txBox="1">
              <a:spLocks/>
            </p:cNvSpPr>
            <p:nvPr/>
          </p:nvSpPr>
          <p:spPr bwMode="auto">
            <a:xfrm>
              <a:off x="4807078" y="3210626"/>
              <a:ext cx="4176464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Представители системы подготовки и ПК учителей</a:t>
              </a: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 bwMode="auto">
            <a:xfrm>
              <a:off x="4875185" y="4198273"/>
              <a:ext cx="3168352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СМИ</a:t>
              </a:r>
            </a:p>
            <a:p>
              <a:pPr algn="just"/>
              <a:r>
                <a:rPr lang="ru-RU" sz="2800" dirty="0" smtClean="0"/>
                <a:t>…</a:t>
              </a:r>
            </a:p>
            <a:p>
              <a:pPr algn="just"/>
              <a:endParaRPr lang="ru-RU" sz="2800" dirty="0" smtClean="0"/>
            </a:p>
            <a:p>
              <a:pPr algn="just"/>
              <a:endParaRPr lang="ru-RU" sz="2800" dirty="0" smtClean="0"/>
            </a:p>
          </p:txBody>
        </p:sp>
        <p:sp>
          <p:nvSpPr>
            <p:cNvPr id="53" name="Подзаголовок 2"/>
            <p:cNvSpPr txBox="1">
              <a:spLocks/>
            </p:cNvSpPr>
            <p:nvPr/>
          </p:nvSpPr>
          <p:spPr bwMode="auto">
            <a:xfrm>
              <a:off x="4868670" y="2661456"/>
              <a:ext cx="2088232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ru-RU" sz="2800" dirty="0" smtClean="0"/>
                <a:t>Учителя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849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440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ПОТРЕБНОСТИ ОСНОВНЫХ ГРУПП ПОЛЬЗОВАТЕЛЕЙ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107504" y="1131590"/>
            <a:ext cx="9036496" cy="401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b="1" i="1" dirty="0"/>
              <a:t>Учащиеся</a:t>
            </a:r>
            <a:r>
              <a:rPr lang="ru-RU" sz="2800" dirty="0"/>
              <a:t> нуждаются в информации, отражающей их личный прогресс, учебные</a:t>
            </a:r>
            <a:r>
              <a:rPr lang="ru-RU" sz="2800" strike="sngStrike" dirty="0"/>
              <a:t> </a:t>
            </a:r>
            <a:r>
              <a:rPr lang="ru-RU" sz="2800" dirty="0"/>
              <a:t>достижения и </a:t>
            </a:r>
            <a:r>
              <a:rPr lang="ru-RU" sz="2800" dirty="0" smtClean="0"/>
              <a:t>неудачи.</a:t>
            </a:r>
          </a:p>
          <a:p>
            <a:pPr algn="just"/>
            <a:r>
              <a:rPr lang="ru-RU" sz="2800" b="1" i="1" dirty="0"/>
              <a:t>Учителя</a:t>
            </a:r>
            <a:r>
              <a:rPr lang="ru-RU" sz="2800" dirty="0"/>
              <a:t> нуждаются в информации, чтобы судить о прогрессе конкретных учащихся и корректировать процесс обучения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b="1" i="1" dirty="0"/>
              <a:t>Родители</a:t>
            </a:r>
            <a:r>
              <a:rPr lang="ru-RU" sz="2800" i="1" dirty="0"/>
              <a:t> </a:t>
            </a:r>
            <a:r>
              <a:rPr lang="ru-RU" sz="2800" dirty="0"/>
              <a:t>нуждаются в информации, чтобы следить за прогрессом собственных детей, решать, необходимо ли вмешиваться в деятельность школы или в процесс обучения своего ребёнка.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440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ПОТРЕБНОСТИ ОСНОВНЫХ ГРУПП ПОЛЬЗОВАТЕЛЕЙ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107504" y="1131590"/>
            <a:ext cx="9036496" cy="401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b="1" i="1" dirty="0"/>
              <a:t>Представители общественности</a:t>
            </a:r>
            <a:r>
              <a:rPr lang="ru-RU" sz="2800" b="1" dirty="0"/>
              <a:t> </a:t>
            </a:r>
            <a:r>
              <a:rPr lang="ru-RU" sz="2800" dirty="0"/>
              <a:t>нуждаются в информации, чтобы судить, обеспечивает ли образовательная система достижение значимых для них социальных, образовательных и экономических </a:t>
            </a:r>
            <a:r>
              <a:rPr lang="ru-RU" sz="2800" dirty="0" smtClean="0"/>
              <a:t>целей.</a:t>
            </a:r>
          </a:p>
          <a:p>
            <a:pPr algn="just"/>
            <a:r>
              <a:rPr lang="ru-RU" sz="2800" b="1" i="1" dirty="0"/>
              <a:t>Профессиональные союзы</a:t>
            </a:r>
            <a:r>
              <a:rPr lang="ru-RU" sz="2800" dirty="0"/>
              <a:t>, представляющие коллективные интересы учителей и руководителей образовательных учреждений, нуждаются в информации для защиты интересов своих членов</a:t>
            </a:r>
            <a:r>
              <a:rPr lang="ru-RU" sz="2800" dirty="0" smtClean="0"/>
              <a:t>.</a:t>
            </a: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7279</TotalTime>
  <Words>769</Words>
  <Application>Microsoft Office PowerPoint</Application>
  <PresentationFormat>Экран (16:9)</PresentationFormat>
  <Paragraphs>146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Пользователи и варианты использования результатов оценки</vt:lpstr>
      <vt:lpstr>КЛЮЧЕВОЙ ВОПРОС  Каким образом обеспечить максимальное использование результатов оценки учебных достижений всеми заинтересованными сторонами? </vt:lpstr>
      <vt:lpstr>ПРИЗНАНИЕ РЕЗУЛЬТАТОВ ОЦЕНКИ</vt:lpstr>
      <vt:lpstr>Ключевые элементы информирования</vt:lpstr>
      <vt:lpstr>Техническая квалификация групп пользователей информации</vt:lpstr>
      <vt:lpstr>Пользователи и их техническая компетентность</vt:lpstr>
      <vt:lpstr>Основные пользователи результатов ЭКЗАМЕНОВ   МОНИТОРИНГОВ</vt:lpstr>
      <vt:lpstr>ИНФОРМАЦИОННЫЕ ПОТРЕБНОСТИ ОСНОВНЫХ ГРУПП ПОЛЬЗОВАТЕЛЕЙ</vt:lpstr>
      <vt:lpstr>ИНФОРМАЦИОННЫЕ ПОТРЕБНОСТИ ОСНОВНЫХ ГРУПП ПОЛЬЗОВАТЕЛЕЙ</vt:lpstr>
      <vt:lpstr>ИНФОРМАЦИОННЫЕ ПОТРЕБНОСТИ ОСНОВНЫХ ГРУПП ПОЛЬЗОВАТЕЛЕЙ</vt:lpstr>
      <vt:lpstr>ИНФОРМАЦИОННЫЕ ПОТРЕБНОСТИ ОСНОВНЫХ ГРУПП ПОЛЬЗОВАТЕЛЕЙ</vt:lpstr>
      <vt:lpstr>СТОРОННИКИ И ОППОНЕНТЫ</vt:lpstr>
      <vt:lpstr>В ЧЁМ СТРАТЕГИЯ?</vt:lpstr>
      <vt:lpstr>НАПРАВЛЕНИЯ ИСПОЛЬЗОВАНИЯ РЕЗУЛЬТАТОВ</vt:lpstr>
      <vt:lpstr>НАПРАВЛЕНИЯ ИСПОЛЬЗОВАНИЯ РЕЗУЛЬТАТОВ</vt:lpstr>
      <vt:lpstr>ЗАДАНИЕ 1. Пользователи и варианты использования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211</cp:revision>
  <dcterms:created xsi:type="dcterms:W3CDTF">2011-08-25T06:09:31Z</dcterms:created>
  <dcterms:modified xsi:type="dcterms:W3CDTF">2013-05-12T10:48:18Z</dcterms:modified>
</cp:coreProperties>
</file>