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323" r:id="rId3"/>
    <p:sldId id="413" r:id="rId4"/>
    <p:sldId id="361" r:id="rId5"/>
    <p:sldId id="362" r:id="rId6"/>
    <p:sldId id="360" r:id="rId7"/>
    <p:sldId id="401" r:id="rId8"/>
    <p:sldId id="404" r:id="rId9"/>
    <p:sldId id="402" r:id="rId10"/>
    <p:sldId id="366" r:id="rId11"/>
    <p:sldId id="367" r:id="rId12"/>
    <p:sldId id="409" r:id="rId13"/>
    <p:sldId id="376" r:id="rId14"/>
    <p:sldId id="410" r:id="rId15"/>
    <p:sldId id="371" r:id="rId16"/>
    <p:sldId id="412" r:id="rId17"/>
    <p:sldId id="372" r:id="rId18"/>
    <p:sldId id="378" r:id="rId19"/>
    <p:sldId id="388" r:id="rId20"/>
    <p:sldId id="389" r:id="rId21"/>
    <p:sldId id="390" r:id="rId22"/>
    <p:sldId id="411" r:id="rId23"/>
    <p:sldId id="414" r:id="rId24"/>
    <p:sldId id="379" r:id="rId25"/>
    <p:sldId id="392" r:id="rId26"/>
    <p:sldId id="393" r:id="rId27"/>
    <p:sldId id="359" r:id="rId28"/>
    <p:sldId id="405" r:id="rId29"/>
    <p:sldId id="394" r:id="rId30"/>
    <p:sldId id="397" r:id="rId31"/>
    <p:sldId id="407" r:id="rId32"/>
    <p:sldId id="406" r:id="rId33"/>
    <p:sldId id="415" r:id="rId34"/>
    <p:sldId id="341" r:id="rId35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ешетникова Оксана" initials="ОР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5BF"/>
    <a:srgbClr val="6B9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108" autoAdjust="0"/>
  </p:normalViewPr>
  <p:slideViewPr>
    <p:cSldViewPr>
      <p:cViewPr>
        <p:scale>
          <a:sx n="90" d="100"/>
          <a:sy n="90" d="100"/>
        </p:scale>
        <p:origin x="-1404" y="-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4BB2F4-98D7-4891-8E82-04071B2CA7F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ADA00-212D-456E-BC6A-747E5B820BB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цель, задачи</a:t>
          </a:r>
          <a:endParaRPr lang="ru-RU" sz="1600" dirty="0"/>
        </a:p>
      </dgm:t>
    </dgm:pt>
    <dgm:pt modelId="{A5B76D5E-D766-4F82-ACFD-138EDAA422DB}" type="parTrans" cxnId="{FB64BF8C-0D51-4BDC-9150-DFB5C8517420}">
      <dgm:prSet/>
      <dgm:spPr/>
      <dgm:t>
        <a:bodyPr/>
        <a:lstStyle/>
        <a:p>
          <a:endParaRPr lang="ru-RU"/>
        </a:p>
      </dgm:t>
    </dgm:pt>
    <dgm:pt modelId="{9DDD2705-C426-4214-92EA-41D979EF1C62}" type="sibTrans" cxnId="{FB64BF8C-0D51-4BDC-9150-DFB5C8517420}">
      <dgm:prSet/>
      <dgm:spPr/>
      <dgm:t>
        <a:bodyPr/>
        <a:lstStyle/>
        <a:p>
          <a:endParaRPr lang="ru-RU"/>
        </a:p>
      </dgm:t>
    </dgm:pt>
    <dgm:pt modelId="{1114F107-3ED7-4B82-915F-DDD756CA9C24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Выбор</a:t>
          </a:r>
        </a:p>
        <a:p>
          <a:r>
            <a:rPr lang="ru-RU" sz="1600" dirty="0" smtClean="0"/>
            <a:t>тактики</a:t>
          </a:r>
          <a:endParaRPr lang="ru-RU" sz="1600" dirty="0"/>
        </a:p>
      </dgm:t>
    </dgm:pt>
    <dgm:pt modelId="{38F2BDCB-F8BF-46AA-841C-C75FC2D88D3F}" type="parTrans" cxnId="{BFDB8DC7-2719-4A09-AF26-860ABD7CDE84}">
      <dgm:prSet/>
      <dgm:spPr/>
      <dgm:t>
        <a:bodyPr/>
        <a:lstStyle/>
        <a:p>
          <a:endParaRPr lang="ru-RU"/>
        </a:p>
      </dgm:t>
    </dgm:pt>
    <dgm:pt modelId="{AA613A66-3912-44FC-B9CB-190C545658A2}" type="sibTrans" cxnId="{BFDB8DC7-2719-4A09-AF26-860ABD7CDE84}">
      <dgm:prSet/>
      <dgm:spPr/>
      <dgm:t>
        <a:bodyPr/>
        <a:lstStyle/>
        <a:p>
          <a:endParaRPr lang="ru-RU"/>
        </a:p>
      </dgm:t>
    </dgm:pt>
    <dgm:pt modelId="{9A5962B7-F6FA-427E-BDC9-27949A3BDC28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проведение</a:t>
          </a:r>
          <a:endParaRPr lang="ru-RU" sz="1600" dirty="0"/>
        </a:p>
      </dgm:t>
    </dgm:pt>
    <dgm:pt modelId="{7F0D64F1-3F70-45D8-A6FB-E9D12A551D1F}" type="parTrans" cxnId="{F842E28F-590A-4082-AAFF-BCF60D672593}">
      <dgm:prSet/>
      <dgm:spPr/>
      <dgm:t>
        <a:bodyPr/>
        <a:lstStyle/>
        <a:p>
          <a:endParaRPr lang="ru-RU"/>
        </a:p>
      </dgm:t>
    </dgm:pt>
    <dgm:pt modelId="{5E15D8CB-F675-4825-9664-9D682B741F49}" type="sibTrans" cxnId="{F842E28F-590A-4082-AAFF-BCF60D672593}">
      <dgm:prSet/>
      <dgm:spPr/>
      <dgm:t>
        <a:bodyPr/>
        <a:lstStyle/>
        <a:p>
          <a:endParaRPr lang="ru-RU"/>
        </a:p>
      </dgm:t>
    </dgm:pt>
    <dgm:pt modelId="{2E8B4D85-D099-49F7-854F-7589FE7734B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500" dirty="0" smtClean="0"/>
            <a:t>обработка</a:t>
          </a:r>
          <a:endParaRPr lang="ru-RU" sz="1500" dirty="0"/>
        </a:p>
      </dgm:t>
    </dgm:pt>
    <dgm:pt modelId="{9DA1379B-8BF3-4352-9F7D-1422FD8FC311}" type="parTrans" cxnId="{0005161E-84BC-40E7-B0A9-4F2CB56B64B1}">
      <dgm:prSet/>
      <dgm:spPr/>
      <dgm:t>
        <a:bodyPr/>
        <a:lstStyle/>
        <a:p>
          <a:endParaRPr lang="ru-RU"/>
        </a:p>
      </dgm:t>
    </dgm:pt>
    <dgm:pt modelId="{2363AED7-265F-4BAA-8EE7-A3A57CFC5EE8}" type="sibTrans" cxnId="{0005161E-84BC-40E7-B0A9-4F2CB56B64B1}">
      <dgm:prSet/>
      <dgm:spPr/>
      <dgm:t>
        <a:bodyPr/>
        <a:lstStyle/>
        <a:p>
          <a:endParaRPr lang="ru-RU"/>
        </a:p>
      </dgm:t>
    </dgm:pt>
    <dgm:pt modelId="{E7270910-0832-4C71-8FF8-3BEE75937B8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600" dirty="0" smtClean="0"/>
            <a:t>Выдача инд. результатов</a:t>
          </a:r>
          <a:endParaRPr lang="ru-RU" sz="1600" dirty="0"/>
        </a:p>
      </dgm:t>
    </dgm:pt>
    <dgm:pt modelId="{58BEC0E2-57BE-425A-86FB-3ABB32D9E757}" type="parTrans" cxnId="{46E1814A-ED3F-44A1-B448-6644560678A2}">
      <dgm:prSet/>
      <dgm:spPr/>
      <dgm:t>
        <a:bodyPr/>
        <a:lstStyle/>
        <a:p>
          <a:endParaRPr lang="ru-RU"/>
        </a:p>
      </dgm:t>
    </dgm:pt>
    <dgm:pt modelId="{36325B80-7E96-48D0-A963-519398A4C4C7}" type="sibTrans" cxnId="{46E1814A-ED3F-44A1-B448-6644560678A2}">
      <dgm:prSet/>
      <dgm:spPr/>
      <dgm:t>
        <a:bodyPr/>
        <a:lstStyle/>
        <a:p>
          <a:endParaRPr lang="ru-RU"/>
        </a:p>
      </dgm:t>
    </dgm:pt>
    <dgm:pt modelId="{C5FE5A7A-D77C-4F98-8EEA-31E47ACB3075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анализ</a:t>
          </a:r>
          <a:endParaRPr lang="ru-RU" sz="1600" dirty="0"/>
        </a:p>
      </dgm:t>
    </dgm:pt>
    <dgm:pt modelId="{4B1CA296-EF66-4762-BB4C-4CFB37990283}" type="parTrans" cxnId="{D265AD26-5624-431C-8C1A-F85ADA7602F6}">
      <dgm:prSet/>
      <dgm:spPr/>
      <dgm:t>
        <a:bodyPr/>
        <a:lstStyle/>
        <a:p>
          <a:endParaRPr lang="ru-RU"/>
        </a:p>
      </dgm:t>
    </dgm:pt>
    <dgm:pt modelId="{EFC52E78-6CC0-449A-AD21-6DB67E810BEB}" type="sibTrans" cxnId="{D265AD26-5624-431C-8C1A-F85ADA7602F6}">
      <dgm:prSet/>
      <dgm:spPr/>
      <dgm:t>
        <a:bodyPr/>
        <a:lstStyle/>
        <a:p>
          <a:endParaRPr lang="ru-RU"/>
        </a:p>
      </dgm:t>
    </dgm:pt>
    <dgm:pt modelId="{2A1CD518-5599-43FE-98F4-A6F117F566C6}" type="pres">
      <dgm:prSet presAssocID="{764BB2F4-98D7-4891-8E82-04071B2CA7F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F06DE-9243-47D2-A959-225E6C7664C3}" type="pres">
      <dgm:prSet presAssocID="{764BB2F4-98D7-4891-8E82-04071B2CA7FD}" presName="arrow" presStyleLbl="bgShp" presStyleIdx="0" presStyleCnt="1"/>
      <dgm:spPr>
        <a:solidFill>
          <a:schemeClr val="accent2">
            <a:lumMod val="20000"/>
            <a:lumOff val="80000"/>
          </a:schemeClr>
        </a:solidFill>
      </dgm:spPr>
    </dgm:pt>
    <dgm:pt modelId="{F9B6DD3C-2A5E-49EC-B404-B30F90F37A21}" type="pres">
      <dgm:prSet presAssocID="{764BB2F4-98D7-4891-8E82-04071B2CA7FD}" presName="linearProcess" presStyleCnt="0"/>
      <dgm:spPr/>
    </dgm:pt>
    <dgm:pt modelId="{CF10EE05-CEA6-42E2-8CDD-3E93524367C1}" type="pres">
      <dgm:prSet presAssocID="{C8AADA00-212D-456E-BC6A-747E5B820BB9}" presName="textNode" presStyleLbl="node1" presStyleIdx="0" presStyleCnt="6" custScaleX="62286" custScaleY="51812" custLinFactNeighborX="-3361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E5FFC-8986-42EF-905C-AF20C283A2FA}" type="pres">
      <dgm:prSet presAssocID="{9DDD2705-C426-4214-92EA-41D979EF1C62}" presName="sibTrans" presStyleCnt="0"/>
      <dgm:spPr/>
    </dgm:pt>
    <dgm:pt modelId="{F4D69B99-0FFF-4FD3-876E-5EDF06B22431}" type="pres">
      <dgm:prSet presAssocID="{1114F107-3ED7-4B82-915F-DDD756CA9C24}" presName="textNode" presStyleLbl="node1" presStyleIdx="1" presStyleCnt="6" custScaleX="56367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D59F2-DD36-440A-AC6A-4FCDC9276AC2}" type="pres">
      <dgm:prSet presAssocID="{AA613A66-3912-44FC-B9CB-190C545658A2}" presName="sibTrans" presStyleCnt="0"/>
      <dgm:spPr/>
    </dgm:pt>
    <dgm:pt modelId="{65283FA6-2828-4E30-83BF-A3FA1E56746A}" type="pres">
      <dgm:prSet presAssocID="{9A5962B7-F6FA-427E-BDC9-27949A3BDC28}" presName="textNode" presStyleLbl="node1" presStyleIdx="2" presStyleCnt="6" custScaleX="65318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F684E-1F2F-4FAE-881F-6B2DF0DBBD1D}" type="pres">
      <dgm:prSet presAssocID="{5E15D8CB-F675-4825-9664-9D682B741F49}" presName="sibTrans" presStyleCnt="0"/>
      <dgm:spPr/>
    </dgm:pt>
    <dgm:pt modelId="{7A690CDD-2A8D-4333-B9DE-15BF04BBEA01}" type="pres">
      <dgm:prSet presAssocID="{2E8B4D85-D099-49F7-854F-7589FE7734BB}" presName="textNode" presStyleLbl="node1" presStyleIdx="3" presStyleCnt="6" custScaleX="64027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D9575-850C-41BC-8D17-24322D9F9CB3}" type="pres">
      <dgm:prSet presAssocID="{2363AED7-265F-4BAA-8EE7-A3A57CFC5EE8}" presName="sibTrans" presStyleCnt="0"/>
      <dgm:spPr/>
    </dgm:pt>
    <dgm:pt modelId="{6E81C481-F98E-4519-975B-B81AAAB0021F}" type="pres">
      <dgm:prSet presAssocID="{C5FE5A7A-D77C-4F98-8EEA-31E47ACB3075}" presName="textNode" presStyleLbl="node1" presStyleIdx="4" presStyleCnt="6" custScaleX="61083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93675-A80B-410F-9C40-DAA773E2CBB4}" type="pres">
      <dgm:prSet presAssocID="{EFC52E78-6CC0-449A-AD21-6DB67E810BEB}" presName="sibTrans" presStyleCnt="0"/>
      <dgm:spPr/>
    </dgm:pt>
    <dgm:pt modelId="{05F3371F-20C6-4661-AB2F-D62C2AC10CB7}" type="pres">
      <dgm:prSet presAssocID="{E7270910-0832-4C71-8FF8-3BEE75937B8B}" presName="textNode" presStyleLbl="node1" presStyleIdx="5" presStyleCnt="6" custScaleX="63206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2E28F-590A-4082-AAFF-BCF60D672593}" srcId="{764BB2F4-98D7-4891-8E82-04071B2CA7FD}" destId="{9A5962B7-F6FA-427E-BDC9-27949A3BDC28}" srcOrd="2" destOrd="0" parTransId="{7F0D64F1-3F70-45D8-A6FB-E9D12A551D1F}" sibTransId="{5E15D8CB-F675-4825-9664-9D682B741F49}"/>
    <dgm:cxn modelId="{EF55AAF1-2905-44F0-83AE-663B13802919}" type="presOf" srcId="{2E8B4D85-D099-49F7-854F-7589FE7734BB}" destId="{7A690CDD-2A8D-4333-B9DE-15BF04BBEA01}" srcOrd="0" destOrd="0" presId="urn:microsoft.com/office/officeart/2005/8/layout/hProcess9"/>
    <dgm:cxn modelId="{D265AD26-5624-431C-8C1A-F85ADA7602F6}" srcId="{764BB2F4-98D7-4891-8E82-04071B2CA7FD}" destId="{C5FE5A7A-D77C-4F98-8EEA-31E47ACB3075}" srcOrd="4" destOrd="0" parTransId="{4B1CA296-EF66-4762-BB4C-4CFB37990283}" sibTransId="{EFC52E78-6CC0-449A-AD21-6DB67E810BEB}"/>
    <dgm:cxn modelId="{E1EAB406-6EA1-49C0-AC88-926522DB202C}" type="presOf" srcId="{C8AADA00-212D-456E-BC6A-747E5B820BB9}" destId="{CF10EE05-CEA6-42E2-8CDD-3E93524367C1}" srcOrd="0" destOrd="0" presId="urn:microsoft.com/office/officeart/2005/8/layout/hProcess9"/>
    <dgm:cxn modelId="{BFDB8DC7-2719-4A09-AF26-860ABD7CDE84}" srcId="{764BB2F4-98D7-4891-8E82-04071B2CA7FD}" destId="{1114F107-3ED7-4B82-915F-DDD756CA9C24}" srcOrd="1" destOrd="0" parTransId="{38F2BDCB-F8BF-46AA-841C-C75FC2D88D3F}" sibTransId="{AA613A66-3912-44FC-B9CB-190C545658A2}"/>
    <dgm:cxn modelId="{0005161E-84BC-40E7-B0A9-4F2CB56B64B1}" srcId="{764BB2F4-98D7-4891-8E82-04071B2CA7FD}" destId="{2E8B4D85-D099-49F7-854F-7589FE7734BB}" srcOrd="3" destOrd="0" parTransId="{9DA1379B-8BF3-4352-9F7D-1422FD8FC311}" sibTransId="{2363AED7-265F-4BAA-8EE7-A3A57CFC5EE8}"/>
    <dgm:cxn modelId="{46E1814A-ED3F-44A1-B448-6644560678A2}" srcId="{764BB2F4-98D7-4891-8E82-04071B2CA7FD}" destId="{E7270910-0832-4C71-8FF8-3BEE75937B8B}" srcOrd="5" destOrd="0" parTransId="{58BEC0E2-57BE-425A-86FB-3ABB32D9E757}" sibTransId="{36325B80-7E96-48D0-A963-519398A4C4C7}"/>
    <dgm:cxn modelId="{FB64BF8C-0D51-4BDC-9150-DFB5C8517420}" srcId="{764BB2F4-98D7-4891-8E82-04071B2CA7FD}" destId="{C8AADA00-212D-456E-BC6A-747E5B820BB9}" srcOrd="0" destOrd="0" parTransId="{A5B76D5E-D766-4F82-ACFD-138EDAA422DB}" sibTransId="{9DDD2705-C426-4214-92EA-41D979EF1C62}"/>
    <dgm:cxn modelId="{46E8C4B2-256D-43F7-AED2-69242414F23D}" type="presOf" srcId="{764BB2F4-98D7-4891-8E82-04071B2CA7FD}" destId="{2A1CD518-5599-43FE-98F4-A6F117F566C6}" srcOrd="0" destOrd="0" presId="urn:microsoft.com/office/officeart/2005/8/layout/hProcess9"/>
    <dgm:cxn modelId="{1324FB61-343D-4A5A-B772-3AA0014FB4F1}" type="presOf" srcId="{1114F107-3ED7-4B82-915F-DDD756CA9C24}" destId="{F4D69B99-0FFF-4FD3-876E-5EDF06B22431}" srcOrd="0" destOrd="0" presId="urn:microsoft.com/office/officeart/2005/8/layout/hProcess9"/>
    <dgm:cxn modelId="{4D656847-0362-4FDC-9F79-D52EA2FBE180}" type="presOf" srcId="{C5FE5A7A-D77C-4F98-8EEA-31E47ACB3075}" destId="{6E81C481-F98E-4519-975B-B81AAAB0021F}" srcOrd="0" destOrd="0" presId="urn:microsoft.com/office/officeart/2005/8/layout/hProcess9"/>
    <dgm:cxn modelId="{8756CF88-FD18-4524-AF9D-3350D71AD25B}" type="presOf" srcId="{E7270910-0832-4C71-8FF8-3BEE75937B8B}" destId="{05F3371F-20C6-4661-AB2F-D62C2AC10CB7}" srcOrd="0" destOrd="0" presId="urn:microsoft.com/office/officeart/2005/8/layout/hProcess9"/>
    <dgm:cxn modelId="{A03B5A62-9E55-402C-B803-A96EA83D8174}" type="presOf" srcId="{9A5962B7-F6FA-427E-BDC9-27949A3BDC28}" destId="{65283FA6-2828-4E30-83BF-A3FA1E56746A}" srcOrd="0" destOrd="0" presId="urn:microsoft.com/office/officeart/2005/8/layout/hProcess9"/>
    <dgm:cxn modelId="{467610D2-EDDC-4553-94B6-15A1D4835103}" type="presParOf" srcId="{2A1CD518-5599-43FE-98F4-A6F117F566C6}" destId="{9B2F06DE-9243-47D2-A959-225E6C7664C3}" srcOrd="0" destOrd="0" presId="urn:microsoft.com/office/officeart/2005/8/layout/hProcess9"/>
    <dgm:cxn modelId="{D63E4CBF-F559-48DC-A6A7-4422549B2E78}" type="presParOf" srcId="{2A1CD518-5599-43FE-98F4-A6F117F566C6}" destId="{F9B6DD3C-2A5E-49EC-B404-B30F90F37A21}" srcOrd="1" destOrd="0" presId="urn:microsoft.com/office/officeart/2005/8/layout/hProcess9"/>
    <dgm:cxn modelId="{734B1E0A-69D3-43EE-B95A-C26C07E2C9CE}" type="presParOf" srcId="{F9B6DD3C-2A5E-49EC-B404-B30F90F37A21}" destId="{CF10EE05-CEA6-42E2-8CDD-3E93524367C1}" srcOrd="0" destOrd="0" presId="urn:microsoft.com/office/officeart/2005/8/layout/hProcess9"/>
    <dgm:cxn modelId="{C1A2F6D3-6BB6-4FAB-B6C5-D327FCDF1483}" type="presParOf" srcId="{F9B6DD3C-2A5E-49EC-B404-B30F90F37A21}" destId="{35EE5FFC-8986-42EF-905C-AF20C283A2FA}" srcOrd="1" destOrd="0" presId="urn:microsoft.com/office/officeart/2005/8/layout/hProcess9"/>
    <dgm:cxn modelId="{BD7DF22F-80EB-4823-BCE1-85B58738B121}" type="presParOf" srcId="{F9B6DD3C-2A5E-49EC-B404-B30F90F37A21}" destId="{F4D69B99-0FFF-4FD3-876E-5EDF06B22431}" srcOrd="2" destOrd="0" presId="urn:microsoft.com/office/officeart/2005/8/layout/hProcess9"/>
    <dgm:cxn modelId="{E98D9B08-A482-40DD-87F2-3ECCBFEC5B7D}" type="presParOf" srcId="{F9B6DD3C-2A5E-49EC-B404-B30F90F37A21}" destId="{383D59F2-DD36-440A-AC6A-4FCDC9276AC2}" srcOrd="3" destOrd="0" presId="urn:microsoft.com/office/officeart/2005/8/layout/hProcess9"/>
    <dgm:cxn modelId="{73B7FD5C-93D7-4413-9990-40441BCDDEF5}" type="presParOf" srcId="{F9B6DD3C-2A5E-49EC-B404-B30F90F37A21}" destId="{65283FA6-2828-4E30-83BF-A3FA1E56746A}" srcOrd="4" destOrd="0" presId="urn:microsoft.com/office/officeart/2005/8/layout/hProcess9"/>
    <dgm:cxn modelId="{05C9DAEF-2686-4E94-978B-056A18B6CA3F}" type="presParOf" srcId="{F9B6DD3C-2A5E-49EC-B404-B30F90F37A21}" destId="{DFFF684E-1F2F-4FAE-881F-6B2DF0DBBD1D}" srcOrd="5" destOrd="0" presId="urn:microsoft.com/office/officeart/2005/8/layout/hProcess9"/>
    <dgm:cxn modelId="{336BB6A0-E82B-4BE0-A6E5-B4103AAE017D}" type="presParOf" srcId="{F9B6DD3C-2A5E-49EC-B404-B30F90F37A21}" destId="{7A690CDD-2A8D-4333-B9DE-15BF04BBEA01}" srcOrd="6" destOrd="0" presId="urn:microsoft.com/office/officeart/2005/8/layout/hProcess9"/>
    <dgm:cxn modelId="{E3706853-E31A-4723-9698-B8E4E084106A}" type="presParOf" srcId="{F9B6DD3C-2A5E-49EC-B404-B30F90F37A21}" destId="{FE5D9575-850C-41BC-8D17-24322D9F9CB3}" srcOrd="7" destOrd="0" presId="urn:microsoft.com/office/officeart/2005/8/layout/hProcess9"/>
    <dgm:cxn modelId="{91C8F9F0-A9DA-4FE0-BEDC-9DBA24D7567E}" type="presParOf" srcId="{F9B6DD3C-2A5E-49EC-B404-B30F90F37A21}" destId="{6E81C481-F98E-4519-975B-B81AAAB0021F}" srcOrd="8" destOrd="0" presId="urn:microsoft.com/office/officeart/2005/8/layout/hProcess9"/>
    <dgm:cxn modelId="{5E130302-20D6-4146-9F10-C5C59448C36E}" type="presParOf" srcId="{F9B6DD3C-2A5E-49EC-B404-B30F90F37A21}" destId="{02293675-A80B-410F-9C40-DAA773E2CBB4}" srcOrd="9" destOrd="0" presId="urn:microsoft.com/office/officeart/2005/8/layout/hProcess9"/>
    <dgm:cxn modelId="{2037F3B8-32E2-40A2-A6B1-6F29CDE28983}" type="presParOf" srcId="{F9B6DD3C-2A5E-49EC-B404-B30F90F37A21}" destId="{05F3371F-20C6-4661-AB2F-D62C2AC10CB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BB2F4-98D7-4891-8E82-04071B2CA7F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517F4D-9009-4729-8FD1-729A9652F5EF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500" dirty="0" smtClean="0"/>
            <a:t>проблема</a:t>
          </a:r>
          <a:endParaRPr lang="ru-RU" sz="1500" dirty="0"/>
        </a:p>
      </dgm:t>
    </dgm:pt>
    <dgm:pt modelId="{93568E42-B9B6-441D-BADC-9FAC4D810C29}" type="parTrans" cxnId="{48D2C4D3-17EC-435B-8B7A-0733E55F8F92}">
      <dgm:prSet/>
      <dgm:spPr/>
      <dgm:t>
        <a:bodyPr/>
        <a:lstStyle/>
        <a:p>
          <a:endParaRPr lang="ru-RU"/>
        </a:p>
      </dgm:t>
    </dgm:pt>
    <dgm:pt modelId="{A012462F-75D9-42D2-8F19-FE0F68560485}" type="sibTrans" cxnId="{48D2C4D3-17EC-435B-8B7A-0733E55F8F92}">
      <dgm:prSet/>
      <dgm:spPr/>
      <dgm:t>
        <a:bodyPr/>
        <a:lstStyle/>
        <a:p>
          <a:endParaRPr lang="ru-RU"/>
        </a:p>
      </dgm:t>
    </dgm:pt>
    <dgm:pt modelId="{C8AADA00-212D-456E-BC6A-747E5B820BB9}">
      <dgm:prSet phldrT="[Текст]" custT="1"/>
      <dgm:spPr/>
      <dgm:t>
        <a:bodyPr/>
        <a:lstStyle/>
        <a:p>
          <a:r>
            <a:rPr lang="ru-RU" sz="1600" dirty="0" smtClean="0"/>
            <a:t>цель, задачи</a:t>
          </a:r>
          <a:endParaRPr lang="ru-RU" sz="1600" dirty="0"/>
        </a:p>
      </dgm:t>
    </dgm:pt>
    <dgm:pt modelId="{A5B76D5E-D766-4F82-ACFD-138EDAA422DB}" type="parTrans" cxnId="{FB64BF8C-0D51-4BDC-9150-DFB5C8517420}">
      <dgm:prSet/>
      <dgm:spPr/>
      <dgm:t>
        <a:bodyPr/>
        <a:lstStyle/>
        <a:p>
          <a:endParaRPr lang="ru-RU"/>
        </a:p>
      </dgm:t>
    </dgm:pt>
    <dgm:pt modelId="{9DDD2705-C426-4214-92EA-41D979EF1C62}" type="sibTrans" cxnId="{FB64BF8C-0D51-4BDC-9150-DFB5C8517420}">
      <dgm:prSet/>
      <dgm:spPr/>
      <dgm:t>
        <a:bodyPr/>
        <a:lstStyle/>
        <a:p>
          <a:endParaRPr lang="ru-RU"/>
        </a:p>
      </dgm:t>
    </dgm:pt>
    <dgm:pt modelId="{1114F107-3ED7-4B82-915F-DDD756CA9C24}">
      <dgm:prSet phldrT="[Текст]" custT="1"/>
      <dgm:spPr/>
      <dgm:t>
        <a:bodyPr/>
        <a:lstStyle/>
        <a:p>
          <a:r>
            <a:rPr lang="ru-RU" sz="1600" dirty="0" smtClean="0"/>
            <a:t>Выбор</a:t>
          </a:r>
        </a:p>
        <a:p>
          <a:r>
            <a:rPr lang="ru-RU" sz="1600" dirty="0" smtClean="0"/>
            <a:t>тактики</a:t>
          </a:r>
          <a:endParaRPr lang="ru-RU" sz="1600" dirty="0"/>
        </a:p>
      </dgm:t>
    </dgm:pt>
    <dgm:pt modelId="{38F2BDCB-F8BF-46AA-841C-C75FC2D88D3F}" type="parTrans" cxnId="{BFDB8DC7-2719-4A09-AF26-860ABD7CDE84}">
      <dgm:prSet/>
      <dgm:spPr/>
      <dgm:t>
        <a:bodyPr/>
        <a:lstStyle/>
        <a:p>
          <a:endParaRPr lang="ru-RU"/>
        </a:p>
      </dgm:t>
    </dgm:pt>
    <dgm:pt modelId="{AA613A66-3912-44FC-B9CB-190C545658A2}" type="sibTrans" cxnId="{BFDB8DC7-2719-4A09-AF26-860ABD7CDE84}">
      <dgm:prSet/>
      <dgm:spPr/>
      <dgm:t>
        <a:bodyPr/>
        <a:lstStyle/>
        <a:p>
          <a:endParaRPr lang="ru-RU"/>
        </a:p>
      </dgm:t>
    </dgm:pt>
    <dgm:pt modelId="{9A5962B7-F6FA-427E-BDC9-27949A3BDC28}">
      <dgm:prSet phldrT="[Текст]" custT="1"/>
      <dgm:spPr/>
      <dgm:t>
        <a:bodyPr/>
        <a:lstStyle/>
        <a:p>
          <a:r>
            <a:rPr lang="ru-RU" sz="1600" dirty="0" smtClean="0"/>
            <a:t>проведение</a:t>
          </a:r>
          <a:endParaRPr lang="ru-RU" sz="1600" dirty="0"/>
        </a:p>
      </dgm:t>
    </dgm:pt>
    <dgm:pt modelId="{7F0D64F1-3F70-45D8-A6FB-E9D12A551D1F}" type="parTrans" cxnId="{F842E28F-590A-4082-AAFF-BCF60D672593}">
      <dgm:prSet/>
      <dgm:spPr/>
      <dgm:t>
        <a:bodyPr/>
        <a:lstStyle/>
        <a:p>
          <a:endParaRPr lang="ru-RU"/>
        </a:p>
      </dgm:t>
    </dgm:pt>
    <dgm:pt modelId="{5E15D8CB-F675-4825-9664-9D682B741F49}" type="sibTrans" cxnId="{F842E28F-590A-4082-AAFF-BCF60D672593}">
      <dgm:prSet/>
      <dgm:spPr/>
      <dgm:t>
        <a:bodyPr/>
        <a:lstStyle/>
        <a:p>
          <a:endParaRPr lang="ru-RU"/>
        </a:p>
      </dgm:t>
    </dgm:pt>
    <dgm:pt modelId="{2E8B4D85-D099-49F7-854F-7589FE7734BB}">
      <dgm:prSet phldrT="[Текст]" custT="1"/>
      <dgm:spPr/>
      <dgm:t>
        <a:bodyPr/>
        <a:lstStyle/>
        <a:p>
          <a:r>
            <a:rPr lang="ru-RU" sz="1500" dirty="0" smtClean="0"/>
            <a:t>обработка</a:t>
          </a:r>
          <a:endParaRPr lang="ru-RU" sz="1500" dirty="0"/>
        </a:p>
      </dgm:t>
    </dgm:pt>
    <dgm:pt modelId="{9DA1379B-8BF3-4352-9F7D-1422FD8FC311}" type="parTrans" cxnId="{0005161E-84BC-40E7-B0A9-4F2CB56B64B1}">
      <dgm:prSet/>
      <dgm:spPr/>
      <dgm:t>
        <a:bodyPr/>
        <a:lstStyle/>
        <a:p>
          <a:endParaRPr lang="ru-RU"/>
        </a:p>
      </dgm:t>
    </dgm:pt>
    <dgm:pt modelId="{2363AED7-265F-4BAA-8EE7-A3A57CFC5EE8}" type="sibTrans" cxnId="{0005161E-84BC-40E7-B0A9-4F2CB56B64B1}">
      <dgm:prSet/>
      <dgm:spPr/>
      <dgm:t>
        <a:bodyPr/>
        <a:lstStyle/>
        <a:p>
          <a:endParaRPr lang="ru-RU"/>
        </a:p>
      </dgm:t>
    </dgm:pt>
    <dgm:pt modelId="{E7270910-0832-4C71-8FF8-3BEE75937B8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рекомендации</a:t>
          </a:r>
          <a:endParaRPr lang="ru-RU" sz="1600" dirty="0"/>
        </a:p>
      </dgm:t>
    </dgm:pt>
    <dgm:pt modelId="{58BEC0E2-57BE-425A-86FB-3ABB32D9E757}" type="parTrans" cxnId="{46E1814A-ED3F-44A1-B448-6644560678A2}">
      <dgm:prSet/>
      <dgm:spPr/>
      <dgm:t>
        <a:bodyPr/>
        <a:lstStyle/>
        <a:p>
          <a:endParaRPr lang="ru-RU"/>
        </a:p>
      </dgm:t>
    </dgm:pt>
    <dgm:pt modelId="{36325B80-7E96-48D0-A963-519398A4C4C7}" type="sibTrans" cxnId="{46E1814A-ED3F-44A1-B448-6644560678A2}">
      <dgm:prSet/>
      <dgm:spPr/>
      <dgm:t>
        <a:bodyPr/>
        <a:lstStyle/>
        <a:p>
          <a:endParaRPr lang="ru-RU"/>
        </a:p>
      </dgm:t>
    </dgm:pt>
    <dgm:pt modelId="{C5FE5A7A-D77C-4F98-8EEA-31E47ACB3075}">
      <dgm:prSet phldrT="[Текст]" custT="1"/>
      <dgm:spPr/>
      <dgm:t>
        <a:bodyPr/>
        <a:lstStyle/>
        <a:p>
          <a:r>
            <a:rPr lang="ru-RU" sz="1600" dirty="0" smtClean="0"/>
            <a:t>анализ</a:t>
          </a:r>
          <a:endParaRPr lang="ru-RU" sz="1600" dirty="0"/>
        </a:p>
      </dgm:t>
    </dgm:pt>
    <dgm:pt modelId="{4B1CA296-EF66-4762-BB4C-4CFB37990283}" type="parTrans" cxnId="{D265AD26-5624-431C-8C1A-F85ADA7602F6}">
      <dgm:prSet/>
      <dgm:spPr/>
      <dgm:t>
        <a:bodyPr/>
        <a:lstStyle/>
        <a:p>
          <a:endParaRPr lang="ru-RU"/>
        </a:p>
      </dgm:t>
    </dgm:pt>
    <dgm:pt modelId="{EFC52E78-6CC0-449A-AD21-6DB67E810BEB}" type="sibTrans" cxnId="{D265AD26-5624-431C-8C1A-F85ADA7602F6}">
      <dgm:prSet/>
      <dgm:spPr/>
      <dgm:t>
        <a:bodyPr/>
        <a:lstStyle/>
        <a:p>
          <a:endParaRPr lang="ru-RU"/>
        </a:p>
      </dgm:t>
    </dgm:pt>
    <dgm:pt modelId="{2A1CD518-5599-43FE-98F4-A6F117F566C6}" type="pres">
      <dgm:prSet presAssocID="{764BB2F4-98D7-4891-8E82-04071B2CA7F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2F06DE-9243-47D2-A959-225E6C7664C3}" type="pres">
      <dgm:prSet presAssocID="{764BB2F4-98D7-4891-8E82-04071B2CA7FD}" presName="arrow" presStyleLbl="bgShp" presStyleIdx="0" presStyleCnt="1"/>
      <dgm:spPr/>
    </dgm:pt>
    <dgm:pt modelId="{F9B6DD3C-2A5E-49EC-B404-B30F90F37A21}" type="pres">
      <dgm:prSet presAssocID="{764BB2F4-98D7-4891-8E82-04071B2CA7FD}" presName="linearProcess" presStyleCnt="0"/>
      <dgm:spPr/>
    </dgm:pt>
    <dgm:pt modelId="{C7732837-19C4-4A1E-84E6-D0090BBE990D}" type="pres">
      <dgm:prSet presAssocID="{34517F4D-9009-4729-8FD1-729A9652F5EF}" presName="textNode" presStyleLbl="node1" presStyleIdx="0" presStyleCnt="7" custScaleX="65926" custScaleY="46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DEC7F-66EF-4E6C-A97B-1C621BC9A7B5}" type="pres">
      <dgm:prSet presAssocID="{A012462F-75D9-42D2-8F19-FE0F68560485}" presName="sibTrans" presStyleCnt="0"/>
      <dgm:spPr/>
    </dgm:pt>
    <dgm:pt modelId="{CF10EE05-CEA6-42E2-8CDD-3E93524367C1}" type="pres">
      <dgm:prSet presAssocID="{C8AADA00-212D-456E-BC6A-747E5B820BB9}" presName="textNode" presStyleLbl="node1" presStyleIdx="1" presStyleCnt="7" custScaleX="69409" custScaleY="42392" custLinFactNeighborX="-33612" custLinFactNeighborY="-1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E5FFC-8986-42EF-905C-AF20C283A2FA}" type="pres">
      <dgm:prSet presAssocID="{9DDD2705-C426-4214-92EA-41D979EF1C62}" presName="sibTrans" presStyleCnt="0"/>
      <dgm:spPr/>
    </dgm:pt>
    <dgm:pt modelId="{F4D69B99-0FFF-4FD3-876E-5EDF06B22431}" type="pres">
      <dgm:prSet presAssocID="{1114F107-3ED7-4B82-915F-DDD756CA9C24}" presName="textNode" presStyleLbl="node1" presStyleIdx="2" presStyleCnt="7" custScaleX="76231" custScaleY="46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D59F2-DD36-440A-AC6A-4FCDC9276AC2}" type="pres">
      <dgm:prSet presAssocID="{AA613A66-3912-44FC-B9CB-190C545658A2}" presName="sibTrans" presStyleCnt="0"/>
      <dgm:spPr/>
    </dgm:pt>
    <dgm:pt modelId="{65283FA6-2828-4E30-83BF-A3FA1E56746A}" type="pres">
      <dgm:prSet presAssocID="{9A5962B7-F6FA-427E-BDC9-27949A3BDC28}" presName="textNode" presStyleLbl="node1" presStyleIdx="3" presStyleCnt="7" custScaleX="80877" custScaleY="46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F684E-1F2F-4FAE-881F-6B2DF0DBBD1D}" type="pres">
      <dgm:prSet presAssocID="{5E15D8CB-F675-4825-9664-9D682B741F49}" presName="sibTrans" presStyleCnt="0"/>
      <dgm:spPr/>
    </dgm:pt>
    <dgm:pt modelId="{7A690CDD-2A8D-4333-B9DE-15BF04BBEA01}" type="pres">
      <dgm:prSet presAssocID="{2E8B4D85-D099-49F7-854F-7589FE7734BB}" presName="textNode" presStyleLbl="node1" presStyleIdx="4" presStyleCnt="7" custScaleX="72936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D9575-850C-41BC-8D17-24322D9F9CB3}" type="pres">
      <dgm:prSet presAssocID="{2363AED7-265F-4BAA-8EE7-A3A57CFC5EE8}" presName="sibTrans" presStyleCnt="0"/>
      <dgm:spPr/>
    </dgm:pt>
    <dgm:pt modelId="{6E81C481-F98E-4519-975B-B81AAAB0021F}" type="pres">
      <dgm:prSet presAssocID="{C5FE5A7A-D77C-4F98-8EEA-31E47ACB3075}" presName="textNode" presStyleLbl="node1" presStyleIdx="5" presStyleCnt="7" custScaleX="71893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93675-A80B-410F-9C40-DAA773E2CBB4}" type="pres">
      <dgm:prSet presAssocID="{EFC52E78-6CC0-449A-AD21-6DB67E810BEB}" presName="sibTrans" presStyleCnt="0"/>
      <dgm:spPr/>
    </dgm:pt>
    <dgm:pt modelId="{05F3371F-20C6-4661-AB2F-D62C2AC10CB7}" type="pres">
      <dgm:prSet presAssocID="{E7270910-0832-4C71-8FF8-3BEE75937B8B}" presName="textNode" presStyleLbl="node1" presStyleIdx="6" presStyleCnt="7" custScaleX="63206" custScaleY="48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2E28F-590A-4082-AAFF-BCF60D672593}" srcId="{764BB2F4-98D7-4891-8E82-04071B2CA7FD}" destId="{9A5962B7-F6FA-427E-BDC9-27949A3BDC28}" srcOrd="3" destOrd="0" parTransId="{7F0D64F1-3F70-45D8-A6FB-E9D12A551D1F}" sibTransId="{5E15D8CB-F675-4825-9664-9D682B741F49}"/>
    <dgm:cxn modelId="{A23A2B02-B039-4330-8108-96AF5EC0967A}" type="presOf" srcId="{2E8B4D85-D099-49F7-854F-7589FE7734BB}" destId="{7A690CDD-2A8D-4333-B9DE-15BF04BBEA01}" srcOrd="0" destOrd="0" presId="urn:microsoft.com/office/officeart/2005/8/layout/hProcess9"/>
    <dgm:cxn modelId="{D265AD26-5624-431C-8C1A-F85ADA7602F6}" srcId="{764BB2F4-98D7-4891-8E82-04071B2CA7FD}" destId="{C5FE5A7A-D77C-4F98-8EEA-31E47ACB3075}" srcOrd="5" destOrd="0" parTransId="{4B1CA296-EF66-4762-BB4C-4CFB37990283}" sibTransId="{EFC52E78-6CC0-449A-AD21-6DB67E810BEB}"/>
    <dgm:cxn modelId="{48D2C4D3-17EC-435B-8B7A-0733E55F8F92}" srcId="{764BB2F4-98D7-4891-8E82-04071B2CA7FD}" destId="{34517F4D-9009-4729-8FD1-729A9652F5EF}" srcOrd="0" destOrd="0" parTransId="{93568E42-B9B6-441D-BADC-9FAC4D810C29}" sibTransId="{A012462F-75D9-42D2-8F19-FE0F68560485}"/>
    <dgm:cxn modelId="{50DCD0CA-74B7-4AE5-9EE8-044CB111B901}" type="presOf" srcId="{764BB2F4-98D7-4891-8E82-04071B2CA7FD}" destId="{2A1CD518-5599-43FE-98F4-A6F117F566C6}" srcOrd="0" destOrd="0" presId="urn:microsoft.com/office/officeart/2005/8/layout/hProcess9"/>
    <dgm:cxn modelId="{BFDB8DC7-2719-4A09-AF26-860ABD7CDE84}" srcId="{764BB2F4-98D7-4891-8E82-04071B2CA7FD}" destId="{1114F107-3ED7-4B82-915F-DDD756CA9C24}" srcOrd="2" destOrd="0" parTransId="{38F2BDCB-F8BF-46AA-841C-C75FC2D88D3F}" sibTransId="{AA613A66-3912-44FC-B9CB-190C545658A2}"/>
    <dgm:cxn modelId="{0005161E-84BC-40E7-B0A9-4F2CB56B64B1}" srcId="{764BB2F4-98D7-4891-8E82-04071B2CA7FD}" destId="{2E8B4D85-D099-49F7-854F-7589FE7734BB}" srcOrd="4" destOrd="0" parTransId="{9DA1379B-8BF3-4352-9F7D-1422FD8FC311}" sibTransId="{2363AED7-265F-4BAA-8EE7-A3A57CFC5EE8}"/>
    <dgm:cxn modelId="{46E1814A-ED3F-44A1-B448-6644560678A2}" srcId="{764BB2F4-98D7-4891-8E82-04071B2CA7FD}" destId="{E7270910-0832-4C71-8FF8-3BEE75937B8B}" srcOrd="6" destOrd="0" parTransId="{58BEC0E2-57BE-425A-86FB-3ABB32D9E757}" sibTransId="{36325B80-7E96-48D0-A963-519398A4C4C7}"/>
    <dgm:cxn modelId="{13887C3B-6925-447A-AB47-4C7A3E78C007}" type="presOf" srcId="{C8AADA00-212D-456E-BC6A-747E5B820BB9}" destId="{CF10EE05-CEA6-42E2-8CDD-3E93524367C1}" srcOrd="0" destOrd="0" presId="urn:microsoft.com/office/officeart/2005/8/layout/hProcess9"/>
    <dgm:cxn modelId="{01D54FAB-4B13-40F1-A9E6-749E7219D808}" type="presOf" srcId="{C5FE5A7A-D77C-4F98-8EEA-31E47ACB3075}" destId="{6E81C481-F98E-4519-975B-B81AAAB0021F}" srcOrd="0" destOrd="0" presId="urn:microsoft.com/office/officeart/2005/8/layout/hProcess9"/>
    <dgm:cxn modelId="{FB64BF8C-0D51-4BDC-9150-DFB5C8517420}" srcId="{764BB2F4-98D7-4891-8E82-04071B2CA7FD}" destId="{C8AADA00-212D-456E-BC6A-747E5B820BB9}" srcOrd="1" destOrd="0" parTransId="{A5B76D5E-D766-4F82-ACFD-138EDAA422DB}" sibTransId="{9DDD2705-C426-4214-92EA-41D979EF1C62}"/>
    <dgm:cxn modelId="{6445F71F-41DD-40E3-B55B-2F82ED23466B}" type="presOf" srcId="{E7270910-0832-4C71-8FF8-3BEE75937B8B}" destId="{05F3371F-20C6-4661-AB2F-D62C2AC10CB7}" srcOrd="0" destOrd="0" presId="urn:microsoft.com/office/officeart/2005/8/layout/hProcess9"/>
    <dgm:cxn modelId="{DC21F386-51B6-4955-977D-A15DCCEFC992}" type="presOf" srcId="{34517F4D-9009-4729-8FD1-729A9652F5EF}" destId="{C7732837-19C4-4A1E-84E6-D0090BBE990D}" srcOrd="0" destOrd="0" presId="urn:microsoft.com/office/officeart/2005/8/layout/hProcess9"/>
    <dgm:cxn modelId="{1C25382E-FF06-4B0C-B1DF-74C17B4D7EC5}" type="presOf" srcId="{1114F107-3ED7-4B82-915F-DDD756CA9C24}" destId="{F4D69B99-0FFF-4FD3-876E-5EDF06B22431}" srcOrd="0" destOrd="0" presId="urn:microsoft.com/office/officeart/2005/8/layout/hProcess9"/>
    <dgm:cxn modelId="{3B9E12CE-5709-4B7F-98E7-769FEE491E9E}" type="presOf" srcId="{9A5962B7-F6FA-427E-BDC9-27949A3BDC28}" destId="{65283FA6-2828-4E30-83BF-A3FA1E56746A}" srcOrd="0" destOrd="0" presId="urn:microsoft.com/office/officeart/2005/8/layout/hProcess9"/>
    <dgm:cxn modelId="{7DC83F36-81CF-4A64-868E-135E2E110BDB}" type="presParOf" srcId="{2A1CD518-5599-43FE-98F4-A6F117F566C6}" destId="{9B2F06DE-9243-47D2-A959-225E6C7664C3}" srcOrd="0" destOrd="0" presId="urn:microsoft.com/office/officeart/2005/8/layout/hProcess9"/>
    <dgm:cxn modelId="{807B90B1-FB59-48D3-AF6E-E78BF2CB793D}" type="presParOf" srcId="{2A1CD518-5599-43FE-98F4-A6F117F566C6}" destId="{F9B6DD3C-2A5E-49EC-B404-B30F90F37A21}" srcOrd="1" destOrd="0" presId="urn:microsoft.com/office/officeart/2005/8/layout/hProcess9"/>
    <dgm:cxn modelId="{E8842469-56C2-461B-9A19-6396C296250D}" type="presParOf" srcId="{F9B6DD3C-2A5E-49EC-B404-B30F90F37A21}" destId="{C7732837-19C4-4A1E-84E6-D0090BBE990D}" srcOrd="0" destOrd="0" presId="urn:microsoft.com/office/officeart/2005/8/layout/hProcess9"/>
    <dgm:cxn modelId="{C472DDDA-C46E-40D5-9DCF-CA3437FD83E5}" type="presParOf" srcId="{F9B6DD3C-2A5E-49EC-B404-B30F90F37A21}" destId="{D1CDEC7F-66EF-4E6C-A97B-1C621BC9A7B5}" srcOrd="1" destOrd="0" presId="urn:microsoft.com/office/officeart/2005/8/layout/hProcess9"/>
    <dgm:cxn modelId="{E7391DD6-EB6F-4810-9F17-DD76DFB4547B}" type="presParOf" srcId="{F9B6DD3C-2A5E-49EC-B404-B30F90F37A21}" destId="{CF10EE05-CEA6-42E2-8CDD-3E93524367C1}" srcOrd="2" destOrd="0" presId="urn:microsoft.com/office/officeart/2005/8/layout/hProcess9"/>
    <dgm:cxn modelId="{564E0E2B-68D3-47F1-A4CC-691C0198FE0F}" type="presParOf" srcId="{F9B6DD3C-2A5E-49EC-B404-B30F90F37A21}" destId="{35EE5FFC-8986-42EF-905C-AF20C283A2FA}" srcOrd="3" destOrd="0" presId="urn:microsoft.com/office/officeart/2005/8/layout/hProcess9"/>
    <dgm:cxn modelId="{261C3EFA-6775-4FA4-8B63-BD72413E9174}" type="presParOf" srcId="{F9B6DD3C-2A5E-49EC-B404-B30F90F37A21}" destId="{F4D69B99-0FFF-4FD3-876E-5EDF06B22431}" srcOrd="4" destOrd="0" presId="urn:microsoft.com/office/officeart/2005/8/layout/hProcess9"/>
    <dgm:cxn modelId="{8D14DB6F-C360-421C-8A7B-AE66A396E89F}" type="presParOf" srcId="{F9B6DD3C-2A5E-49EC-B404-B30F90F37A21}" destId="{383D59F2-DD36-440A-AC6A-4FCDC9276AC2}" srcOrd="5" destOrd="0" presId="urn:microsoft.com/office/officeart/2005/8/layout/hProcess9"/>
    <dgm:cxn modelId="{EDF178A2-BD0C-4FAD-BCEB-6D9853FDC508}" type="presParOf" srcId="{F9B6DD3C-2A5E-49EC-B404-B30F90F37A21}" destId="{65283FA6-2828-4E30-83BF-A3FA1E56746A}" srcOrd="6" destOrd="0" presId="urn:microsoft.com/office/officeart/2005/8/layout/hProcess9"/>
    <dgm:cxn modelId="{99E7C30F-7BB7-41FA-A3A7-469B38DD4885}" type="presParOf" srcId="{F9B6DD3C-2A5E-49EC-B404-B30F90F37A21}" destId="{DFFF684E-1F2F-4FAE-881F-6B2DF0DBBD1D}" srcOrd="7" destOrd="0" presId="urn:microsoft.com/office/officeart/2005/8/layout/hProcess9"/>
    <dgm:cxn modelId="{14ED018D-C669-4DAF-BF13-E2C1306DE07C}" type="presParOf" srcId="{F9B6DD3C-2A5E-49EC-B404-B30F90F37A21}" destId="{7A690CDD-2A8D-4333-B9DE-15BF04BBEA01}" srcOrd="8" destOrd="0" presId="urn:microsoft.com/office/officeart/2005/8/layout/hProcess9"/>
    <dgm:cxn modelId="{9D470EE3-27FA-4A62-8FAC-39C66A3236B6}" type="presParOf" srcId="{F9B6DD3C-2A5E-49EC-B404-B30F90F37A21}" destId="{FE5D9575-850C-41BC-8D17-24322D9F9CB3}" srcOrd="9" destOrd="0" presId="urn:microsoft.com/office/officeart/2005/8/layout/hProcess9"/>
    <dgm:cxn modelId="{B38B7D0D-E8E6-4353-9346-3DA2346DED50}" type="presParOf" srcId="{F9B6DD3C-2A5E-49EC-B404-B30F90F37A21}" destId="{6E81C481-F98E-4519-975B-B81AAAB0021F}" srcOrd="10" destOrd="0" presId="urn:microsoft.com/office/officeart/2005/8/layout/hProcess9"/>
    <dgm:cxn modelId="{017AAE84-4E40-4B53-830E-B807ACF63A13}" type="presParOf" srcId="{F9B6DD3C-2A5E-49EC-B404-B30F90F37A21}" destId="{02293675-A80B-410F-9C40-DAA773E2CBB4}" srcOrd="11" destOrd="0" presId="urn:microsoft.com/office/officeart/2005/8/layout/hProcess9"/>
    <dgm:cxn modelId="{571D4C2D-34CD-430F-8FED-78D984CD4309}" type="presParOf" srcId="{F9B6DD3C-2A5E-49EC-B404-B30F90F37A21}" destId="{05F3371F-20C6-4661-AB2F-D62C2AC10CB7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F06DE-9243-47D2-A959-225E6C7664C3}">
      <dsp:nvSpPr>
        <dsp:cNvPr id="0" name=""/>
        <dsp:cNvSpPr/>
      </dsp:nvSpPr>
      <dsp:spPr>
        <a:xfrm>
          <a:off x="642680" y="0"/>
          <a:ext cx="7283714" cy="3822278"/>
        </a:xfrm>
        <a:prstGeom prst="rightArrow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0EE05-CEA6-42E2-8CDD-3E93524367C1}">
      <dsp:nvSpPr>
        <dsp:cNvPr id="0" name=""/>
        <dsp:cNvSpPr/>
      </dsp:nvSpPr>
      <dsp:spPr>
        <a:xfrm>
          <a:off x="0" y="1486468"/>
          <a:ext cx="1230610" cy="792159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цель, задачи</a:t>
          </a:r>
          <a:endParaRPr lang="ru-RU" sz="1600" kern="1200" dirty="0"/>
        </a:p>
      </dsp:txBody>
      <dsp:txXfrm>
        <a:off x="38670" y="1525138"/>
        <a:ext cx="1153270" cy="714819"/>
      </dsp:txXfrm>
    </dsp:sp>
    <dsp:sp modelId="{F4D69B99-0FFF-4FD3-876E-5EDF06B22431}">
      <dsp:nvSpPr>
        <dsp:cNvPr id="0" name=""/>
        <dsp:cNvSpPr/>
      </dsp:nvSpPr>
      <dsp:spPr>
        <a:xfrm>
          <a:off x="1476147" y="1543718"/>
          <a:ext cx="1113665" cy="734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тактики</a:t>
          </a:r>
          <a:endParaRPr lang="ru-RU" sz="1600" kern="1200" dirty="0"/>
        </a:p>
      </dsp:txBody>
      <dsp:txXfrm>
        <a:off x="1512019" y="1579590"/>
        <a:ext cx="1041921" cy="663096"/>
      </dsp:txXfrm>
    </dsp:sp>
    <dsp:sp modelId="{65283FA6-2828-4E30-83BF-A3FA1E56746A}">
      <dsp:nvSpPr>
        <dsp:cNvPr id="0" name=""/>
        <dsp:cNvSpPr/>
      </dsp:nvSpPr>
      <dsp:spPr>
        <a:xfrm>
          <a:off x="2830671" y="1543718"/>
          <a:ext cx="1290514" cy="734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</a:t>
          </a:r>
          <a:endParaRPr lang="ru-RU" sz="1600" kern="1200" dirty="0"/>
        </a:p>
      </dsp:txBody>
      <dsp:txXfrm>
        <a:off x="2866543" y="1579590"/>
        <a:ext cx="1218770" cy="663096"/>
      </dsp:txXfrm>
    </dsp:sp>
    <dsp:sp modelId="{7A690CDD-2A8D-4333-B9DE-15BF04BBEA01}">
      <dsp:nvSpPr>
        <dsp:cNvPr id="0" name=""/>
        <dsp:cNvSpPr/>
      </dsp:nvSpPr>
      <dsp:spPr>
        <a:xfrm>
          <a:off x="4362043" y="1543718"/>
          <a:ext cx="1265007" cy="734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обработка</a:t>
          </a:r>
          <a:endParaRPr lang="ru-RU" sz="1500" kern="1200" dirty="0"/>
        </a:p>
      </dsp:txBody>
      <dsp:txXfrm>
        <a:off x="4397915" y="1579590"/>
        <a:ext cx="1193263" cy="663096"/>
      </dsp:txXfrm>
    </dsp:sp>
    <dsp:sp modelId="{6E81C481-F98E-4519-975B-B81AAAB0021F}">
      <dsp:nvSpPr>
        <dsp:cNvPr id="0" name=""/>
        <dsp:cNvSpPr/>
      </dsp:nvSpPr>
      <dsp:spPr>
        <a:xfrm>
          <a:off x="5867909" y="1543718"/>
          <a:ext cx="1206841" cy="73484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</a:t>
          </a:r>
          <a:endParaRPr lang="ru-RU" sz="1600" kern="1200" dirty="0"/>
        </a:p>
      </dsp:txBody>
      <dsp:txXfrm>
        <a:off x="5903781" y="1579590"/>
        <a:ext cx="1135097" cy="663096"/>
      </dsp:txXfrm>
    </dsp:sp>
    <dsp:sp modelId="{05F3371F-20C6-4661-AB2F-D62C2AC10CB7}">
      <dsp:nvSpPr>
        <dsp:cNvPr id="0" name=""/>
        <dsp:cNvSpPr/>
      </dsp:nvSpPr>
      <dsp:spPr>
        <a:xfrm>
          <a:off x="7315609" y="1543718"/>
          <a:ext cx="1248786" cy="73484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Выдача инд. результатов</a:t>
          </a:r>
          <a:endParaRPr lang="ru-RU" sz="1600" kern="1200" dirty="0"/>
        </a:p>
      </dsp:txBody>
      <dsp:txXfrm>
        <a:off x="7351481" y="1579590"/>
        <a:ext cx="1177042" cy="663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F06DE-9243-47D2-A959-225E6C7664C3}">
      <dsp:nvSpPr>
        <dsp:cNvPr id="0" name=""/>
        <dsp:cNvSpPr/>
      </dsp:nvSpPr>
      <dsp:spPr>
        <a:xfrm>
          <a:off x="664249" y="0"/>
          <a:ext cx="7528162" cy="382227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32837-19C4-4A1E-84E6-D0090BBE990D}">
      <dsp:nvSpPr>
        <dsp:cNvPr id="0" name=""/>
        <dsp:cNvSpPr/>
      </dsp:nvSpPr>
      <dsp:spPr>
        <a:xfrm>
          <a:off x="39" y="1558480"/>
          <a:ext cx="1035827" cy="705317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проблема</a:t>
          </a:r>
          <a:endParaRPr lang="ru-RU" sz="1500" kern="1200" dirty="0"/>
        </a:p>
      </dsp:txBody>
      <dsp:txXfrm>
        <a:off x="34470" y="1592911"/>
        <a:ext cx="966965" cy="636455"/>
      </dsp:txXfrm>
    </dsp:sp>
    <dsp:sp modelId="{CF10EE05-CEA6-42E2-8CDD-3E93524367C1}">
      <dsp:nvSpPr>
        <dsp:cNvPr id="0" name=""/>
        <dsp:cNvSpPr/>
      </dsp:nvSpPr>
      <dsp:spPr>
        <a:xfrm>
          <a:off x="1145748" y="1558480"/>
          <a:ext cx="1090551" cy="6481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цель, задачи</a:t>
          </a:r>
          <a:endParaRPr lang="ru-RU" sz="1600" kern="1200" dirty="0"/>
        </a:p>
      </dsp:txBody>
      <dsp:txXfrm>
        <a:off x="1177387" y="1590119"/>
        <a:ext cx="1027273" cy="584858"/>
      </dsp:txXfrm>
    </dsp:sp>
    <dsp:sp modelId="{F4D69B99-0FFF-4FD3-876E-5EDF06B22431}">
      <dsp:nvSpPr>
        <dsp:cNvPr id="0" name=""/>
        <dsp:cNvSpPr/>
      </dsp:nvSpPr>
      <dsp:spPr>
        <a:xfrm>
          <a:off x="2457448" y="1558480"/>
          <a:ext cx="1197738" cy="705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Выбор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тактики</a:t>
          </a:r>
          <a:endParaRPr lang="ru-RU" sz="1600" kern="1200" dirty="0"/>
        </a:p>
      </dsp:txBody>
      <dsp:txXfrm>
        <a:off x="2491879" y="1592911"/>
        <a:ext cx="1128876" cy="636455"/>
      </dsp:txXfrm>
    </dsp:sp>
    <dsp:sp modelId="{65283FA6-2828-4E30-83BF-A3FA1E56746A}">
      <dsp:nvSpPr>
        <dsp:cNvPr id="0" name=""/>
        <dsp:cNvSpPr/>
      </dsp:nvSpPr>
      <dsp:spPr>
        <a:xfrm>
          <a:off x="3820702" y="1558480"/>
          <a:ext cx="1270736" cy="7053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проведение</a:t>
          </a:r>
          <a:endParaRPr lang="ru-RU" sz="1600" kern="1200" dirty="0"/>
        </a:p>
      </dsp:txBody>
      <dsp:txXfrm>
        <a:off x="3855133" y="1592911"/>
        <a:ext cx="1201874" cy="636455"/>
      </dsp:txXfrm>
    </dsp:sp>
    <dsp:sp modelId="{7A690CDD-2A8D-4333-B9DE-15BF04BBEA01}">
      <dsp:nvSpPr>
        <dsp:cNvPr id="0" name=""/>
        <dsp:cNvSpPr/>
      </dsp:nvSpPr>
      <dsp:spPr>
        <a:xfrm>
          <a:off x="5256953" y="1543718"/>
          <a:ext cx="1145967" cy="73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обработка</a:t>
          </a:r>
          <a:endParaRPr lang="ru-RU" sz="1500" kern="1200" dirty="0"/>
        </a:p>
      </dsp:txBody>
      <dsp:txXfrm>
        <a:off x="5292825" y="1579590"/>
        <a:ext cx="1074223" cy="663096"/>
      </dsp:txXfrm>
    </dsp:sp>
    <dsp:sp modelId="{6E81C481-F98E-4519-975B-B81AAAB0021F}">
      <dsp:nvSpPr>
        <dsp:cNvPr id="0" name=""/>
        <dsp:cNvSpPr/>
      </dsp:nvSpPr>
      <dsp:spPr>
        <a:xfrm>
          <a:off x="6568436" y="1543718"/>
          <a:ext cx="1129580" cy="73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анализ</a:t>
          </a:r>
          <a:endParaRPr lang="ru-RU" sz="1600" kern="1200" dirty="0"/>
        </a:p>
      </dsp:txBody>
      <dsp:txXfrm>
        <a:off x="6604308" y="1579590"/>
        <a:ext cx="1057836" cy="663096"/>
      </dsp:txXfrm>
    </dsp:sp>
    <dsp:sp modelId="{05F3371F-20C6-4661-AB2F-D62C2AC10CB7}">
      <dsp:nvSpPr>
        <dsp:cNvPr id="0" name=""/>
        <dsp:cNvSpPr/>
      </dsp:nvSpPr>
      <dsp:spPr>
        <a:xfrm>
          <a:off x="7863532" y="1543718"/>
          <a:ext cx="993090" cy="7348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рекомендации</a:t>
          </a:r>
          <a:endParaRPr lang="ru-RU" sz="1600" kern="1200" dirty="0"/>
        </a:p>
      </dsp:txBody>
      <dsp:txXfrm>
        <a:off x="7899404" y="1579590"/>
        <a:ext cx="921346" cy="663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1D0AD-91CD-4B29-9DC9-1CBF472F4B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1D0AD-91CD-4B29-9DC9-1CBF472F4BF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ЕГЭ поддержка возможности апеллирования к результатам и процедуре обеспечена соответствующими процессами и специализированным программным обеспечением, например, таких как: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техническая поддержка учета в бланках регистрации фактов выхода из аудитории, не завершения экзамена по разным причинам и др.;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организационная, техническая и нормативно-инструктивная поддержка права участника оформить бланк апелляции по процедуре и следующие за этим процедуры и операции;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техническая поддержка возможности ознакомления участника ЕГЭ с «маской ответов» (протоколом с </a:t>
            </a:r>
            <a:r>
              <a:rPr lang="ru-RU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индивидуальнымирезультатами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обозначением верных/неверных ответов на задания) и др.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EBF66-39B8-4ED4-8D63-935AC15B37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45C5AF-9097-4B7A-8129-81F191459DB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12.05.2013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ice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dsovet.intergu.ru/?main=topic&amp;id_topic=1411&amp;print=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pedsovet.org/content/view/6436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help.info/page/narushenija-v-ege-glazami-uchitelja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sbalt.ru/moscow/2011/06/07/855332.htm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oshkolu.ru/user/igorolin/blog/383366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23678"/>
            <a:ext cx="8100392" cy="1512167"/>
          </a:xfrm>
        </p:spPr>
        <p:txBody>
          <a:bodyPr/>
          <a:lstStyle/>
          <a:p>
            <a:pPr algn="r"/>
            <a:r>
              <a:rPr lang="ru-RU" sz="3600" b="1" dirty="0">
                <a:solidFill>
                  <a:schemeClr val="bg1"/>
                </a:solidFill>
              </a:rPr>
              <a:t>Организация процедуры оценки как условие для использования результатов.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b="1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Решетникова Оксана Александровна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Заместитель директора РТЦ, </a:t>
            </a:r>
            <a:r>
              <a:rPr lang="ru-RU" sz="1600" dirty="0" err="1" smtClean="0">
                <a:solidFill>
                  <a:schemeClr val="bg1"/>
                </a:solidFill>
              </a:rPr>
              <a:t>к.п.н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Национальные экзамены и мониторинги учебных достижений: интерпретация и представление результатов для различных групп пользователей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14-17 мая 2013 года, г. Москва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997872" y="4641843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97872" y="4602935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935" y="4625245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" name="Рисунок 23" descr="image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964" y="4612600"/>
            <a:ext cx="936104" cy="38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625245"/>
            <a:ext cx="855687" cy="355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Описание: ciced logo single.ep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2206" y="4641844"/>
            <a:ext cx="1105730" cy="3115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825"/>
            <a:ext cx="8820026" cy="828675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solidFill>
                  <a:schemeClr val="bg1"/>
                </a:solidFill>
              </a:rPr>
              <a:t>Организация массовых процедур ОКО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03325"/>
            <a:ext cx="8928100" cy="367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spcAft>
                <a:spcPts val="600"/>
              </a:spcAft>
            </a:pPr>
            <a:endParaRPr lang="ru-RU" sz="2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87748"/>
              </p:ext>
            </p:extLst>
          </p:nvPr>
        </p:nvGraphicFramePr>
        <p:xfrm>
          <a:off x="179512" y="1131590"/>
          <a:ext cx="8784976" cy="392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948"/>
                <a:gridCol w="4605028"/>
              </a:tblGrid>
              <a:tr h="806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Национальные экзамены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Национальные/региональные мониторинги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C00000"/>
                          </a:solidFill>
                          <a:effectLst/>
                        </a:rPr>
                        <a:t>Общее: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20838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smtClean="0">
                          <a:effectLst/>
                        </a:rPr>
                        <a:t>Единые  </a:t>
                      </a:r>
                      <a:r>
                        <a:rPr lang="ru-RU" sz="2200" dirty="0">
                          <a:effectLst/>
                        </a:rPr>
                        <a:t>правила </a:t>
                      </a:r>
                      <a:r>
                        <a:rPr lang="ru-RU" sz="2200" dirty="0" smtClean="0">
                          <a:effectLst/>
                        </a:rPr>
                        <a:t>участия и проведения</a:t>
                      </a:r>
                      <a:endParaRPr lang="ru-RU" sz="2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effectLst/>
                        </a:rPr>
                        <a:t>Регламентация процессов (от </a:t>
                      </a:r>
                      <a:r>
                        <a:rPr lang="ru-RU" sz="2200" dirty="0" smtClean="0">
                          <a:effectLst/>
                        </a:rPr>
                        <a:t>организации процедуры проведения  до </a:t>
                      </a:r>
                      <a:r>
                        <a:rPr lang="ru-RU" sz="2200" dirty="0">
                          <a:effectLst/>
                        </a:rPr>
                        <a:t>обработки результатов)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>
                          <a:effectLst/>
                        </a:rPr>
                        <a:t>Прозрачность и понятность целей и технологии исполнителям и участникам всех уровней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200" dirty="0" smtClean="0">
                          <a:effectLst/>
                        </a:rPr>
                        <a:t>Ответственность участников процесса </a:t>
                      </a:r>
                      <a:r>
                        <a:rPr lang="ru-RU" sz="2200" dirty="0">
                          <a:effectLst/>
                        </a:rPr>
                        <a:t>за качество </a:t>
                      </a:r>
                      <a:r>
                        <a:rPr lang="ru-RU" sz="2200" dirty="0" smtClean="0">
                          <a:effectLst/>
                        </a:rPr>
                        <a:t>предоставляемой/получаемой информации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3525" y="154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0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3825"/>
            <a:ext cx="8820026" cy="828675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solidFill>
                  <a:schemeClr val="bg1"/>
                </a:solidFill>
              </a:rPr>
              <a:t>Организация массовых процедур ОКО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03325"/>
            <a:ext cx="8928100" cy="367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just">
              <a:spcAft>
                <a:spcPts val="600"/>
              </a:spcAft>
            </a:pPr>
            <a:endParaRPr lang="ru-RU" sz="21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91213"/>
              </p:ext>
            </p:extLst>
          </p:nvPr>
        </p:nvGraphicFramePr>
        <p:xfrm>
          <a:off x="0" y="915566"/>
          <a:ext cx="9144000" cy="4322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0774"/>
                <a:gridCol w="4793226"/>
              </a:tblGrid>
              <a:tr h="723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Национальные экзамены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Национальные/региональные мониторинги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20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Разное: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цели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,  «ставки»,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массовость, меры информационной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безопасности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Сертификация/рейтингование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Обратная связь от системы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0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«Высокие ставки» для участников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«Низкие ставки» для участников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Генеральная совокупность выпускников/абитуриентов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Выборка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может быть разной: от генеральной совокупности до репрезентативной выборки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63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Жесткие меры информационной безопасности от подготовки ЭМ до выдачи результатов</a:t>
                      </a:r>
                      <a:endParaRPr lang="ru-RU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Меры информационной безопасности мягкие или не используются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79712" y="154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6422"/>
            <a:ext cx="7988424" cy="828675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ПРИНЦИПЫ </a:t>
            </a:r>
            <a:r>
              <a:rPr lang="ru-RU" sz="1600" b="1" dirty="0"/>
              <a:t>ОРГАНИЗАЦИИ</a:t>
            </a:r>
            <a:br>
              <a:rPr lang="ru-RU" sz="1600" b="1" dirty="0"/>
            </a:br>
            <a:r>
              <a:rPr lang="ru-RU" sz="1600" b="1" dirty="0"/>
              <a:t> ПРОЦЕДУРЫ ПРОВЕДЕНИЯ </a:t>
            </a:r>
            <a:r>
              <a:rPr lang="ru-RU" sz="1600" b="1" dirty="0" smtClean="0"/>
              <a:t>ОЦЕНИВАНИЯ:</a:t>
            </a:r>
            <a:br>
              <a:rPr lang="ru-RU" sz="1600" b="1" dirty="0" smtClean="0"/>
            </a:br>
            <a:r>
              <a:rPr lang="ru-RU" sz="1600" b="1" dirty="0" smtClean="0"/>
              <a:t>обоснованность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39062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i="1" dirty="0" smtClean="0">
                <a:solidFill>
                  <a:schemeClr val="tx1"/>
                </a:solidFill>
              </a:rPr>
              <a:t>Из «Уроков проведения ЕГЭ»(В.А. Болотов):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Важно использовать накопленный потенциал для решения сопряжённых </a:t>
            </a:r>
            <a:r>
              <a:rPr lang="ru-RU" sz="2200" dirty="0" smtClean="0">
                <a:solidFill>
                  <a:schemeClr val="tx1"/>
                </a:solidFill>
              </a:rPr>
              <a:t>задач: 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… организации </a:t>
            </a:r>
            <a:r>
              <a:rPr lang="ru-RU" sz="2200" dirty="0">
                <a:solidFill>
                  <a:schemeClr val="tx1"/>
                </a:solidFill>
              </a:rPr>
              <a:t>различных мониторинговых исследований в области ОКО;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- поддержки деятельности региональных Центров оценки качества образования;</a:t>
            </a:r>
          </a:p>
          <a:p>
            <a:pPr marL="342900" indent="-342900" algn="just">
              <a:buFontTx/>
              <a:buChar char="-"/>
            </a:pPr>
            <a:r>
              <a:rPr lang="ru-RU" sz="2200" b="1" dirty="0" smtClean="0">
                <a:solidFill>
                  <a:schemeClr val="tx1"/>
                </a:solidFill>
              </a:rPr>
              <a:t>унификации процедур проведения различных мониторингов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200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13" y="-43794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8313" y="-20538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Особенности организационно-технологического сопровождения процедур оценивания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39062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</a:t>
            </a:r>
            <a:r>
              <a:rPr lang="ru-RU" sz="2800" dirty="0">
                <a:solidFill>
                  <a:schemeClr val="bg1"/>
                </a:solidFill>
              </a:rPr>
              <a:t>организационно-технологического сопровождения процедур </a:t>
            </a:r>
            <a:r>
              <a:rPr lang="ru-RU" sz="2800" dirty="0" smtClean="0">
                <a:solidFill>
                  <a:schemeClr val="bg1"/>
                </a:solidFill>
              </a:rPr>
              <a:t>оценивания</a:t>
            </a:r>
          </a:p>
        </p:txBody>
      </p:sp>
      <p:pic>
        <p:nvPicPr>
          <p:cNvPr id="41987" name="Picture 3" descr="C:\Users\Public\Pictures\Sample Pictures\Лего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7289"/>
            <a:ext cx="2016224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Public\Pictures\Sample Pictures\Лего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1670"/>
            <a:ext cx="223224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Public\Pictures\Sample Pictures\Лего 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54" y="1157289"/>
            <a:ext cx="3302546" cy="25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низ стрелка 5"/>
          <p:cNvSpPr/>
          <p:nvPr/>
        </p:nvSpPr>
        <p:spPr>
          <a:xfrm>
            <a:off x="4716016" y="3795886"/>
            <a:ext cx="2152256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694311" y="2440584"/>
            <a:ext cx="792088" cy="18362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4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6422"/>
            <a:ext cx="7988424" cy="828675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ПРИНЦИПЫ </a:t>
            </a:r>
            <a:r>
              <a:rPr lang="ru-RU" sz="1600" b="1" dirty="0"/>
              <a:t>ОРГАНИЗАЦИИ</a:t>
            </a:r>
            <a:br>
              <a:rPr lang="ru-RU" sz="1600" b="1" dirty="0"/>
            </a:br>
            <a:r>
              <a:rPr lang="ru-RU" sz="1600" b="1" dirty="0"/>
              <a:t> ПРОЦЕДУРЫ ПРОВЕДЕНИЯ </a:t>
            </a:r>
            <a:r>
              <a:rPr lang="ru-RU" sz="1600" b="1" dirty="0" smtClean="0"/>
              <a:t>ОЦЕНИВАНИЯ:</a:t>
            </a:r>
            <a:br>
              <a:rPr lang="ru-RU" sz="1600" b="1" dirty="0" smtClean="0"/>
            </a:br>
            <a:r>
              <a:rPr lang="ru-RU" sz="1600" b="1" dirty="0" smtClean="0"/>
              <a:t>обоснованность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672408"/>
          </a:xfrm>
        </p:spPr>
        <p:txBody>
          <a:bodyPr rtlCol="0">
            <a:normAutofit fontScale="925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Таким образом,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д</a:t>
            </a:r>
            <a:r>
              <a:rPr lang="ru-RU" sz="2400" dirty="0" smtClean="0">
                <a:solidFill>
                  <a:schemeClr val="tx1"/>
                </a:solidFill>
              </a:rPr>
              <a:t>олжен быть определен </a:t>
            </a:r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</a:rPr>
              <a:t>азисный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набор процессов для </a:t>
            </a:r>
            <a:r>
              <a:rPr lang="ru-RU" sz="2400" dirty="0">
                <a:solidFill>
                  <a:schemeClr val="tx1"/>
                </a:solidFill>
              </a:rPr>
              <a:t>любой </a:t>
            </a:r>
            <a:r>
              <a:rPr lang="ru-RU" sz="2400" dirty="0" smtClean="0">
                <a:solidFill>
                  <a:schemeClr val="tx1"/>
                </a:solidFill>
              </a:rPr>
              <a:t>процедуры оценивания;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аждый процесс должен быть четко прописан, документирован и обязателен для исполнения при организации любой оценочной процедуры;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</a:rPr>
              <a:t>п</a:t>
            </a:r>
            <a:r>
              <a:rPr lang="ru-RU" sz="2400" dirty="0" smtClean="0">
                <a:solidFill>
                  <a:schemeClr val="tx1"/>
                </a:solidFill>
              </a:rPr>
              <a:t>ри </a:t>
            </a:r>
            <a:r>
              <a:rPr lang="ru-RU" sz="2400" dirty="0">
                <a:solidFill>
                  <a:schemeClr val="tx1"/>
                </a:solidFill>
              </a:rPr>
              <a:t>проектировании процедур с </a:t>
            </a:r>
            <a:r>
              <a:rPr lang="ru-RU" sz="2400" dirty="0" smtClean="0">
                <a:solidFill>
                  <a:schemeClr val="tx1"/>
                </a:solidFill>
              </a:rPr>
              <a:t>высокими «ставками» </a:t>
            </a:r>
            <a:r>
              <a:rPr lang="ru-RU" sz="2400" dirty="0">
                <a:solidFill>
                  <a:schemeClr val="tx1"/>
                </a:solidFill>
              </a:rPr>
              <a:t>появляются «</a:t>
            </a:r>
            <a:r>
              <a:rPr lang="ru-RU" sz="2400" b="1" dirty="0">
                <a:solidFill>
                  <a:srgbClr val="FF0000"/>
                </a:solidFill>
              </a:rPr>
              <a:t>надстройки</a:t>
            </a:r>
            <a:r>
              <a:rPr lang="ru-RU" sz="2400" dirty="0" smtClean="0">
                <a:solidFill>
                  <a:schemeClr val="tx1"/>
                </a:solidFill>
              </a:rPr>
              <a:t>» - дополнения </a:t>
            </a:r>
            <a:r>
              <a:rPr lang="ru-RU" sz="2400" dirty="0">
                <a:solidFill>
                  <a:schemeClr val="tx1"/>
                </a:solidFill>
              </a:rPr>
              <a:t>к базисному </a:t>
            </a:r>
            <a:r>
              <a:rPr lang="ru-RU" sz="2400" dirty="0" smtClean="0">
                <a:solidFill>
                  <a:schemeClr val="tx1"/>
                </a:solidFill>
              </a:rPr>
              <a:t>набору.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Чем выше «ставки», тем шире набор «надстроек»!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13" y="-43794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51520" y="20527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Особенности организационно-технологического сопровождения процедур оценивания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6422"/>
            <a:ext cx="7988424" cy="828675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ПРИНЦИПЫ </a:t>
            </a:r>
            <a:r>
              <a:rPr lang="ru-RU" sz="1600" b="1" dirty="0"/>
              <a:t>ОРГАНИЗАЦИИ</a:t>
            </a:r>
            <a:br>
              <a:rPr lang="ru-RU" sz="1600" b="1" dirty="0"/>
            </a:br>
            <a:r>
              <a:rPr lang="ru-RU" sz="1600" b="1" dirty="0"/>
              <a:t> ПРОЦЕДУРЫ ПРОВЕДЕНИЯ </a:t>
            </a:r>
            <a:r>
              <a:rPr lang="ru-RU" sz="1600" b="1" dirty="0" smtClean="0"/>
              <a:t>ОЦЕНИВАНИЯ:</a:t>
            </a:r>
            <a:br>
              <a:rPr lang="ru-RU" sz="1600" b="1" dirty="0" smtClean="0"/>
            </a:br>
            <a:r>
              <a:rPr lang="ru-RU" sz="1600" b="1" dirty="0" smtClean="0"/>
              <a:t>обоснованность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81642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Минимальный </a:t>
            </a:r>
            <a:r>
              <a:rPr lang="ru-RU" sz="2400" b="1" dirty="0">
                <a:solidFill>
                  <a:schemeClr val="tx1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базисный</a:t>
            </a:r>
            <a:r>
              <a:rPr lang="ru-RU" sz="2400" b="1" dirty="0" smtClean="0">
                <a:solidFill>
                  <a:schemeClr val="tx1"/>
                </a:solidFill>
              </a:rPr>
              <a:t>) набор  технологических процессов для </a:t>
            </a:r>
            <a:r>
              <a:rPr lang="ru-RU" sz="2400" b="1" dirty="0">
                <a:solidFill>
                  <a:schemeClr val="tx1"/>
                </a:solidFill>
              </a:rPr>
              <a:t>любой </a:t>
            </a:r>
            <a:r>
              <a:rPr lang="ru-RU" sz="2400" b="1" dirty="0" smtClean="0">
                <a:solidFill>
                  <a:schemeClr val="tx1"/>
                </a:solidFill>
              </a:rPr>
              <a:t>процедуры оценки: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?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?	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?              </a:t>
            </a:r>
            <a:r>
              <a:rPr lang="ru-RU" dirty="0" smtClean="0">
                <a:solidFill>
                  <a:srgbClr val="FF0000"/>
                </a:solidFill>
              </a:rPr>
              <a:t>Попробуем определить …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?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13" y="-43794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8313" y="158750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Практическое упражнение 1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1128739" y="2139702"/>
            <a:ext cx="77724" cy="208823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6422"/>
            <a:ext cx="7988424" cy="828675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ПРИНЦИПЫ </a:t>
            </a:r>
            <a:r>
              <a:rPr lang="ru-RU" sz="1600" b="1" dirty="0"/>
              <a:t>ОРГАНИЗАЦИИ</a:t>
            </a:r>
            <a:br>
              <a:rPr lang="ru-RU" sz="1600" b="1" dirty="0"/>
            </a:br>
            <a:r>
              <a:rPr lang="ru-RU" sz="1600" b="1" dirty="0"/>
              <a:t> ПРОЦЕДУРЫ ПРОВЕДЕНИЯ </a:t>
            </a:r>
            <a:r>
              <a:rPr lang="ru-RU" sz="1600" b="1" dirty="0" smtClean="0"/>
              <a:t>ОЦЕНИВАНИЯ:</a:t>
            </a:r>
            <a:br>
              <a:rPr lang="ru-RU" sz="1600" b="1" dirty="0" smtClean="0"/>
            </a:br>
            <a:r>
              <a:rPr lang="ru-RU" sz="1600" b="1" dirty="0" smtClean="0"/>
              <a:t>обоснованность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136688" cy="3816424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Что можно считать </a:t>
            </a:r>
            <a:r>
              <a:rPr lang="ru-RU" sz="2400" b="1" dirty="0" smtClean="0">
                <a:solidFill>
                  <a:srgbClr val="FF0000"/>
                </a:solidFill>
              </a:rPr>
              <a:t>«надстройкой»</a:t>
            </a:r>
            <a:r>
              <a:rPr lang="ru-RU" sz="2400" b="1" dirty="0" smtClean="0">
                <a:solidFill>
                  <a:schemeClr val="tx1"/>
                </a:solidFill>
              </a:rPr>
              <a:t>  (дополнительными процессами) к базисному набору обязательных процессов  из нижеприведенных?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Проведение апелляций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Установление ответственных за каждый процесс на всех уровнях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Автоматизированная обработка результатов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Оформление подробных протоколов проведения процедуры 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Централизованный тираж измерительных материалов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Проведение инструктажа организаторов процедуры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13" y="-43794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8313" y="158750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Практическое упражнение 2</a:t>
            </a:r>
          </a:p>
        </p:txBody>
      </p:sp>
    </p:spTree>
    <p:extLst>
      <p:ext uri="{BB962C8B-B14F-4D97-AF65-F5344CB8AC3E}">
        <p14:creationId xmlns:p14="http://schemas.microsoft.com/office/powerpoint/2010/main" val="7137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6422"/>
            <a:ext cx="7988424" cy="828675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ПРИНЦИПЫ </a:t>
            </a:r>
            <a:r>
              <a:rPr lang="ru-RU" sz="1600" b="1" dirty="0"/>
              <a:t>ОРГАНИЗАЦИИ</a:t>
            </a:r>
            <a:br>
              <a:rPr lang="ru-RU" sz="1600" b="1" dirty="0"/>
            </a:br>
            <a:r>
              <a:rPr lang="ru-RU" sz="1600" b="1" dirty="0"/>
              <a:t> ПРОЦЕДУРЫ ПРОВЕДЕНИЯ </a:t>
            </a:r>
            <a:r>
              <a:rPr lang="ru-RU" sz="1600" b="1" dirty="0" smtClean="0"/>
              <a:t>ОЦЕНИВАНИЯ:</a:t>
            </a:r>
            <a:br>
              <a:rPr lang="ru-RU" sz="1600" b="1" dirty="0" smtClean="0"/>
            </a:br>
            <a:r>
              <a:rPr lang="ru-RU" sz="1600" b="1" dirty="0" smtClean="0"/>
              <a:t>обоснованность</a:t>
            </a:r>
            <a:r>
              <a:rPr lang="ru-RU" sz="1600" b="1" dirty="0" smtClean="0">
                <a:solidFill>
                  <a:schemeClr val="bg1"/>
                </a:solidFill>
              </a:rPr>
              <a:t>:</a:t>
            </a:r>
            <a:r>
              <a:rPr lang="ru-RU" sz="1600" b="1" dirty="0">
                <a:solidFill>
                  <a:schemeClr val="bg1"/>
                </a:solidFill>
              </a:rPr>
              <a:t/>
            </a:r>
            <a:br>
              <a:rPr lang="ru-RU" sz="1600" b="1" dirty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03598"/>
            <a:ext cx="8640960" cy="3816424"/>
          </a:xfrm>
        </p:spPr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/>
                </a:solidFill>
              </a:rPr>
              <a:t>Т.о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b="1" dirty="0">
                <a:solidFill>
                  <a:srgbClr val="FF0000"/>
                </a:solidFill>
              </a:rPr>
              <a:t>б</a:t>
            </a:r>
            <a:r>
              <a:rPr lang="ru-RU" sz="2400" b="1" dirty="0" smtClean="0">
                <a:solidFill>
                  <a:srgbClr val="FF0000"/>
                </a:solidFill>
              </a:rPr>
              <a:t>азисный</a:t>
            </a:r>
            <a:r>
              <a:rPr lang="ru-RU" sz="2400" b="1" dirty="0" smtClean="0">
                <a:solidFill>
                  <a:schemeClr val="tx1"/>
                </a:solidFill>
              </a:rPr>
              <a:t> набор процессов для </a:t>
            </a:r>
            <a:r>
              <a:rPr lang="ru-RU" sz="2400" b="1" dirty="0">
                <a:solidFill>
                  <a:schemeClr val="tx1"/>
                </a:solidFill>
              </a:rPr>
              <a:t>любой </a:t>
            </a:r>
            <a:r>
              <a:rPr lang="ru-RU" sz="2400" b="1" dirty="0" smtClean="0">
                <a:solidFill>
                  <a:schemeClr val="tx1"/>
                </a:solidFill>
              </a:rPr>
              <a:t>процедуры оценивания: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сбор </a:t>
            </a:r>
            <a:r>
              <a:rPr lang="ru-RU" sz="2200" dirty="0">
                <a:solidFill>
                  <a:schemeClr val="tx1"/>
                </a:solidFill>
              </a:rPr>
              <a:t>базы данных </a:t>
            </a:r>
            <a:r>
              <a:rPr lang="ru-RU" sz="2200" dirty="0" smtClean="0">
                <a:solidFill>
                  <a:schemeClr val="tx1"/>
                </a:solidFill>
              </a:rPr>
              <a:t>участников, 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описание </a:t>
            </a:r>
            <a:r>
              <a:rPr lang="ru-RU" sz="2200" dirty="0">
                <a:solidFill>
                  <a:schemeClr val="tx1"/>
                </a:solidFill>
              </a:rPr>
              <a:t>порядка проведения </a:t>
            </a:r>
            <a:r>
              <a:rPr lang="ru-RU" sz="2200" dirty="0" smtClean="0">
                <a:solidFill>
                  <a:schemeClr val="tx1"/>
                </a:solidFill>
              </a:rPr>
              <a:t>процедуры,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</a:rPr>
              <a:t>подготовка измерительных материалов,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</a:rPr>
              <a:t>подготовка кадров, 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chemeClr val="tx1"/>
                </a:solidFill>
              </a:rPr>
              <a:t>о</a:t>
            </a:r>
            <a:r>
              <a:rPr lang="ru-RU" sz="2200" dirty="0" smtClean="0">
                <a:solidFill>
                  <a:schemeClr val="tx1"/>
                </a:solidFill>
              </a:rPr>
              <a:t>бработка результатов оценки.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/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Надстройки</a:t>
            </a:r>
            <a:r>
              <a:rPr lang="ru-RU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к базисному </a:t>
            </a:r>
            <a:r>
              <a:rPr lang="ru-RU" sz="2200" dirty="0" smtClean="0">
                <a:solidFill>
                  <a:schemeClr val="tx1"/>
                </a:solidFill>
              </a:rPr>
              <a:t>набору представляют собой особые меры обеспечения информационной безопасности при построении всех базисных процессов, а так же меры для соблюдения установленных прав и обязанностей всех участников процесса оценивания.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0595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13" y="-43794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8313" y="158750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Особенности </a:t>
            </a:r>
            <a:r>
              <a:rPr lang="ru-RU" sz="2800" dirty="0">
                <a:solidFill>
                  <a:schemeClr val="bg1"/>
                </a:solidFill>
              </a:rPr>
              <a:t>организационно-технологического сопровождения процедур оценивания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</a:rPr>
              <a:t>хема определения «дорожной карты» организационно-технологического сопровождения процедуры ОКО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3275856" y="1294843"/>
            <a:ext cx="1768927" cy="368424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4" name="Блок-схема: альтернативный процесс 41983"/>
          <p:cNvSpPr/>
          <p:nvPr/>
        </p:nvSpPr>
        <p:spPr>
          <a:xfrm>
            <a:off x="683569" y="2211710"/>
            <a:ext cx="1512168" cy="589740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выборки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5" name="Блок-схема: альтернативный процесс 41984"/>
          <p:cNvSpPr/>
          <p:nvPr/>
        </p:nvSpPr>
        <p:spPr>
          <a:xfrm>
            <a:off x="2671668" y="2188803"/>
            <a:ext cx="1563040" cy="612648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порядка проведения процедуры 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6" name="Блок-схема: альтернативный процесс 41985"/>
          <p:cNvSpPr/>
          <p:nvPr/>
        </p:nvSpPr>
        <p:spPr>
          <a:xfrm>
            <a:off x="683569" y="3097356"/>
            <a:ext cx="1296143" cy="59011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организационно-территориальной схемы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2" name="Блок-схема: альтернативный процесс 41991"/>
          <p:cNvSpPr/>
          <p:nvPr/>
        </p:nvSpPr>
        <p:spPr>
          <a:xfrm>
            <a:off x="2429763" y="3097357"/>
            <a:ext cx="1383989" cy="55262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мер </a:t>
            </a:r>
            <a:r>
              <a:rPr lang="ru-RU" sz="10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инф.безопасности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3" name="Блок-схема: альтернативный процесс 41992"/>
          <p:cNvSpPr/>
          <p:nvPr/>
        </p:nvSpPr>
        <p:spPr>
          <a:xfrm>
            <a:off x="4748127" y="3936916"/>
            <a:ext cx="1717562" cy="61563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процедуры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4" name="Блок-схема: альтернативный процесс 41993"/>
          <p:cNvSpPr/>
          <p:nvPr/>
        </p:nvSpPr>
        <p:spPr>
          <a:xfrm>
            <a:off x="6804248" y="2188803"/>
            <a:ext cx="1656185" cy="612647"/>
          </a:xfrm>
          <a:prstGeom prst="flowChartAlternateProcess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статуса результатов, форматов статистики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5" name="Блок-схема: альтернативный процесс 41994"/>
          <p:cNvSpPr/>
          <p:nvPr/>
        </p:nvSpPr>
        <p:spPr>
          <a:xfrm>
            <a:off x="683570" y="3970364"/>
            <a:ext cx="1512168" cy="58218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БД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6" name="Блок-схема: альтернативный процесс 41995"/>
          <p:cNvSpPr/>
          <p:nvPr/>
        </p:nvSpPr>
        <p:spPr>
          <a:xfrm>
            <a:off x="2671669" y="3939902"/>
            <a:ext cx="1563040" cy="6126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(тиражирование) ЭМ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97" name="Блок-схема: альтернативный процесс 41996"/>
          <p:cNvSpPr/>
          <p:nvPr/>
        </p:nvSpPr>
        <p:spPr>
          <a:xfrm>
            <a:off x="5796136" y="3097357"/>
            <a:ext cx="1115101" cy="58384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инструкций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999" name="Прямая со стрелкой 41998"/>
          <p:cNvCxnSpPr/>
          <p:nvPr/>
        </p:nvCxnSpPr>
        <p:spPr>
          <a:xfrm flipH="1">
            <a:off x="3453188" y="1663267"/>
            <a:ext cx="721129" cy="5255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01" name="Прямая со стрелкой 42000"/>
          <p:cNvCxnSpPr>
            <a:stCxn id="31" idx="2"/>
          </p:cNvCxnSpPr>
          <p:nvPr/>
        </p:nvCxnSpPr>
        <p:spPr>
          <a:xfrm flipH="1">
            <a:off x="1587334" y="1663267"/>
            <a:ext cx="2572986" cy="5255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05" name="Прямая со стрелкой 42004"/>
          <p:cNvCxnSpPr/>
          <p:nvPr/>
        </p:nvCxnSpPr>
        <p:spPr>
          <a:xfrm>
            <a:off x="4160320" y="1663267"/>
            <a:ext cx="3577575" cy="4764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12" name="Прямая со стрелкой 42011"/>
          <p:cNvCxnSpPr/>
          <p:nvPr/>
        </p:nvCxnSpPr>
        <p:spPr>
          <a:xfrm>
            <a:off x="4234708" y="2488877"/>
            <a:ext cx="52901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14" name="Прямая со стрелкой 42013"/>
          <p:cNvCxnSpPr>
            <a:stCxn id="41984" idx="2"/>
          </p:cNvCxnSpPr>
          <p:nvPr/>
        </p:nvCxnSpPr>
        <p:spPr>
          <a:xfrm>
            <a:off x="1439653" y="2801450"/>
            <a:ext cx="1" cy="2959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endCxn id="41992" idx="0"/>
          </p:cNvCxnSpPr>
          <p:nvPr/>
        </p:nvCxnSpPr>
        <p:spPr>
          <a:xfrm flipH="1">
            <a:off x="3121758" y="2824358"/>
            <a:ext cx="336394" cy="2729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>
            <a:stCxn id="41992" idx="3"/>
            <a:endCxn id="99" idx="1"/>
          </p:cNvCxnSpPr>
          <p:nvPr/>
        </p:nvCxnSpPr>
        <p:spPr>
          <a:xfrm>
            <a:off x="3813752" y="3373670"/>
            <a:ext cx="442802" cy="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Блок-схема: альтернативный процесс 1044"/>
          <p:cNvSpPr/>
          <p:nvPr/>
        </p:nvSpPr>
        <p:spPr>
          <a:xfrm>
            <a:off x="6971050" y="3939902"/>
            <a:ext cx="1489381" cy="61264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Обработка результатов</a:t>
            </a:r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55" name="Прямая со стрелкой 1054"/>
          <p:cNvCxnSpPr>
            <a:endCxn id="41993" idx="0"/>
          </p:cNvCxnSpPr>
          <p:nvPr/>
        </p:nvCxnSpPr>
        <p:spPr>
          <a:xfrm flipH="1">
            <a:off x="5606908" y="3687475"/>
            <a:ext cx="779659" cy="2494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лыбающееся лицо 11"/>
          <p:cNvSpPr/>
          <p:nvPr/>
        </p:nvSpPr>
        <p:spPr>
          <a:xfrm>
            <a:off x="7596336" y="987574"/>
            <a:ext cx="929007" cy="924983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Поль-</a:t>
            </a:r>
            <a:r>
              <a:rPr lang="ru-RU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зователи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>
            <a:off x="8460432" y="1534922"/>
            <a:ext cx="129824" cy="970540"/>
          </a:xfrm>
          <a:prstGeom prst="bentUpArrow">
            <a:avLst>
              <a:gd name="adj1" fmla="val 13442"/>
              <a:gd name="adj2" fmla="val 26689"/>
              <a:gd name="adj3" fmla="val 25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044783" y="1477960"/>
            <a:ext cx="2551553" cy="457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9" name="Скругленный прямоугольник 41988"/>
          <p:cNvSpPr/>
          <p:nvPr/>
        </p:nvSpPr>
        <p:spPr>
          <a:xfrm>
            <a:off x="4748128" y="2188803"/>
            <a:ext cx="1572432" cy="612647"/>
          </a:xfrm>
          <a:prstGeom prst="round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ответственных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7" name="Прямая со стрелкой 76"/>
          <p:cNvCxnSpPr>
            <a:stCxn id="31" idx="2"/>
          </p:cNvCxnSpPr>
          <p:nvPr/>
        </p:nvCxnSpPr>
        <p:spPr>
          <a:xfrm>
            <a:off x="4160320" y="1663267"/>
            <a:ext cx="1532381" cy="5255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>
            <a:endCxn id="41997" idx="0"/>
          </p:cNvCxnSpPr>
          <p:nvPr/>
        </p:nvCxnSpPr>
        <p:spPr>
          <a:xfrm>
            <a:off x="5494200" y="2808963"/>
            <a:ext cx="859487" cy="2883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кругленный прямоугольник 94"/>
          <p:cNvSpPr/>
          <p:nvPr/>
        </p:nvSpPr>
        <p:spPr>
          <a:xfrm>
            <a:off x="7325096" y="3104869"/>
            <a:ext cx="1060871" cy="57633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</a:t>
            </a: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6971050" y="2801451"/>
            <a:ext cx="354046" cy="346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flipH="1">
            <a:off x="5692701" y="3681200"/>
            <a:ext cx="2112673" cy="255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>
            <a:stCxn id="41997" idx="3"/>
            <a:endCxn id="95" idx="1"/>
          </p:cNvCxnSpPr>
          <p:nvPr/>
        </p:nvCxnSpPr>
        <p:spPr>
          <a:xfrm>
            <a:off x="6911237" y="3389279"/>
            <a:ext cx="413859" cy="3756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>
            <a:stCxn id="41992" idx="2"/>
          </p:cNvCxnSpPr>
          <p:nvPr/>
        </p:nvCxnSpPr>
        <p:spPr>
          <a:xfrm>
            <a:off x="3121758" y="3649983"/>
            <a:ext cx="442130" cy="28693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41986" idx="2"/>
          </p:cNvCxnSpPr>
          <p:nvPr/>
        </p:nvCxnSpPr>
        <p:spPr>
          <a:xfrm>
            <a:off x="1331641" y="3687475"/>
            <a:ext cx="0" cy="276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961710" y="3358044"/>
            <a:ext cx="468053" cy="78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одзаголовок 98"/>
          <p:cNvSpPr>
            <a:spLocks noGrp="1"/>
          </p:cNvSpPr>
          <p:nvPr>
            <p:ph type="subTitle" idx="1"/>
          </p:nvPr>
        </p:nvSpPr>
        <p:spPr>
          <a:xfrm>
            <a:off x="4256554" y="3097355"/>
            <a:ext cx="1179541" cy="5526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рисков</a:t>
            </a:r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4" name="Прямая со стрелкой 103"/>
          <p:cNvCxnSpPr>
            <a:stCxn id="99" idx="3"/>
            <a:endCxn id="41997" idx="1"/>
          </p:cNvCxnSpPr>
          <p:nvPr/>
        </p:nvCxnSpPr>
        <p:spPr>
          <a:xfrm>
            <a:off x="5436095" y="3373670"/>
            <a:ext cx="360041" cy="15609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41993" idx="3"/>
            <a:endCxn id="1045" idx="1"/>
          </p:cNvCxnSpPr>
          <p:nvPr/>
        </p:nvCxnSpPr>
        <p:spPr>
          <a:xfrm>
            <a:off x="6465689" y="4244733"/>
            <a:ext cx="505361" cy="149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41996" idx="3"/>
            <a:endCxn id="41993" idx="1"/>
          </p:cNvCxnSpPr>
          <p:nvPr/>
        </p:nvCxnSpPr>
        <p:spPr>
          <a:xfrm flipV="1">
            <a:off x="4234709" y="4244733"/>
            <a:ext cx="513418" cy="149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endCxn id="99" idx="0"/>
          </p:cNvCxnSpPr>
          <p:nvPr/>
        </p:nvCxnSpPr>
        <p:spPr>
          <a:xfrm>
            <a:off x="3707904" y="2824358"/>
            <a:ext cx="1138421" cy="272997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>
            <a:endCxn id="41989" idx="2"/>
          </p:cNvCxnSpPr>
          <p:nvPr/>
        </p:nvCxnSpPr>
        <p:spPr>
          <a:xfrm flipV="1">
            <a:off x="4835403" y="2801450"/>
            <a:ext cx="698941" cy="292801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flipV="1">
            <a:off x="3538559" y="3649983"/>
            <a:ext cx="1271515" cy="286932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endCxn id="41993" idx="0"/>
          </p:cNvCxnSpPr>
          <p:nvPr/>
        </p:nvCxnSpPr>
        <p:spPr>
          <a:xfrm>
            <a:off x="4835403" y="3669593"/>
            <a:ext cx="771505" cy="267323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flipH="1">
            <a:off x="7839920" y="3699527"/>
            <a:ext cx="1" cy="264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>
            <a:stCxn id="41995" idx="3"/>
            <a:endCxn id="41996" idx="1"/>
          </p:cNvCxnSpPr>
          <p:nvPr/>
        </p:nvCxnSpPr>
        <p:spPr>
          <a:xfrm flipV="1">
            <a:off x="2195738" y="4246226"/>
            <a:ext cx="475931" cy="15231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>
            <a:stCxn id="99" idx="2"/>
          </p:cNvCxnSpPr>
          <p:nvPr/>
        </p:nvCxnSpPr>
        <p:spPr>
          <a:xfrm>
            <a:off x="4846325" y="3649984"/>
            <a:ext cx="2877082" cy="334035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8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424720" cy="3816424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Российская Федерация: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2001 г.- введение ЕГЭ в режиме эксперимента, 2008 г. - введение ЕГЭ в штатный режим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900" i="1" dirty="0" smtClean="0">
                <a:solidFill>
                  <a:schemeClr val="tx2">
                    <a:lumMod val="75000"/>
                  </a:schemeClr>
                </a:solidFill>
              </a:rPr>
              <a:t>Задействуются ежегодно: более 800 тыс. участников экзамена в более 7,5 тыс. пунктах, около 250 тыс. организаторов и 40 тыс. экспертов предметных комиссий.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2004 г. – введение ГИА 9 классов в новой форме в режиме эксперимента;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2004-2013 г. – не системные попытки проведения разных мониторинговых исследований как на федеральном, так и на региональном уровнях;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Январь 2013 г – Закон об образовании в Российской Федерации – ст.8, п.11, ст. 97, п. 3, 4 – зафиксирована необходимость проведения мониторингов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«ВЫСОКИХ СТАВОК»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НИЗКИМ»…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Опыт стран: движение от «низких ставок» к «высоким» или наоборот?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ВОПРОСЫ ДЛЯ ОБСУЖДЕНИЯ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Назначение технологии в процедурах оценивания;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/>
              <a:t>Особенности организации процедур оценивания: экзамены и мониторинги;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/>
              <a:t>Основные принципы организации процедур оценивания;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dirty="0" smtClean="0"/>
              <a:t>Что мешает эффективному проведению процедуры оценивания?</a:t>
            </a:r>
            <a:endParaRPr lang="ru-RU" sz="2800" dirty="0"/>
          </a:p>
          <a:p>
            <a:pPr marL="457200" indent="-457200" algn="just"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424720" cy="3528392"/>
          </a:xfrm>
        </p:spPr>
        <p:txBody>
          <a:bodyPr rtlCol="0">
            <a:normAutofit fontScale="550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Чили*: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1980-ые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г.г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. – апробация крупномасштабной программы оценки в Чили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1990 г.  - законодательно установленная обязательность участия школ в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программе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оценки национального масштаба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SIMCE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 - Система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измерения качества образования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(4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, 8, 10 классы)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 algn="l" fontAlgn="auto">
              <a:spcAft>
                <a:spcPts val="0"/>
              </a:spcAft>
              <a:buAutoNum type="arabicPlain" startAt="1998"/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г.- введение в национальную практику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ежегодного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Проведения программы оценки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SIMCE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: оценка учебных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достижений+ сбор дополнительной информации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Задействуются ежегодно: около 500 тыс. учащихся из 9 тыс. школ,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</a:rPr>
              <a:t>около 22500 экзаменационных инспекторов и внешних администраторов.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«В начале заинтересованные лица должны узнать программу в безопасном режиме, не отягощенном стимулирующими факторами»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«НИЗКИХ СТАВОК»  К  «ВЫСОКИМ»…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1800" i="1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i="1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*- </a:t>
            </a:r>
            <a:r>
              <a:rPr lang="ru-RU" sz="1200" i="1" dirty="0" smtClean="0">
                <a:solidFill>
                  <a:schemeClr val="tx1"/>
                </a:solidFill>
              </a:rPr>
              <a:t>Мария-Хосе </a:t>
            </a:r>
            <a:r>
              <a:rPr lang="ru-RU" sz="1200" i="1" dirty="0" err="1">
                <a:solidFill>
                  <a:schemeClr val="tx1"/>
                </a:solidFill>
              </a:rPr>
              <a:t>Р</a:t>
            </a:r>
            <a:r>
              <a:rPr lang="ru-RU" sz="1200" i="1" dirty="0" err="1" smtClean="0">
                <a:solidFill>
                  <a:schemeClr val="tx1"/>
                </a:solidFill>
              </a:rPr>
              <a:t>амирес</a:t>
            </a:r>
            <a:r>
              <a:rPr lang="ru-RU" sz="1200" i="1" dirty="0" smtClean="0">
                <a:solidFill>
                  <a:schemeClr val="tx1"/>
                </a:solidFill>
              </a:rPr>
              <a:t> «Распространение и использование информации по оценке учебных достижений в Чили»</a:t>
            </a:r>
            <a:endParaRPr lang="ru-RU" sz="1800" i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i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18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Опыт стран: движение от «низких ставок»  к «высоким» или наоборот?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1203598"/>
            <a:ext cx="2808312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/>
                </a:solidFill>
              </a:rPr>
              <a:t>1980-е </a:t>
            </a:r>
            <a:r>
              <a:rPr lang="ru-RU" sz="1400" i="1" dirty="0" err="1">
                <a:solidFill>
                  <a:schemeClr val="bg1"/>
                </a:solidFill>
              </a:rPr>
              <a:t>гг</a:t>
            </a:r>
            <a:r>
              <a:rPr lang="ru-RU" sz="1400" i="1" dirty="0">
                <a:solidFill>
                  <a:schemeClr val="bg1"/>
                </a:solidFill>
              </a:rPr>
              <a:t> – результаты без последствий для школ,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1990-е </a:t>
            </a:r>
            <a:r>
              <a:rPr lang="ru-RU" sz="1400" i="1" dirty="0" err="1">
                <a:solidFill>
                  <a:schemeClr val="bg1"/>
                </a:solidFill>
              </a:rPr>
              <a:t>гг</a:t>
            </a:r>
            <a:r>
              <a:rPr lang="ru-RU" sz="1400" i="1" dirty="0">
                <a:solidFill>
                  <a:schemeClr val="bg1"/>
                </a:solidFill>
              </a:rPr>
              <a:t> – введение программ подотчетности, </a:t>
            </a:r>
            <a:endParaRPr lang="ru-RU" sz="1400" i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bg1"/>
                </a:solidFill>
              </a:rPr>
              <a:t>2000-е </a:t>
            </a:r>
            <a:r>
              <a:rPr lang="ru-RU" sz="1400" i="1" dirty="0" err="1">
                <a:solidFill>
                  <a:schemeClr val="bg1"/>
                </a:solidFill>
              </a:rPr>
              <a:t>гг</a:t>
            </a:r>
            <a:r>
              <a:rPr lang="ru-RU" sz="1400" i="1" dirty="0">
                <a:solidFill>
                  <a:schemeClr val="bg1"/>
                </a:solidFill>
              </a:rPr>
              <a:t> – программы подотчетности с ощутимыми последствиями для школ</a:t>
            </a:r>
          </a:p>
        </p:txBody>
      </p:sp>
    </p:spTree>
    <p:extLst>
      <p:ext uri="{BB962C8B-B14F-4D97-AF65-F5344CB8AC3E}">
        <p14:creationId xmlns:p14="http://schemas.microsoft.com/office/powerpoint/2010/main" val="9240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424720" cy="339062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Какие </a:t>
            </a:r>
            <a:r>
              <a:rPr lang="ru-RU" sz="2400" dirty="0" smtClean="0">
                <a:solidFill>
                  <a:srgbClr val="FF0000"/>
                </a:solidFill>
              </a:rPr>
              <a:t>«плюсы» </a:t>
            </a:r>
            <a:r>
              <a:rPr lang="ru-RU" sz="2400" dirty="0" smtClean="0">
                <a:solidFill>
                  <a:schemeClr val="tx1"/>
                </a:solidFill>
              </a:rPr>
              <a:t>и </a:t>
            </a:r>
            <a:r>
              <a:rPr lang="ru-RU" sz="2400" dirty="0" smtClean="0">
                <a:solidFill>
                  <a:srgbClr val="FF0000"/>
                </a:solidFill>
              </a:rPr>
              <a:t>«минусы» </a:t>
            </a:r>
            <a:r>
              <a:rPr lang="ru-RU" sz="2400" dirty="0" smtClean="0">
                <a:solidFill>
                  <a:schemeClr val="tx1"/>
                </a:solidFill>
              </a:rPr>
              <a:t>можно выделить от двух разных подходов при построении системы оценки качества образования с </a:t>
            </a:r>
            <a:r>
              <a:rPr lang="ru-RU" sz="2400" b="1" dirty="0" smtClean="0">
                <a:solidFill>
                  <a:schemeClr val="tx1"/>
                </a:solidFill>
              </a:rPr>
              <a:t>точки зрения организации процедуры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Практическое упражнение 3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773805"/>
              </p:ext>
            </p:extLst>
          </p:nvPr>
        </p:nvGraphicFramePr>
        <p:xfrm>
          <a:off x="251520" y="2590980"/>
          <a:ext cx="8712969" cy="2313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7559"/>
                <a:gridCol w="2178470"/>
                <a:gridCol w="2178470"/>
                <a:gridCol w="2178470"/>
              </a:tblGrid>
              <a:tr h="8417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«высоких ставок»  к «низким» (РФ)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«низких ставок»  к «высоким» (Чили)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+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585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-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5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 ?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1.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 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5585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?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…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3525" y="2608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5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03598"/>
            <a:ext cx="8640960" cy="3390627"/>
          </a:xfrm>
        </p:spPr>
        <p:txBody>
          <a:bodyPr rtlCol="0">
            <a:normAutofit fontScale="92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Принципы организации процедур оценивания: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ОБОСНОВАННОСТЬ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НАДЕЖНОСТЬ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ПРОЗРАЧНОСТЬ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</a:rPr>
              <a:t>ОТКРЫТОСТЬ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доверие</a:t>
            </a: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</a:t>
            </a:r>
            <a:r>
              <a:rPr lang="ru-RU" sz="3200" dirty="0">
                <a:solidFill>
                  <a:schemeClr val="bg1"/>
                </a:solidFill>
              </a:rPr>
              <a:t>может помочь </a:t>
            </a:r>
            <a:r>
              <a:rPr lang="ru-RU" sz="3200" dirty="0" smtClean="0">
                <a:solidFill>
                  <a:schemeClr val="bg1"/>
                </a:solidFill>
              </a:rPr>
              <a:t>выровнять </a:t>
            </a:r>
            <a:r>
              <a:rPr lang="ru-RU" sz="3200" dirty="0">
                <a:solidFill>
                  <a:schemeClr val="bg1"/>
                </a:solidFill>
              </a:rPr>
              <a:t>ситуацию</a:t>
            </a:r>
            <a:r>
              <a:rPr lang="ru-RU" sz="32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76" name="Picture 4" descr="C:\Users\Asus\Downloads\принципы организации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19721"/>
            <a:ext cx="33296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2010001" y="1893390"/>
            <a:ext cx="443480" cy="3672408"/>
          </a:xfrm>
          <a:prstGeom prst="leftBrace">
            <a:avLst>
              <a:gd name="adj1" fmla="val 8333"/>
              <a:gd name="adj2" fmla="val 5142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6400800" cy="339062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НЕОБХОДИМО ОБОСНОВАНИЕ: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ВЫБОРКИ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ПРИМЕНЯЕМЫХ МЕТОДОВ, СРОКОВ ПРОВЕДЕНИЯ, ФОРМАТОВ ПРЕДСТАВЛЕНИЯ РЕЗУЛЬТАТОВ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УРОВНЯ ЗАЩИТЫ ПРОЦЕДУРЫ И ИСПОЛЬЗУЕМЫХ СРЕДСТВ ЗАЩИТЫ ИНФОРМАЦИИ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ИНСТРУКТИВНО-МЕТОДИЧЕСКОГО ОБЕСПЕЧЕНИЯ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ДОКУМЕНТИРОВАНИЯ ОСНОВНЫХ ПРОЦЕССОВ И ЭТАПОВ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ПРИНЦИПЫ ОРГАНИЗАЦИИ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ПРОЦЕДУРЫ ОЦЕНИВАНИЯ: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ОБОСНОВАННОСТЬ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3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ПРИНЦИПЫ ОРГАНИЗАЦИИ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 ПРОЦЕДУРЫ ПРОВЕДЕНИЯ ОЦЕНИВАНИЯ: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надежность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707904" y="1347614"/>
            <a:ext cx="5328592" cy="339447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Обеспечение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равных условий участия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Отказоустойчивость технологии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Гибкость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превентивность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Справедливость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68313" y="158750"/>
            <a:ext cx="777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chemeClr val="bg1"/>
                </a:solidFill>
              </a:rPr>
              <a:t>ПРИНЦИПЫ ОРГАНИЗАЦИИ ПРОЦЕДУРЫ ОЦЕНИВАНИЯ: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надежность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:\Users\Asus\Pictures\Картинки в презентации\процесс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35646"/>
            <a:ext cx="30955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03598"/>
            <a:ext cx="8424720" cy="3390627"/>
          </a:xfrm>
        </p:spPr>
        <p:txBody>
          <a:bodyPr rtlCol="0">
            <a:normAutofit lnSpcReduction="10000"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Четкие и простые правила участия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Легитимность с точки зрения законодательства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Заблаговременно установленный порядок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взаимодействия структур внутри системы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 и закрепление за ними определенных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функций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Понятность критериев и методик оценивания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ПРИНЦИПЫ ОРГАНИЗАЦИИ ПРОЦЕДУРЫ ОЦЕНИВАНИЯ: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прозрачность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Asus\Downloads\прозрачност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99742"/>
            <a:ext cx="23397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8424720" cy="3939902"/>
          </a:xfrm>
        </p:spPr>
        <p:txBody>
          <a:bodyPr rtlCol="0">
            <a:normAutofit fontScale="77500" lnSpcReduction="2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Обеспечение доступа к информации: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900" dirty="0">
                <a:solidFill>
                  <a:schemeClr val="tx1"/>
                </a:solidFill>
              </a:rPr>
              <a:t>о </a:t>
            </a:r>
            <a:r>
              <a:rPr lang="ru-RU" sz="2900" dirty="0" smtClean="0">
                <a:solidFill>
                  <a:schemeClr val="tx1"/>
                </a:solidFill>
              </a:rPr>
              <a:t>планируемом использовании </a:t>
            </a:r>
            <a:endParaRPr lang="ru-RU" sz="29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результатов</a:t>
            </a:r>
            <a:endParaRPr lang="ru-RU" sz="2900" dirty="0" smtClean="0">
              <a:solidFill>
                <a:srgbClr val="FF0000"/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900" dirty="0">
                <a:solidFill>
                  <a:schemeClr val="tx1"/>
                </a:solidFill>
              </a:rPr>
              <a:t>о</a:t>
            </a:r>
            <a:r>
              <a:rPr lang="ru-RU" sz="2900" dirty="0" smtClean="0">
                <a:solidFill>
                  <a:schemeClr val="tx1"/>
                </a:solidFill>
              </a:rPr>
              <a:t> процедуре для разных групп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пользователей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900" dirty="0">
                <a:solidFill>
                  <a:schemeClr val="tx1"/>
                </a:solidFill>
              </a:rPr>
              <a:t>о  специфике контрольных </a:t>
            </a:r>
            <a:endParaRPr lang="ru-RU" sz="29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измерительных материалов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>
                <a:solidFill>
                  <a:schemeClr val="tx1"/>
                </a:solidFill>
              </a:rPr>
              <a:t>о выявленных случаях нарушений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900" dirty="0" smtClean="0">
                <a:solidFill>
                  <a:schemeClr val="tx1"/>
                </a:solidFill>
              </a:rPr>
              <a:t>процедуры оценивания и принятых санкциях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Постоянное информирование о том: что?, как?, где?, зачем? происходит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8750"/>
            <a:ext cx="8424935" cy="828675"/>
          </a:xfrm>
        </p:spPr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ПРИНЦИПЫ </a:t>
            </a:r>
            <a:r>
              <a:rPr lang="ru-RU" sz="2000" b="1" dirty="0" smtClean="0">
                <a:solidFill>
                  <a:schemeClr val="bg1"/>
                </a:solidFill>
              </a:rPr>
              <a:t>ОРГАНИЗАЦИИ  </a:t>
            </a:r>
            <a:r>
              <a:rPr lang="ru-RU" sz="2000" b="1" dirty="0">
                <a:solidFill>
                  <a:schemeClr val="bg1"/>
                </a:solidFill>
              </a:rPr>
              <a:t>ПРОЦЕДУРЫ ПРОВЕДЕНИЯ ОЦЕНИВАНИЯ: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открытость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sus\Pictures\Картинки в презентации\Открытость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7614"/>
            <a:ext cx="31683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51" y="123825"/>
            <a:ext cx="8893174" cy="8286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Что мешает эффективному проведению процедур оценивания?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5779" y="1138944"/>
            <a:ext cx="8893175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AutoNum type="arabicParenR"/>
            </a:pPr>
            <a:r>
              <a:rPr lang="ru-RU" sz="1900" b="1" dirty="0" smtClean="0"/>
              <a:t>Использование одной оценочной процедуры </a:t>
            </a:r>
            <a:r>
              <a:rPr lang="ru-RU" sz="1900" b="1" dirty="0"/>
              <a:t>для решения многих </a:t>
            </a:r>
            <a:r>
              <a:rPr lang="ru-RU" sz="1900" b="1" dirty="0" smtClean="0"/>
              <a:t>задач</a:t>
            </a:r>
            <a:endParaRPr lang="ru-RU" sz="1900" dirty="0" smtClean="0"/>
          </a:p>
          <a:p>
            <a:r>
              <a:rPr lang="ru-RU" sz="1900" i="1" dirty="0" smtClean="0"/>
              <a:t>Сенека: «Когда </a:t>
            </a:r>
            <a:r>
              <a:rPr lang="ru-RU" sz="1900" i="1" dirty="0"/>
              <a:t>человек не знает, к какой пристани он держит путь, для него ни один ветер не будет попутным</a:t>
            </a:r>
            <a:r>
              <a:rPr lang="ru-RU" sz="1900" i="1" dirty="0" smtClean="0"/>
              <a:t>».</a:t>
            </a:r>
            <a:br>
              <a:rPr lang="ru-RU" sz="1900" i="1" dirty="0" smtClean="0"/>
            </a:br>
            <a:r>
              <a:rPr lang="ru-RU" sz="1100" i="1" dirty="0" smtClean="0"/>
              <a:t> </a:t>
            </a:r>
          </a:p>
          <a:p>
            <a:r>
              <a:rPr lang="ru-RU" sz="1900" u="sng" dirty="0" smtClean="0"/>
              <a:t>Последствия:</a:t>
            </a:r>
            <a:r>
              <a:rPr lang="ru-RU" sz="1900" dirty="0" smtClean="0"/>
              <a:t> использование необоснованного набора средств, механизмов, приёмов, способов, неэффективное использование кадровых ресурсов, размывание ответственности, нарушения по незнанию, по халатности</a:t>
            </a:r>
          </a:p>
          <a:p>
            <a:endParaRPr lang="ru-RU" sz="1900" dirty="0" smtClean="0"/>
          </a:p>
          <a:p>
            <a:r>
              <a:rPr lang="ru-RU" sz="1900" b="1" dirty="0" smtClean="0"/>
              <a:t>2) Некорректная интерпретация результатов процедуры</a:t>
            </a:r>
          </a:p>
          <a:p>
            <a:r>
              <a:rPr lang="ru-RU" sz="1900" dirty="0" smtClean="0"/>
              <a:t>-  искусственное повышение ставок процедуры</a:t>
            </a:r>
          </a:p>
          <a:p>
            <a:pPr marL="180975" indent="-180975">
              <a:buFontTx/>
              <a:buChar char="-"/>
            </a:pPr>
            <a:r>
              <a:rPr lang="ru-RU" sz="1900" dirty="0" smtClean="0"/>
              <a:t>«наказание невиновных, награждение непричастных»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u="sng" dirty="0" smtClean="0"/>
              <a:t>Последствия:</a:t>
            </a:r>
            <a:r>
              <a:rPr lang="ru-RU" sz="1900" dirty="0" smtClean="0"/>
              <a:t> нарушения по умыслу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08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38" y="123825"/>
            <a:ext cx="8820150" cy="828675"/>
          </a:xfrm>
        </p:spPr>
        <p:txBody>
          <a:bodyPr/>
          <a:lstStyle/>
          <a:p>
            <a:pPr algn="l" eaLnBrk="1" hangingPunct="1"/>
            <a:r>
              <a:rPr lang="ru-RU" sz="2400" b="1" dirty="0">
                <a:solidFill>
                  <a:schemeClr val="bg1"/>
                </a:solidFill>
              </a:rPr>
              <a:t>Что мешает эффективному проведению </a:t>
            </a:r>
            <a:r>
              <a:rPr lang="ru-RU" sz="2400" b="1" dirty="0" smtClean="0">
                <a:solidFill>
                  <a:schemeClr val="bg1"/>
                </a:solidFill>
              </a:rPr>
              <a:t>процедур оценивания?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Примеры…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0" y="1065074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chemeClr val="accent2"/>
                </a:solidFill>
                <a:hlinkClick r:id="rId4"/>
              </a:rPr>
              <a:t>Источник: </a:t>
            </a:r>
            <a:r>
              <a:rPr lang="ru-RU" sz="1200" u="sng" dirty="0" smtClean="0">
                <a:hlinkClick r:id="rId4"/>
              </a:rPr>
              <a:t>http</a:t>
            </a:r>
            <a:r>
              <a:rPr lang="ru-RU" sz="1200" u="sng" dirty="0">
                <a:hlinkClick r:id="rId4"/>
              </a:rPr>
              <a:t>://pedsovet.intergu.ru/?</a:t>
            </a:r>
            <a:r>
              <a:rPr lang="ru-RU" sz="1200" u="sng" dirty="0" smtClean="0">
                <a:hlinkClick r:id="rId4"/>
              </a:rPr>
              <a:t>main=topic&amp;id_topic=1411&amp;print=1</a:t>
            </a:r>
            <a:endParaRPr lang="ru-RU" sz="1200" u="sng" dirty="0" smtClean="0"/>
          </a:p>
          <a:p>
            <a:r>
              <a:rPr lang="ru-RU" b="1" dirty="0" smtClean="0"/>
              <a:t>Тема</a:t>
            </a:r>
            <a:r>
              <a:rPr lang="ru-RU" b="1" dirty="0"/>
              <a:t>: ЕГЭ в 4-м классе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Как </a:t>
            </a:r>
            <a:r>
              <a:rPr lang="ru-RU" dirty="0"/>
              <a:t>гром с среди ясного неба прозвучал приказ провести в этом году промежуточную аттестацию в 4-м классе в </a:t>
            </a:r>
            <a:r>
              <a:rPr lang="ru-RU" dirty="0">
                <a:solidFill>
                  <a:srgbClr val="FF0000"/>
                </a:solidFill>
              </a:rPr>
              <a:t>форме максимально приближенной к ЕГЭ</a:t>
            </a:r>
            <a:r>
              <a:rPr lang="ru-RU" dirty="0"/>
              <a:t>. "..Такой своеобразный ЕГЭ необходим в начальной школе, чтобы исключить "ножницы" между начальными классами и основной школой. А независимая оценка </a:t>
            </a:r>
            <a:r>
              <a:rPr lang="ru-RU" dirty="0">
                <a:solidFill>
                  <a:srgbClr val="FF0000"/>
                </a:solidFill>
              </a:rPr>
              <a:t>покажет, кто на самом деле как </a:t>
            </a:r>
            <a:r>
              <a:rPr lang="ru-RU" dirty="0" smtClean="0">
                <a:solidFill>
                  <a:srgbClr val="FF0000"/>
                </a:solidFill>
              </a:rPr>
              <a:t>работает». ..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 smtClean="0"/>
              <a:t>Из обсуждения: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«</a:t>
            </a:r>
            <a:r>
              <a:rPr lang="ru-RU" sz="1600" i="1" dirty="0"/>
              <a:t>Очередные "мартышкины кривляния" … </a:t>
            </a:r>
            <a:endParaRPr lang="ru-RU" sz="16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А </a:t>
            </a:r>
            <a:r>
              <a:rPr lang="ru-RU" sz="1600" i="1" dirty="0"/>
              <a:t>что </a:t>
            </a:r>
            <a:r>
              <a:rPr lang="ru-RU" sz="1600" i="1" dirty="0" err="1"/>
              <a:t>КИМы</a:t>
            </a:r>
            <a:r>
              <a:rPr lang="ru-RU" sz="1600" i="1" dirty="0"/>
              <a:t> уже готовы? Согласно ЧЕМУ они составлялись? Кто их </a:t>
            </a:r>
            <a:r>
              <a:rPr lang="ru-RU" sz="1600" i="1" dirty="0" smtClean="0"/>
              <a:t>составлял? И </a:t>
            </a:r>
            <a:r>
              <a:rPr lang="ru-RU" sz="1600" i="1" dirty="0"/>
              <a:t>что будут делать с результатами? Сравнивать классы и школы</a:t>
            </a:r>
            <a:r>
              <a:rPr lang="ru-RU" sz="1600" i="1" dirty="0" smtClean="0"/>
              <a:t>?.. А потом учителя наказывать опять?»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i="1" dirty="0" smtClean="0"/>
              <a:t>«Как промежуточная аттестация начальных классов вообще может быть </a:t>
            </a:r>
            <a:r>
              <a:rPr lang="ru-RU" sz="1600" i="1" dirty="0" smtClean="0">
                <a:solidFill>
                  <a:srgbClr val="FF0000"/>
                </a:solidFill>
              </a:rPr>
              <a:t>единым государственным экзаменом</a:t>
            </a:r>
            <a:r>
              <a:rPr lang="ru-RU" sz="1600" i="1" dirty="0" smtClean="0"/>
              <a:t>? И что делать с теми, кто не сдаст этот ЕГЭ? Из школы исключать? А учителей, чьи дети плохо сдадут ЕГЭ в 4 классе? Выгнать?»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682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						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785033" cy="85725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Что мешает эффективному проведению процедур оценивания?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Примеры…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sus\Desktop\Нарушения  и последствия в ЕГЭ\скрин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1172501"/>
            <a:ext cx="5018336" cy="20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Нарушения  и последствия в ЕГЭ\скрин 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7" y="3219822"/>
            <a:ext cx="88800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203598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Источники: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/>
              <a:t>и</a:t>
            </a:r>
            <a:r>
              <a:rPr lang="ru-RU" dirty="0" smtClean="0"/>
              <a:t>нформация  с форумов «Нарушения ЕГЭ глазами учителя» , «Педсовет. </a:t>
            </a:r>
            <a:r>
              <a:rPr lang="ru-RU" dirty="0" err="1"/>
              <a:t>о</a:t>
            </a:r>
            <a:r>
              <a:rPr lang="ru-RU" dirty="0" err="1" smtClean="0"/>
              <a:t>рг</a:t>
            </a:r>
            <a:r>
              <a:rPr lang="ru-RU" dirty="0" smtClean="0"/>
              <a:t>» </a:t>
            </a:r>
            <a:endParaRPr lang="ru-RU" dirty="0"/>
          </a:p>
          <a:p>
            <a:r>
              <a:rPr lang="ru-RU" sz="1400" u="sng" dirty="0">
                <a:hlinkClick r:id="rId6"/>
              </a:rPr>
              <a:t>http://</a:t>
            </a:r>
            <a:r>
              <a:rPr lang="ru-RU" sz="1400" u="sng" dirty="0" smtClean="0">
                <a:hlinkClick r:id="rId6"/>
              </a:rPr>
              <a:t>www.eduhelp.info/page/narushenija-v-ege-glazami-uchitelja</a:t>
            </a:r>
            <a:endParaRPr lang="ru-RU" sz="1400" u="sng" dirty="0" smtClean="0"/>
          </a:p>
          <a:p>
            <a:r>
              <a:rPr lang="ru-RU" sz="1400" u="sng" dirty="0">
                <a:hlinkClick r:id="rId7"/>
              </a:rPr>
              <a:t>http://pedsovet.org/content/view/6436</a:t>
            </a:r>
            <a:r>
              <a:rPr lang="ru-RU" sz="1400" u="sng" dirty="0" smtClean="0">
                <a:hlinkClick r:id="rId7"/>
              </a:rPr>
              <a:t>/</a:t>
            </a:r>
            <a:endParaRPr lang="ru-RU" sz="1400" dirty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7513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7776648" cy="339062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определены и реализованы компоненты: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Надежный инструментарий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Процедура проведения оценивания (</a:t>
            </a:r>
            <a:r>
              <a:rPr lang="ru-RU" sz="2400" b="1" dirty="0" smtClean="0">
                <a:solidFill>
                  <a:srgbClr val="FF0000"/>
                </a:solidFill>
              </a:rPr>
              <a:t>администрирование</a:t>
            </a:r>
            <a:r>
              <a:rPr lang="ru-RU" sz="2400" dirty="0" smtClean="0">
                <a:solidFill>
                  <a:srgbClr val="FF0000"/>
                </a:solidFill>
              </a:rPr>
              <a:t>= технологическое и организационное обеспечение)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Качественный анализ и представление результатов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Вовлечение политиков и профессионального сообщества, поддержка других заинтересованных сторон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Система оценивания эффективна, если: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102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</a:rPr>
              <a:t>Что мешает эффективному проведению мониторинговых исследований?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3) Частое отсутствие внятной информации о целях и порядке проведения процедуры оценивания.</a:t>
            </a:r>
          </a:p>
          <a:p>
            <a:r>
              <a:rPr lang="ru-RU" sz="2000" dirty="0" smtClean="0"/>
              <a:t>Последствия: рождение домыслов и вымыслов, размытая ответственность, нарушения по незнанию.</a:t>
            </a:r>
          </a:p>
          <a:p>
            <a:endParaRPr lang="ru-RU" sz="2000" dirty="0" smtClean="0"/>
          </a:p>
          <a:p>
            <a:r>
              <a:rPr lang="ru-RU" sz="2000" dirty="0" smtClean="0"/>
              <a:t>4 ) Неполучение обратной связи от процедуры оценивания учителем, образовательным учреждением на фоне значительного , порой необоснованного увеличения нагрузки.</a:t>
            </a:r>
          </a:p>
          <a:p>
            <a:r>
              <a:rPr lang="ru-RU" sz="2000" dirty="0" smtClean="0"/>
              <a:t>Последствия: непринятие и непонимание полезности оценивания, раздражение, усталость.</a:t>
            </a:r>
          </a:p>
          <a:p>
            <a:endParaRPr lang="ru-RU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9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7288"/>
            <a:ext cx="8928992" cy="3675856"/>
          </a:xfrm>
        </p:spPr>
        <p:txBody>
          <a:bodyPr/>
          <a:lstStyle/>
          <a:p>
            <a:pPr marL="714375" indent="0">
              <a:buNone/>
            </a:pPr>
            <a:r>
              <a:rPr lang="ru-RU" sz="1400" b="1" dirty="0"/>
              <a:t>Москва. Круглый стол «Общественные наблюдатели на ЕГЭ: имитация прозрачности?»</a:t>
            </a:r>
            <a:br>
              <a:rPr lang="ru-RU" sz="1400" b="1" dirty="0"/>
            </a:br>
            <a:r>
              <a:rPr lang="ru-RU" sz="1400" dirty="0"/>
              <a:t>7 июня 2011 года информационное агентство "Росбалт" (Москва) провело круглый стол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"</a:t>
            </a:r>
            <a:r>
              <a:rPr lang="ru-RU" sz="1400" dirty="0"/>
              <a:t>Общественные наблюдатели на ЕГЭ: имитация прозрачности?".</a:t>
            </a:r>
            <a:br>
              <a:rPr lang="ru-RU" sz="1400" dirty="0"/>
            </a:br>
            <a:r>
              <a:rPr lang="ru-RU" sz="1400" dirty="0"/>
              <a:t>Подробнее</a:t>
            </a:r>
            <a:r>
              <a:rPr lang="ru-RU" sz="1400" dirty="0" smtClean="0"/>
              <a:t>: </a:t>
            </a:r>
            <a:r>
              <a:rPr lang="ru-RU" sz="1400" u="sng" dirty="0" smtClean="0">
                <a:hlinkClick r:id="rId4"/>
              </a:rPr>
              <a:t>http</a:t>
            </a:r>
            <a:r>
              <a:rPr lang="ru-RU" sz="1400" u="sng" dirty="0">
                <a:hlinkClick r:id="rId4"/>
              </a:rPr>
              <a:t>://</a:t>
            </a:r>
            <a:r>
              <a:rPr lang="ru-RU" sz="1400" u="sng" dirty="0" smtClean="0">
                <a:hlinkClick r:id="rId4"/>
              </a:rPr>
              <a:t>www.rosbalt.ru/moscow/2011/06/07/855332.html</a:t>
            </a:r>
            <a:r>
              <a:rPr lang="ru-RU" sz="1400" u="sng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Согласно </a:t>
            </a:r>
            <a:r>
              <a:rPr lang="ru-RU" sz="2000" dirty="0"/>
              <a:t>Положению </a:t>
            </a:r>
            <a:r>
              <a:rPr lang="ru-RU" sz="2000" dirty="0" err="1"/>
              <a:t>Рособрнадзора</a:t>
            </a:r>
            <a:r>
              <a:rPr lang="ru-RU" sz="2000" dirty="0"/>
              <a:t>, институт общественных наблюдателей создан для того, чтобы общество могло проконтролировать ход сдачи российскими школьниками ЕГЭ. В полномочия общественных наблюдателей входит </a:t>
            </a:r>
            <a:r>
              <a:rPr lang="ru-RU" sz="2000" dirty="0">
                <a:solidFill>
                  <a:srgbClr val="FF0000"/>
                </a:solidFill>
              </a:rPr>
              <a:t>обеспечение порядка в аудитории, принятие </a:t>
            </a:r>
            <a:r>
              <a:rPr lang="ru-RU" sz="2000" dirty="0" smtClean="0">
                <a:solidFill>
                  <a:srgbClr val="FF0000"/>
                </a:solidFill>
              </a:rPr>
              <a:t>превентивных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мер по недопущению использования школьниками внешних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источников </a:t>
            </a:r>
            <a:r>
              <a:rPr lang="ru-RU" sz="2000" dirty="0">
                <a:solidFill>
                  <a:srgbClr val="FF0000"/>
                </a:solidFill>
              </a:rPr>
              <a:t>информации, а также распространение </a:t>
            </a:r>
            <a:r>
              <a:rPr lang="ru-RU" sz="2000" dirty="0" smtClean="0">
                <a:solidFill>
                  <a:srgbClr val="FF0000"/>
                </a:solidFill>
              </a:rPr>
              <a:t>информации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посредством прессы о фактах нарушения соответствующих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регламентов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/>
              <a:t>Те, кто желает стать общественными наблюдателями, должны подать заявление в муниципальный орган управления образованием.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Примеры: достоверное информирование?</a:t>
            </a:r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7668344" y="3219822"/>
            <a:ext cx="1042416" cy="1042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Примеры: Непонятно, значит неприемлемо!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 err="1" smtClean="0"/>
              <a:t>ПроШколу.ру</a:t>
            </a:r>
            <a:r>
              <a:rPr lang="ru-RU" sz="1200" b="1" dirty="0" smtClean="0"/>
              <a:t>:</a:t>
            </a:r>
            <a:endParaRPr lang="ru-RU" sz="1200" b="1" dirty="0"/>
          </a:p>
          <a:p>
            <a:r>
              <a:rPr lang="ru-RU" sz="1200" u="sng" dirty="0">
                <a:hlinkClick r:id="rId4"/>
              </a:rPr>
              <a:t>http://www.proshkolu.ru/user/igorolin/blog/383366/</a:t>
            </a:r>
            <a:endParaRPr lang="ru-RU" sz="1200" dirty="0"/>
          </a:p>
          <a:p>
            <a:r>
              <a:rPr lang="ru-RU" b="1" dirty="0" smtClean="0"/>
              <a:t>Из обсуждения: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«Пыталась </a:t>
            </a:r>
            <a:r>
              <a:rPr lang="ru-RU" i="1" dirty="0"/>
              <a:t>заполнить бланк отчёта о результатах </a:t>
            </a:r>
            <a:r>
              <a:rPr lang="ru-RU" i="1" dirty="0" smtClean="0"/>
              <a:t>проведения очередного мониторинга...</a:t>
            </a:r>
            <a:r>
              <a:rPr lang="ru-RU" i="1" dirty="0"/>
              <a:t>Сил нет! По каждому из 10 </a:t>
            </a:r>
            <a:r>
              <a:rPr lang="ru-RU" i="1" dirty="0" smtClean="0"/>
              <a:t>заданий </a:t>
            </a:r>
            <a:r>
              <a:rPr lang="ru-RU" i="1" dirty="0"/>
              <a:t>ещё 4-7 подразделов в этом отчёте! </a:t>
            </a:r>
            <a:r>
              <a:rPr lang="ru-RU" i="1" dirty="0" smtClean="0"/>
              <a:t>Всё </a:t>
            </a:r>
            <a:r>
              <a:rPr lang="ru-RU" i="1" dirty="0"/>
              <a:t>бросила - ухожу из школы</a:t>
            </a:r>
            <a:r>
              <a:rPr lang="ru-RU" i="1" dirty="0" smtClean="0"/>
              <a:t>! Кому это надо?»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«А </a:t>
            </a:r>
            <a:r>
              <a:rPr lang="ru-RU" i="1" dirty="0"/>
              <a:t>откуда, вы думаете, русские народные сказки, где мачехи дают падчерицам всё более сложные и сложные </a:t>
            </a:r>
            <a:r>
              <a:rPr lang="ru-RU" i="1" dirty="0" smtClean="0"/>
              <a:t>задания?.. </a:t>
            </a:r>
            <a:r>
              <a:rPr lang="ru-RU" i="1" dirty="0"/>
              <a:t>Справитесь, а там...дорожную карту томов в пятнадцать заставят делать</a:t>
            </a:r>
            <a:r>
              <a:rPr lang="ru-RU" i="1" dirty="0" smtClean="0"/>
              <a:t>. Лучше бы дали возможность просто учить…»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i="1" dirty="0" smtClean="0"/>
              <a:t>«…Урок</a:t>
            </a:r>
            <a:r>
              <a:rPr lang="ru-RU" i="1" dirty="0"/>
              <a:t>, где учитель бережет каждую минутку и старается наполнить содержанием, </a:t>
            </a:r>
            <a:r>
              <a:rPr lang="ru-RU" i="1" dirty="0" smtClean="0"/>
              <a:t>отработать </a:t>
            </a:r>
            <a:r>
              <a:rPr lang="ru-RU" i="1" dirty="0"/>
              <a:t>навыки и т.д., отдается запросто на </a:t>
            </a:r>
            <a:r>
              <a:rPr lang="ru-RU" i="1" dirty="0">
                <a:solidFill>
                  <a:srgbClr val="FF0000"/>
                </a:solidFill>
              </a:rPr>
              <a:t>различные диагностики</a:t>
            </a:r>
            <a:r>
              <a:rPr lang="ru-RU" i="1" dirty="0"/>
              <a:t>, </a:t>
            </a:r>
            <a:r>
              <a:rPr lang="ru-RU" i="1" dirty="0">
                <a:solidFill>
                  <a:srgbClr val="FF0000"/>
                </a:solidFill>
              </a:rPr>
              <a:t>которым нет конца! Это недоверие к учителю</a:t>
            </a:r>
            <a:r>
              <a:rPr lang="ru-RU" i="1" dirty="0" smtClean="0">
                <a:solidFill>
                  <a:srgbClr val="FF0000"/>
                </a:solidFill>
              </a:rPr>
              <a:t>?</a:t>
            </a:r>
            <a:r>
              <a:rPr lang="ru-RU" i="1" dirty="0" smtClean="0"/>
              <a:t>»</a:t>
            </a:r>
            <a:endParaRPr lang="ru-RU" i="1" dirty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3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849630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И последнее…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07950" y="1419622"/>
            <a:ext cx="8893175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Самые передовые технологии, меры защиты информационной безопасности, скрупулезная организация всех процессов </a:t>
            </a:r>
            <a:r>
              <a:rPr lang="ru-RU" sz="2000" dirty="0" smtClean="0">
                <a:solidFill>
                  <a:srgbClr val="FF0000"/>
                </a:solidFill>
              </a:rPr>
              <a:t>не обеспечат эффективность проведения процедуры оценивания</a:t>
            </a:r>
            <a:r>
              <a:rPr lang="ru-RU" sz="2000" dirty="0" smtClean="0"/>
              <a:t>, если отсутствуют: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Политическая поддержка процедуры оценивания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Понимание целей и задач всеми уровнями образования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Заинтересованность в объективности результатов, понимание полезности процедуры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Информационное сопровождение процедуры, открытая общественная дискуссия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Опыт РФ и других стран доказывает прямое влияние указанных факторов на процедуры оценивания.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Tx/>
              <a:buChar char="-"/>
            </a:pPr>
            <a:endParaRPr lang="ru-RU" sz="1600" i="1" dirty="0"/>
          </a:p>
          <a:p>
            <a:pPr marL="285750" indent="-285750">
              <a:buFont typeface="Arial" pitchFamily="34" charset="0"/>
              <a:buChar char="•"/>
            </a:pPr>
            <a:endParaRPr lang="ru-RU" sz="1600" dirty="0"/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rtc.imerae@gmail.com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Организационно-технологическое обеспечение 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его место в системе оценки качества образования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203673"/>
            <a:ext cx="8856662" cy="367233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ru-RU" sz="200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0359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Назначение </a:t>
            </a:r>
            <a:r>
              <a:rPr lang="ru-RU" sz="2400" b="1" dirty="0">
                <a:solidFill>
                  <a:srgbClr val="FF0000"/>
                </a:solidFill>
              </a:rPr>
              <a:t>технологии в системе ОКО </a:t>
            </a:r>
            <a:r>
              <a:rPr lang="ru-RU" sz="2400" b="1" dirty="0"/>
              <a:t>- обеспечение качественного сбора информации, необходимой для системы образования в целях оценки качества </a:t>
            </a:r>
            <a:r>
              <a:rPr lang="ru-RU" sz="2400" b="1" dirty="0" smtClean="0"/>
              <a:t>образования</a:t>
            </a:r>
          </a:p>
          <a:p>
            <a:pPr marL="609600" indent="-609600">
              <a:buNone/>
            </a:pPr>
            <a:endParaRPr lang="ru-RU" sz="2000" b="1" dirty="0" smtClean="0"/>
          </a:p>
          <a:p>
            <a:pPr marL="609600" indent="-609600">
              <a:buNone/>
            </a:pPr>
            <a:r>
              <a:rPr lang="ru-RU" sz="2400" b="1" dirty="0" smtClean="0"/>
              <a:t>Общие </a:t>
            </a:r>
            <a:r>
              <a:rPr lang="ru-RU" sz="2400" b="1" dirty="0"/>
              <a:t>задачи  технологии процедур </a:t>
            </a:r>
            <a:endParaRPr lang="ru-RU" sz="2400" b="1" dirty="0" smtClean="0"/>
          </a:p>
          <a:p>
            <a:pPr marL="609600" indent="-609600">
              <a:buNone/>
            </a:pPr>
            <a:r>
              <a:rPr lang="ru-RU" sz="2400" b="1" dirty="0" smtClean="0"/>
              <a:t>оценивания:</a:t>
            </a:r>
            <a:endParaRPr lang="ru-RU" sz="2000" b="1" dirty="0"/>
          </a:p>
          <a:p>
            <a:pPr marL="609600" indent="-609600">
              <a:buFontTx/>
              <a:buChar char="-"/>
            </a:pPr>
            <a:r>
              <a:rPr lang="ru-RU" sz="2000" dirty="0"/>
              <a:t>Упорядочивание информационных потоков</a:t>
            </a:r>
          </a:p>
          <a:p>
            <a:pPr marL="609600" indent="-609600">
              <a:buFontTx/>
              <a:buChar char="-"/>
            </a:pPr>
            <a:r>
              <a:rPr lang="ru-RU" sz="2000" dirty="0"/>
              <a:t>Сбор и структурирование информации</a:t>
            </a:r>
          </a:p>
          <a:p>
            <a:pPr marL="609600" indent="-609600">
              <a:buFontTx/>
              <a:buChar char="-"/>
            </a:pPr>
            <a:r>
              <a:rPr lang="ru-RU" sz="2000" dirty="0"/>
              <a:t>Создание баз данных и управление ими</a:t>
            </a:r>
          </a:p>
          <a:p>
            <a:pPr marL="609600" indent="-609600">
              <a:buFontTx/>
              <a:buChar char="-"/>
            </a:pPr>
            <a:r>
              <a:rPr lang="ru-RU" sz="2000" dirty="0"/>
              <a:t>Обработка информации и её оформление в </a:t>
            </a:r>
            <a:endParaRPr lang="ru-RU" sz="2000" dirty="0" smtClean="0"/>
          </a:p>
          <a:p>
            <a:pPr marL="609600" indent="-609600">
              <a:buFontTx/>
              <a:buChar char="-"/>
            </a:pPr>
            <a:r>
              <a:rPr lang="ru-RU" sz="2000" dirty="0" smtClean="0"/>
              <a:t>соответствии </a:t>
            </a:r>
            <a:r>
              <a:rPr lang="ru-RU" sz="2000" dirty="0"/>
              <a:t>с требованиями пользователей</a:t>
            </a:r>
          </a:p>
          <a:p>
            <a:pPr marL="609600" indent="-609600" algn="just">
              <a:buNone/>
            </a:pPr>
            <a:r>
              <a:rPr lang="ru-RU" sz="1600" dirty="0" smtClean="0">
                <a:solidFill>
                  <a:srgbClr val="FF0000"/>
                </a:solidFill>
              </a:rPr>
              <a:t>							</a:t>
            </a:r>
            <a:endParaRPr lang="ru-RU" sz="1600" dirty="0" smtClean="0"/>
          </a:p>
        </p:txBody>
      </p:sp>
      <p:pic>
        <p:nvPicPr>
          <p:cNvPr id="6" name="Рисунок 5" descr="http://simsar.az/up/news/article/arasdirma/mocuze/146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85" y="2715766"/>
            <a:ext cx="2736304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Условия </a:t>
            </a:r>
            <a:r>
              <a:rPr lang="ru-RU" sz="2000" b="1" dirty="0">
                <a:solidFill>
                  <a:schemeClr val="bg1"/>
                </a:solidFill>
              </a:rPr>
              <a:t>эффективного использования результатов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оценки учебных </a:t>
            </a:r>
            <a:r>
              <a:rPr lang="ru-RU" sz="2000" b="1" dirty="0" smtClean="0">
                <a:solidFill>
                  <a:schemeClr val="bg1"/>
                </a:solidFill>
              </a:rPr>
              <a:t>достижений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86647" y="1131590"/>
            <a:ext cx="4040188" cy="844351"/>
          </a:xfrm>
        </p:spPr>
        <p:txBody>
          <a:bodyPr/>
          <a:lstStyle/>
          <a:p>
            <a:r>
              <a:rPr lang="ru-RU" dirty="0" smtClean="0"/>
              <a:t>	ИЗМЕРИТЕЛИ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531428" y="1563638"/>
            <a:ext cx="4040188" cy="310299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СБОР </a:t>
            </a:r>
            <a:r>
              <a:rPr lang="ru-RU" sz="2800" b="1" dirty="0" smtClean="0">
                <a:solidFill>
                  <a:srgbClr val="FF0000"/>
                </a:solidFill>
              </a:rPr>
              <a:t>КАЧЕСТВЕННОЙ ИНФОРМАЦИИ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(что?)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772343"/>
          </a:xfrm>
        </p:spPr>
        <p:txBody>
          <a:bodyPr/>
          <a:lstStyle/>
          <a:p>
            <a:r>
              <a:rPr lang="ru-RU" dirty="0" smtClean="0"/>
              <a:t>	ТЕХНОЛОГИЯ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6" y="1347614"/>
            <a:ext cx="4041775" cy="3102992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КАЧЕСТВЕННЫЙ </a:t>
            </a:r>
            <a:r>
              <a:rPr lang="ru-RU" sz="2800" b="1" dirty="0">
                <a:solidFill>
                  <a:srgbClr val="FF0000"/>
                </a:solidFill>
              </a:rPr>
              <a:t>СБОР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ИНФОРМАЦИИ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(как?)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0538"/>
            <a:ext cx="9180512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2179321" y="1995686"/>
            <a:ext cx="484632" cy="936104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18332" y="1995686"/>
            <a:ext cx="484632" cy="1368152"/>
          </a:xfrm>
          <a:prstGeom prst="downArrow">
            <a:avLst>
              <a:gd name="adj1" fmla="val 50000"/>
              <a:gd name="adj2" fmla="val 54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123478"/>
            <a:ext cx="8496176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23528" y="-20538"/>
            <a:ext cx="8496176" cy="9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Технология и её место в системе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7598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760" y="1203598"/>
            <a:ext cx="7488616" cy="3816424"/>
          </a:xfrm>
        </p:spPr>
        <p:txBody>
          <a:bodyPr rtlCol="0">
            <a:noAutofit/>
          </a:bodyPr>
          <a:lstStyle/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Существенное сокращение времени сбора информации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Предоставление равных возможностей участникам оценочной процедуры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Информационная открытость и понятность для исполнителей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Отказоустойчивость</a:t>
            </a:r>
          </a:p>
          <a:p>
            <a:pPr marL="342900" indent="-342900" algn="l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Обеспечение необходимой степени информационной безопасности и пресечение возможности фальсификации результатов</a:t>
            </a: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58750"/>
            <a:ext cx="7772400" cy="828675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Ключевые требования к организационно-технологическим процессам:</a:t>
            </a:r>
          </a:p>
        </p:txBody>
      </p:sp>
    </p:spTree>
    <p:extLst>
      <p:ext uri="{BB962C8B-B14F-4D97-AF65-F5344CB8AC3E}">
        <p14:creationId xmlns:p14="http://schemas.microsoft.com/office/powerpoint/2010/main" val="424074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Подходы к организации массовой процедуры оценивания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203673"/>
            <a:ext cx="8856662" cy="367233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ru-RU" sz="200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79089"/>
            <a:ext cx="849694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Процедуры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оценки в соответствии с целями и задачами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делятся на: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«Ответственные»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по отношению к участникам (аттестация, отбор, рейтингование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) – процедуры с «высокими ставками» - </a:t>
            </a:r>
            <a:r>
              <a:rPr lang="ru-RU" sz="2200" dirty="0" smtClean="0">
                <a:solidFill>
                  <a:srgbClr val="FF0000"/>
                </a:solidFill>
              </a:rPr>
              <a:t>экзамены</a:t>
            </a:r>
            <a:endParaRPr lang="ru-RU" sz="2200" dirty="0">
              <a:solidFill>
                <a:srgbClr val="FF0000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«Безответственные»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по отношению к участникам («обратная связь» для выбора стратегии развития образования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) – различные </a:t>
            </a:r>
            <a:r>
              <a:rPr lang="ru-RU" sz="2200" dirty="0" smtClean="0">
                <a:solidFill>
                  <a:srgbClr val="FF0000"/>
                </a:solidFill>
              </a:rPr>
              <a:t>мониторинговые исследования</a:t>
            </a:r>
            <a:br>
              <a:rPr lang="ru-RU" sz="2200" dirty="0" smtClean="0">
                <a:solidFill>
                  <a:srgbClr val="FF0000"/>
                </a:solidFill>
              </a:rPr>
            </a:br>
            <a:endParaRPr lang="ru-RU" sz="22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Данное деление </a:t>
            </a:r>
            <a:r>
              <a:rPr lang="ru-RU" sz="2400" dirty="0" smtClean="0">
                <a:solidFill>
                  <a:srgbClr val="FF0000"/>
                </a:solidFill>
              </a:rPr>
              <a:t>напрямую влияет на определение  схемы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организационно-технологического обеспечения процедуры оценки.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Подходы к организации массовой процедуры оценивания: экзамены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203673"/>
            <a:ext cx="8856662" cy="367233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ru-RU" sz="200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09591934"/>
              </p:ext>
            </p:extLst>
          </p:nvPr>
        </p:nvGraphicFramePr>
        <p:xfrm>
          <a:off x="179388" y="1157288"/>
          <a:ext cx="8569076" cy="382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07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Подходы к организации массовой процедуры оценивания: мониторинги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388" y="1203673"/>
            <a:ext cx="8856662" cy="3672333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endParaRPr lang="ru-RU" sz="2000" dirty="0"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800" kern="0" dirty="0">
              <a:latin typeface="+mn-lt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36052836"/>
              </p:ext>
            </p:extLst>
          </p:nvPr>
        </p:nvGraphicFramePr>
        <p:xfrm>
          <a:off x="179388" y="1157288"/>
          <a:ext cx="8856662" cy="382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08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6514</TotalTime>
  <Words>1804</Words>
  <Application>Microsoft Office PowerPoint</Application>
  <PresentationFormat>Экран (16:9)</PresentationFormat>
  <Paragraphs>360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Организация процедуры оценки как условие для использования результатов. </vt:lpstr>
      <vt:lpstr>ВОПРОСЫ ДЛЯ ОБСУЖДЕНИЯ</vt:lpstr>
      <vt:lpstr>Система оценивания эффективна, если:</vt:lpstr>
      <vt:lpstr>Организационно-технологическое обеспечение   и его место в системе оценки качества образования</vt:lpstr>
      <vt:lpstr>Условия эффективного использования результатов  оценки учебных достижений</vt:lpstr>
      <vt:lpstr>Ключевые требования к организационно-технологическим процессам:</vt:lpstr>
      <vt:lpstr>Подходы к организации массовой процедуры оценивания</vt:lpstr>
      <vt:lpstr>Подходы к организации массовой процедуры оценивания: экзамены</vt:lpstr>
      <vt:lpstr>Подходы к организации массовой процедуры оценивания: мониторинги</vt:lpstr>
      <vt:lpstr>Организация массовых процедур ОКО</vt:lpstr>
      <vt:lpstr>Организация массовых процедур ОКО</vt:lpstr>
      <vt:lpstr> ПРИНЦИПЫ ОРГАНИЗАЦИИ  ПРОЦЕДУРЫ ПРОВЕДЕНИЯ ОЦЕНИВАНИЯ: обоснованность: </vt:lpstr>
      <vt:lpstr>Особенности организационно-технологического сопровождения процедур оценивания</vt:lpstr>
      <vt:lpstr> ПРИНЦИПЫ ОРГАНИЗАЦИИ  ПРОЦЕДУРЫ ПРОВЕДЕНИЯ ОЦЕНИВАНИЯ: обоснованность: </vt:lpstr>
      <vt:lpstr> ПРИНЦИПЫ ОРГАНИЗАЦИИ  ПРОЦЕДУРЫ ПРОВЕДЕНИЯ ОЦЕНИВАНИЯ: обоснованность: </vt:lpstr>
      <vt:lpstr> ПРИНЦИПЫ ОРГАНИЗАЦИИ  ПРОЦЕДУРЫ ПРОВЕДЕНИЯ ОЦЕНИВАНИЯ: обоснованность: </vt:lpstr>
      <vt:lpstr> ПРИНЦИПЫ ОРГАНИЗАЦИИ  ПРОЦЕДУРЫ ПРОВЕДЕНИЯ ОЦЕНИВАНИЯ: обоснованность: </vt:lpstr>
      <vt:lpstr>Схема определения «дорожной карты» организационно-технологического сопровождения процедуры ОКО</vt:lpstr>
      <vt:lpstr>Опыт стран: движение от «низких ставок» к «высоким» или наоборот?</vt:lpstr>
      <vt:lpstr>Опыт стран: движение от «низких ставок»  к «высоким» или наоборот?</vt:lpstr>
      <vt:lpstr>Практическое упражнение 3</vt:lpstr>
      <vt:lpstr>Что может помочь выровнять ситуацию?</vt:lpstr>
      <vt:lpstr> ПРИНЦИПЫ ОРГАНИЗАЦИИ ПРОЦЕДУРЫ ОЦЕНИВАНИЯ: ОБОСНОВАННОСТЬ  </vt:lpstr>
      <vt:lpstr>ПРИНЦИПЫ ОРГАНИЗАЦИИ  ПРОЦЕДУРЫ ПРОВЕДЕНИЯ ОЦЕНИВАНИЯ: надежность</vt:lpstr>
      <vt:lpstr>ПРИНЦИПЫ ОРГАНИЗАЦИИ ПРОЦЕДУРЫ ОЦЕНИВАНИЯ: прозрачность</vt:lpstr>
      <vt:lpstr>ПРИНЦИПЫ ОРГАНИЗАЦИИ  ПРОЦЕДУРЫ ПРОВЕДЕНИЯ ОЦЕНИВАНИЯ: открытость</vt:lpstr>
      <vt:lpstr>Что мешает эффективному проведению процедур оценивания?</vt:lpstr>
      <vt:lpstr>Что мешает эффективному проведению процедур оценивания? Примеры…</vt:lpstr>
      <vt:lpstr>Что мешает эффективному проведению процедур оценивания? Примеры…</vt:lpstr>
      <vt:lpstr>Что мешает эффективному проведению мониторинговых исследований?</vt:lpstr>
      <vt:lpstr>Примеры: достоверное информирование?</vt:lpstr>
      <vt:lpstr>Примеры: Непонятно, значит неприемлемо!</vt:lpstr>
      <vt:lpstr>И последнее…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Решетникова Оксана</cp:lastModifiedBy>
  <cp:revision>269</cp:revision>
  <dcterms:created xsi:type="dcterms:W3CDTF">2011-08-25T06:09:31Z</dcterms:created>
  <dcterms:modified xsi:type="dcterms:W3CDTF">2013-05-12T17:48:04Z</dcterms:modified>
</cp:coreProperties>
</file>