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5" r:id="rId3"/>
  </p:sldMasterIdLst>
  <p:notesMasterIdLst>
    <p:notesMasterId r:id="rId36"/>
  </p:notesMasterIdLst>
  <p:sldIdLst>
    <p:sldId id="365" r:id="rId4"/>
    <p:sldId id="367" r:id="rId5"/>
    <p:sldId id="366" r:id="rId6"/>
    <p:sldId id="368" r:id="rId7"/>
    <p:sldId id="369" r:id="rId8"/>
    <p:sldId id="371" r:id="rId9"/>
    <p:sldId id="370" r:id="rId10"/>
    <p:sldId id="372" r:id="rId11"/>
    <p:sldId id="373" r:id="rId12"/>
    <p:sldId id="375" r:id="rId13"/>
    <p:sldId id="374" r:id="rId14"/>
    <p:sldId id="376" r:id="rId15"/>
    <p:sldId id="377" r:id="rId16"/>
    <p:sldId id="378" r:id="rId17"/>
    <p:sldId id="379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3" r:id="rId31"/>
    <p:sldId id="395" r:id="rId32"/>
    <p:sldId id="396" r:id="rId33"/>
    <p:sldId id="397" r:id="rId34"/>
    <p:sldId id="380" r:id="rId3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70972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22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669086413566338E-2"/>
          <c:y val="0.14031766732283465"/>
          <c:w val="0.88325853864936987"/>
          <c:h val="0.750614665354330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c:spPr>
          <c:invertIfNegative val="0"/>
          <c:cat>
            <c:strRef>
              <c:f>Лист1!$A$2:$A$6</c:f>
              <c:strCache>
                <c:ptCount val="5"/>
                <c:pt idx="0">
                  <c:v>Механика</c:v>
                </c:pt>
                <c:pt idx="1">
                  <c:v>Молекулярная физика (МКТ, термодинамика)</c:v>
                </c:pt>
                <c:pt idx="2">
                  <c:v>Электродинамика и основы СТО</c:v>
                </c:pt>
                <c:pt idx="3">
                  <c:v>Квантовая физика</c:v>
                </c:pt>
                <c:pt idx="4">
                  <c:v>Методы научного познания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-0.72321428571428603</c:v>
                </c:pt>
                <c:pt idx="1">
                  <c:v>-0.65178571428571397</c:v>
                </c:pt>
                <c:pt idx="2">
                  <c:v>-0.69318181818181801</c:v>
                </c:pt>
                <c:pt idx="3">
                  <c:v>-0.4375</c:v>
                </c:pt>
                <c:pt idx="4">
                  <c:v>-0.71875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2341624"/>
        <c:axId val="392342016"/>
      </c:barChart>
      <c:barChart>
        <c:barDir val="bar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50000">
                  <a:srgbClr val="F0747B"/>
                </a:gs>
                <a:gs pos="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c:spPr>
          <c:invertIfNegative val="0"/>
          <c:dLbls>
            <c:dLbl>
              <c:idx val="1"/>
              <c:layout>
                <c:manualLayout>
                  <c:x val="-0.12758629655806566"/>
                  <c:y val="3.3136739407462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010152536243018"/>
                  <c:y val="3.3136739407462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Механика</c:v>
                </c:pt>
                <c:pt idx="1">
                  <c:v>Молекулярная физика (МКТ, термодинамика)</c:v>
                </c:pt>
                <c:pt idx="2">
                  <c:v>Электродинамика и основы СТО</c:v>
                </c:pt>
                <c:pt idx="3">
                  <c:v>Квантовая физика</c:v>
                </c:pt>
                <c:pt idx="4">
                  <c:v>Методы научного познания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0.19791666666666669</c:v>
                </c:pt>
                <c:pt idx="1">
                  <c:v>0.89583333333333326</c:v>
                </c:pt>
                <c:pt idx="2">
                  <c:v>0.71875000000000011</c:v>
                </c:pt>
                <c:pt idx="3">
                  <c:v>0.43749999999999983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92342800"/>
        <c:axId val="392342408"/>
      </c:barChart>
      <c:catAx>
        <c:axId val="3923416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92342016"/>
        <c:crossesAt val="0"/>
        <c:auto val="1"/>
        <c:lblAlgn val="ctr"/>
        <c:lblOffset val="1000"/>
        <c:noMultiLvlLbl val="0"/>
      </c:catAx>
      <c:valAx>
        <c:axId val="392342016"/>
        <c:scaling>
          <c:orientation val="minMax"/>
          <c:max val="1"/>
          <c:min val="-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392341624"/>
        <c:crosses val="autoZero"/>
        <c:crossBetween val="between"/>
      </c:valAx>
      <c:valAx>
        <c:axId val="392342408"/>
        <c:scaling>
          <c:orientation val="minMax"/>
          <c:max val="1"/>
          <c:min val="-1"/>
        </c:scaling>
        <c:delete val="0"/>
        <c:axPos val="t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92342800"/>
        <c:crosses val="max"/>
        <c:crossBetween val="between"/>
      </c:valAx>
      <c:catAx>
        <c:axId val="3923428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92342408"/>
        <c:crossesAt val="0"/>
        <c:auto val="1"/>
        <c:lblAlgn val="ctr"/>
        <c:lblOffset val="100"/>
        <c:noMultiLvlLbl val="0"/>
      </c:cat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1" i="0" u="none" strike="noStrike" baseline="0" dirty="0" smtClean="0">
                <a:effectLst/>
              </a:rPr>
              <a:t> Востребованность учебных предметов. </a:t>
            </a:r>
          </a:p>
          <a:p>
            <a:pPr>
              <a:defRPr sz="1200"/>
            </a:pPr>
            <a:r>
              <a:rPr lang="ru-RU" sz="1200" b="1" i="0" u="none" strike="noStrike" baseline="0" dirty="0" smtClean="0">
                <a:effectLst/>
              </a:rPr>
              <a:t>Доля выпускников, сдававших ЕГЭ по предмету</a:t>
            </a:r>
            <a:endParaRPr lang="ru-RU" sz="1200" dirty="0">
              <a:latin typeface="+mn-lt"/>
            </a:endParaRPr>
          </a:p>
        </c:rich>
      </c:tx>
      <c:layout>
        <c:manualLayout>
          <c:xMode val="edge"/>
          <c:yMode val="edge"/>
          <c:x val="0.17170238974526256"/>
          <c:y val="8.419968402757500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8560297583076805"/>
          <c:y val="0.2751036162651444"/>
          <c:w val="0.51798181757420803"/>
          <c:h val="0.65297513239269844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А</c:v>
                </c:pt>
              </c:strCache>
            </c:strRef>
          </c:tx>
          <c:spPr>
            <a:ln w="44450">
              <a:solidFill>
                <a:srgbClr val="CC33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3.600091490514061E-2"/>
                  <c:y val="-7.3487205125356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750628997284137E-2"/>
                  <c:y val="-3.5273858460171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</c:v>
                </c:pt>
                <c:pt idx="1">
                  <c:v>0.19047619047619077</c:v>
                </c:pt>
                <c:pt idx="2">
                  <c:v>0</c:v>
                </c:pt>
                <c:pt idx="3">
                  <c:v>0.57142857142857229</c:v>
                </c:pt>
                <c:pt idx="4">
                  <c:v>0.33333333333333331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 Б</c:v>
                </c:pt>
              </c:strCache>
            </c:strRef>
          </c:tx>
          <c:spPr>
            <a:ln w="38100">
              <a:solidFill>
                <a:srgbClr val="00924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6.9751772628709921E-2"/>
                  <c:y val="6.172925230529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5001143631425754E-3"/>
                  <c:y val="7.0547716920342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660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0.84375000000000078</c:v>
                </c:pt>
                <c:pt idx="1">
                  <c:v>0.71875000000000078</c:v>
                </c:pt>
                <c:pt idx="2">
                  <c:v>0.15625000000000017</c:v>
                </c:pt>
                <c:pt idx="3">
                  <c:v>3.125E-2</c:v>
                </c:pt>
                <c:pt idx="4">
                  <c:v>1.5625E-2</c:v>
                </c:pt>
                <c:pt idx="5">
                  <c:v>0.10937500000000008</c:v>
                </c:pt>
                <c:pt idx="6">
                  <c:v>4.6874999999999986E-2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школа В</c:v>
                </c:pt>
              </c:strCache>
            </c:strRef>
          </c:tx>
          <c:spPr>
            <a:ln w="41275">
              <a:solidFill>
                <a:srgbClr val="3333FF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3.1500800541998025E-2"/>
                  <c:y val="-5.2910787690256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0.14893617021276612</c:v>
                </c:pt>
                <c:pt idx="1">
                  <c:v>0.31914893617021312</c:v>
                </c:pt>
                <c:pt idx="2">
                  <c:v>4.2553191489361722E-2</c:v>
                </c:pt>
                <c:pt idx="3">
                  <c:v>4.2553191489361722E-2</c:v>
                </c:pt>
                <c:pt idx="4">
                  <c:v>2.1276595744680847E-2</c:v>
                </c:pt>
                <c:pt idx="5">
                  <c:v>0.76595744680851174</c:v>
                </c:pt>
                <c:pt idx="6">
                  <c:v>0.23404255319148956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школа Г</c:v>
                </c:pt>
              </c:strCache>
            </c:strRef>
          </c:tx>
          <c:spPr>
            <a:ln w="41275">
              <a:solidFill>
                <a:srgbClr val="FF6600"/>
              </a:solidFill>
            </a:ln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Лист1!$E$2:$E$8</c:f>
              <c:numCache>
                <c:formatCode>0.00%</c:formatCode>
                <c:ptCount val="7"/>
                <c:pt idx="0">
                  <c:v>0.26605504587155965</c:v>
                </c:pt>
                <c:pt idx="1">
                  <c:v>0.54128440366972475</c:v>
                </c:pt>
                <c:pt idx="2">
                  <c:v>0.21100917431192684</c:v>
                </c:pt>
                <c:pt idx="3">
                  <c:v>0.23853211009174324</c:v>
                </c:pt>
                <c:pt idx="4">
                  <c:v>0.16513761467889893</c:v>
                </c:pt>
                <c:pt idx="5">
                  <c:v>0.2935779816513765</c:v>
                </c:pt>
                <c:pt idx="6">
                  <c:v>0.18348623853211055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5342088"/>
        <c:axId val="575341696"/>
      </c:radarChart>
      <c:catAx>
        <c:axId val="57534208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75341696"/>
        <c:crosses val="autoZero"/>
        <c:auto val="1"/>
        <c:lblAlgn val="ctr"/>
        <c:lblOffset val="100"/>
        <c:noMultiLvlLbl val="0"/>
      </c:catAx>
      <c:valAx>
        <c:axId val="575341696"/>
        <c:scaling>
          <c:orientation val="minMax"/>
          <c:max val="0.9"/>
          <c:min val="-0.1"/>
        </c:scaling>
        <c:delete val="0"/>
        <c:axPos val="l"/>
        <c:numFmt formatCode="0.00%" sourceLinked="1"/>
        <c:majorTickMark val="none"/>
        <c:minorTickMark val="none"/>
        <c:tickLblPos val="none"/>
        <c:crossAx val="575342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15359592813604533"/>
          <c:w val="0.286679903949763"/>
          <c:h val="0.1881809353147937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b="1" dirty="0" smtClean="0">
                <a:effectLst/>
              </a:rPr>
              <a:t>Качество подготовки. Доля </a:t>
            </a:r>
            <a:r>
              <a:rPr lang="ru-RU" sz="1200" b="1" dirty="0" smtClean="0">
                <a:effectLst/>
              </a:rPr>
              <a:t>выпускников,</a:t>
            </a:r>
            <a:r>
              <a:rPr lang="ru-RU" sz="1200" b="1" baseline="0" dirty="0" smtClean="0">
                <a:effectLst/>
              </a:rPr>
              <a:t> показавших высокий уровень подготовки к ЕГЭ </a:t>
            </a:r>
            <a:r>
              <a:rPr lang="ru-RU" sz="1200" b="1" dirty="0" smtClean="0">
                <a:effectLst/>
              </a:rPr>
              <a:t>по </a:t>
            </a:r>
            <a:r>
              <a:rPr lang="ru-RU" sz="1200" b="1" dirty="0" smtClean="0">
                <a:effectLst/>
              </a:rPr>
              <a:t>предметам</a:t>
            </a:r>
            <a:endParaRPr lang="ru-RU" sz="1200" dirty="0"/>
          </a:p>
        </c:rich>
      </c:tx>
      <c:layout>
        <c:manualLayout>
          <c:xMode val="edge"/>
          <c:yMode val="edge"/>
          <c:x val="0.1244491123348553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7761271198124976"/>
          <c:y val="0.27834489681371"/>
          <c:w val="0.52495113583831432"/>
          <c:h val="0.62627407306096661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МОУ "СОШ №31 с УИОП"</c:v>
                </c:pt>
              </c:strCache>
            </c:strRef>
          </c:tx>
          <c:spPr>
            <a:ln w="44450">
              <a:solidFill>
                <a:srgbClr val="CC3300"/>
              </a:solidFill>
            </a:ln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МОУ "Гимназия №4 г. Чебоксары"</c:v>
                </c:pt>
              </c:strCache>
            </c:strRef>
          </c:tx>
          <c:spPr>
            <a:ln w="41275">
              <a:solidFill>
                <a:srgbClr val="00924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5.9224986009845888E-2"/>
                  <c:y val="2.9257575293067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66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0.53703703703703709</c:v>
                </c:pt>
                <c:pt idx="1">
                  <c:v>0.54347826086956519</c:v>
                </c:pt>
                <c:pt idx="2">
                  <c:v>0.9</c:v>
                </c:pt>
                <c:pt idx="3">
                  <c:v>0</c:v>
                </c:pt>
                <c:pt idx="4">
                  <c:v>0.5</c:v>
                </c:pt>
                <c:pt idx="5">
                  <c:v>0.28571428571428614</c:v>
                </c:pt>
                <c:pt idx="6">
                  <c:v>0.66666666666666663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МОУ "Лицей №3 г. Чебоксары"</c:v>
                </c:pt>
              </c:strCache>
            </c:strRef>
          </c:tx>
          <c:spPr>
            <a:ln w="41275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0"/>
                  <c:y val="-2.700699257821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0.14285714285714307</c:v>
                </c:pt>
                <c:pt idx="1">
                  <c:v>0.53333333333333333</c:v>
                </c:pt>
                <c:pt idx="2">
                  <c:v>1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0.27272727272727282</c:v>
                </c:pt>
              </c:numCache>
            </c:numRef>
          </c:val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МОУ "Лицей №2 г. Чебоксары"</c:v>
                </c:pt>
              </c:strCache>
            </c:strRef>
          </c:tx>
          <c:spPr>
            <a:ln w="41275">
              <a:solidFill>
                <a:srgbClr val="FF6600"/>
              </a:solidFill>
            </a:ln>
          </c:spPr>
          <c:marker>
            <c:symbol val="none"/>
          </c:marker>
          <c:cat>
            <c:strRef>
              <c:f>Лист1!$A$2:$A$8</c:f>
              <c:strCache>
                <c:ptCount val="7"/>
                <c:pt idx="0">
                  <c:v>английский язык</c:v>
                </c:pt>
                <c:pt idx="1">
                  <c:v>обществознание</c:v>
                </c:pt>
                <c:pt idx="2">
                  <c:v>история</c:v>
                </c:pt>
                <c:pt idx="3">
                  <c:v>биология</c:v>
                </c:pt>
                <c:pt idx="4">
                  <c:v>химия</c:v>
                </c:pt>
                <c:pt idx="5">
                  <c:v>физика</c:v>
                </c:pt>
                <c:pt idx="6">
                  <c:v>информатика</c:v>
                </c:pt>
              </c:strCache>
            </c:strRef>
          </c:cat>
          <c:val>
            <c:numRef>
              <c:f>Лист1!$E$2:$E$8</c:f>
              <c:numCache>
                <c:formatCode>0.00%</c:formatCode>
                <c:ptCount val="7"/>
                <c:pt idx="0">
                  <c:v>0.17241379310344851</c:v>
                </c:pt>
                <c:pt idx="1">
                  <c:v>0.54237288135593142</c:v>
                </c:pt>
                <c:pt idx="2">
                  <c:v>0.21739130434782641</c:v>
                </c:pt>
                <c:pt idx="3">
                  <c:v>0.65384615384615385</c:v>
                </c:pt>
                <c:pt idx="4">
                  <c:v>0.28000000000000008</c:v>
                </c:pt>
                <c:pt idx="5">
                  <c:v>0.40625</c:v>
                </c:pt>
                <c:pt idx="6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5340912"/>
        <c:axId val="575340520"/>
      </c:radarChart>
      <c:catAx>
        <c:axId val="5753409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u="none"/>
            </a:pPr>
            <a:endParaRPr lang="ru-RU"/>
          </a:p>
        </c:txPr>
        <c:crossAx val="575340520"/>
        <c:crosses val="autoZero"/>
        <c:auto val="1"/>
        <c:lblAlgn val="ctr"/>
        <c:lblOffset val="100"/>
        <c:noMultiLvlLbl val="0"/>
      </c:catAx>
      <c:valAx>
        <c:axId val="575340520"/>
        <c:scaling>
          <c:orientation val="minMax"/>
          <c:max val="1"/>
          <c:min val="-5.0000000000000024E-2"/>
        </c:scaling>
        <c:delete val="0"/>
        <c:axPos val="l"/>
        <c:numFmt formatCode="0.00%" sourceLinked="1"/>
        <c:majorTickMark val="none"/>
        <c:minorTickMark val="none"/>
        <c:tickLblPos val="none"/>
        <c:crossAx val="575340912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24902509600063E-2"/>
          <c:y val="0.11089115556691477"/>
          <c:w val="0.68181727363386369"/>
          <c:h val="0.78089304016253991"/>
        </c:manualLayout>
      </c:layout>
      <c:stockChart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балл лучшей школы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М1</c:v>
                </c:pt>
                <c:pt idx="1">
                  <c:v>М2</c:v>
                </c:pt>
                <c:pt idx="2">
                  <c:v>М3</c:v>
                </c:pt>
                <c:pt idx="3">
                  <c:v>М4</c:v>
                </c:pt>
                <c:pt idx="4">
                  <c:v>М5</c:v>
                </c:pt>
                <c:pt idx="5">
                  <c:v>М6</c:v>
                </c:pt>
                <c:pt idx="6">
                  <c:v>М7</c:v>
                </c:pt>
                <c:pt idx="7">
                  <c:v>М8</c:v>
                </c:pt>
                <c:pt idx="8">
                  <c:v>М9</c:v>
                </c:pt>
                <c:pt idx="9">
                  <c:v>М10</c:v>
                </c:pt>
                <c:pt idx="10">
                  <c:v>М11</c:v>
                </c:pt>
                <c:pt idx="11">
                  <c:v>М12</c:v>
                </c:pt>
                <c:pt idx="12">
                  <c:v>М13</c:v>
                </c:pt>
                <c:pt idx="13">
                  <c:v>М14</c:v>
                </c:pt>
                <c:pt idx="14">
                  <c:v>М15</c:v>
                </c:pt>
              </c:strCache>
            </c:strRef>
          </c:cat>
          <c:val>
            <c:numRef>
              <c:f>Лист1!$B$2:$B$16</c:f>
              <c:numCache>
                <c:formatCode>0.00</c:formatCode>
                <c:ptCount val="15"/>
                <c:pt idx="0">
                  <c:v>63.03</c:v>
                </c:pt>
                <c:pt idx="1">
                  <c:v>43.12</c:v>
                </c:pt>
                <c:pt idx="2">
                  <c:v>51.47</c:v>
                </c:pt>
                <c:pt idx="3">
                  <c:v>51.13</c:v>
                </c:pt>
                <c:pt idx="4">
                  <c:v>48.7</c:v>
                </c:pt>
                <c:pt idx="5">
                  <c:v>55.81</c:v>
                </c:pt>
                <c:pt idx="6">
                  <c:v>55.88</c:v>
                </c:pt>
                <c:pt idx="7">
                  <c:v>53.93</c:v>
                </c:pt>
                <c:pt idx="8">
                  <c:v>56.82</c:v>
                </c:pt>
                <c:pt idx="9">
                  <c:v>47.79</c:v>
                </c:pt>
                <c:pt idx="10">
                  <c:v>53.38</c:v>
                </c:pt>
                <c:pt idx="11">
                  <c:v>52.54</c:v>
                </c:pt>
                <c:pt idx="12">
                  <c:v>50.15</c:v>
                </c:pt>
                <c:pt idx="13">
                  <c:v>44.56</c:v>
                </c:pt>
                <c:pt idx="14">
                  <c:v>53.41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Средний балл по району</c:v>
                </c:pt>
              </c:strCache>
            </c:strRef>
          </c:tx>
          <c:spPr>
            <a:ln w="47625">
              <a:noFill/>
            </a:ln>
          </c:spPr>
          <c:marker>
            <c:symbol val="circle"/>
            <c:size val="6"/>
            <c:spPr>
              <a:solidFill>
                <a:srgbClr val="C00000"/>
              </a:solidFill>
            </c:spPr>
          </c:marker>
          <c:cat>
            <c:strRef>
              <c:f>Лист1!$A$2:$A$16</c:f>
              <c:strCache>
                <c:ptCount val="15"/>
                <c:pt idx="0">
                  <c:v>М1</c:v>
                </c:pt>
                <c:pt idx="1">
                  <c:v>М2</c:v>
                </c:pt>
                <c:pt idx="2">
                  <c:v>М3</c:v>
                </c:pt>
                <c:pt idx="3">
                  <c:v>М4</c:v>
                </c:pt>
                <c:pt idx="4">
                  <c:v>М5</c:v>
                </c:pt>
                <c:pt idx="5">
                  <c:v>М6</c:v>
                </c:pt>
                <c:pt idx="6">
                  <c:v>М7</c:v>
                </c:pt>
                <c:pt idx="7">
                  <c:v>М8</c:v>
                </c:pt>
                <c:pt idx="8">
                  <c:v>М9</c:v>
                </c:pt>
                <c:pt idx="9">
                  <c:v>М10</c:v>
                </c:pt>
                <c:pt idx="10">
                  <c:v>М11</c:v>
                </c:pt>
                <c:pt idx="11">
                  <c:v>М12</c:v>
                </c:pt>
                <c:pt idx="12">
                  <c:v>М13</c:v>
                </c:pt>
                <c:pt idx="13">
                  <c:v>М14</c:v>
                </c:pt>
                <c:pt idx="14">
                  <c:v>М15</c:v>
                </c:pt>
              </c:strCache>
            </c:strRef>
          </c:cat>
          <c:val>
            <c:numRef>
              <c:f>Лист1!$D$2:$D$16</c:f>
              <c:numCache>
                <c:formatCode>0.0</c:formatCode>
                <c:ptCount val="15"/>
                <c:pt idx="0">
                  <c:v>44.972068584070797</c:v>
                </c:pt>
                <c:pt idx="1">
                  <c:v>40.012068965517244</c:v>
                </c:pt>
                <c:pt idx="2">
                  <c:v>43.852986217457889</c:v>
                </c:pt>
                <c:pt idx="3">
                  <c:v>38.204710144927539</c:v>
                </c:pt>
                <c:pt idx="4">
                  <c:v>41.929245283018865</c:v>
                </c:pt>
                <c:pt idx="5">
                  <c:v>40.640879478827358</c:v>
                </c:pt>
                <c:pt idx="6">
                  <c:v>41.561046511627907</c:v>
                </c:pt>
                <c:pt idx="7">
                  <c:v>45.871031746031747</c:v>
                </c:pt>
                <c:pt idx="8">
                  <c:v>48.872727272727275</c:v>
                </c:pt>
                <c:pt idx="9">
                  <c:v>38.967479674796749</c:v>
                </c:pt>
                <c:pt idx="10">
                  <c:v>49.309090909090912</c:v>
                </c:pt>
                <c:pt idx="11">
                  <c:v>42.82434944237918</c:v>
                </c:pt>
                <c:pt idx="12">
                  <c:v>43.745708154506438</c:v>
                </c:pt>
                <c:pt idx="13">
                  <c:v>38.057471264367813</c:v>
                </c:pt>
                <c:pt idx="14">
                  <c:v>44.961741424802113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Лист1!$C$1</c:f>
              <c:strCache>
                <c:ptCount val="1"/>
                <c:pt idx="0">
                  <c:v>Средний балл худшей школы</c:v>
                </c:pt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dLbl>
              <c:idx val="8"/>
              <c:layout>
                <c:manualLayout>
                  <c:x val="-1.2939750244223884E-2"/>
                  <c:y val="1.1087091158836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М1</c:v>
                </c:pt>
                <c:pt idx="1">
                  <c:v>М2</c:v>
                </c:pt>
                <c:pt idx="2">
                  <c:v>М3</c:v>
                </c:pt>
                <c:pt idx="3">
                  <c:v>М4</c:v>
                </c:pt>
                <c:pt idx="4">
                  <c:v>М5</c:v>
                </c:pt>
                <c:pt idx="5">
                  <c:v>М6</c:v>
                </c:pt>
                <c:pt idx="6">
                  <c:v>М7</c:v>
                </c:pt>
                <c:pt idx="7">
                  <c:v>М8</c:v>
                </c:pt>
                <c:pt idx="8">
                  <c:v>М9</c:v>
                </c:pt>
                <c:pt idx="9">
                  <c:v>М10</c:v>
                </c:pt>
                <c:pt idx="10">
                  <c:v>М11</c:v>
                </c:pt>
                <c:pt idx="11">
                  <c:v>М12</c:v>
                </c:pt>
                <c:pt idx="12">
                  <c:v>М13</c:v>
                </c:pt>
                <c:pt idx="13">
                  <c:v>М14</c:v>
                </c:pt>
                <c:pt idx="14">
                  <c:v>М15</c:v>
                </c:pt>
              </c:strCache>
            </c:strRef>
          </c:cat>
          <c:val>
            <c:numRef>
              <c:f>Лист1!$C$2:$C$16</c:f>
              <c:numCache>
                <c:formatCode>0.00</c:formatCode>
                <c:ptCount val="15"/>
                <c:pt idx="0">
                  <c:v>31.27</c:v>
                </c:pt>
                <c:pt idx="1">
                  <c:v>35.15</c:v>
                </c:pt>
                <c:pt idx="2">
                  <c:v>35.92</c:v>
                </c:pt>
                <c:pt idx="3">
                  <c:v>24.5</c:v>
                </c:pt>
                <c:pt idx="4">
                  <c:v>32.56</c:v>
                </c:pt>
                <c:pt idx="5">
                  <c:v>25.07</c:v>
                </c:pt>
                <c:pt idx="6">
                  <c:v>34.630000000000003</c:v>
                </c:pt>
                <c:pt idx="7">
                  <c:v>37.22</c:v>
                </c:pt>
                <c:pt idx="8">
                  <c:v>43.54</c:v>
                </c:pt>
                <c:pt idx="9">
                  <c:v>26.64</c:v>
                </c:pt>
                <c:pt idx="10">
                  <c:v>38.590000000000003</c:v>
                </c:pt>
                <c:pt idx="11">
                  <c:v>29.79</c:v>
                </c:pt>
                <c:pt idx="12">
                  <c:v>36</c:v>
                </c:pt>
                <c:pt idx="13">
                  <c:v>28.2</c:v>
                </c:pt>
                <c:pt idx="14">
                  <c:v>35.5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1750" cmpd="sng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c:spPr>
        </c:hiLowLines>
        <c:axId val="408110648"/>
        <c:axId val="408113392"/>
      </c:stockChart>
      <c:catAx>
        <c:axId val="408110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Муниципальные образования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408113392"/>
        <c:crosses val="autoZero"/>
        <c:auto val="1"/>
        <c:lblAlgn val="ctr"/>
        <c:lblOffset val="100"/>
        <c:noMultiLvlLbl val="0"/>
      </c:catAx>
      <c:valAx>
        <c:axId val="408113392"/>
        <c:scaling>
          <c:orientation val="minMax"/>
        </c:scaling>
        <c:delete val="1"/>
        <c:axPos val="l"/>
        <c:majorGridlines>
          <c:spPr>
            <a:ln w="6350"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900" b="0"/>
                </a:pPr>
                <a:r>
                  <a:rPr lang="ru-RU" sz="900" b="0"/>
                  <a:t>Средний балл по 100-балльной шкале, русский язык и математика</a:t>
                </a:r>
              </a:p>
            </c:rich>
          </c:tx>
          <c:layout>
            <c:manualLayout>
              <c:xMode val="edge"/>
              <c:yMode val="edge"/>
              <c:x val="6.2614660280866999E-3"/>
              <c:y val="0.1315740630035126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08110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61931393632201"/>
          <c:y val="0.30954160801982056"/>
          <c:w val="0.21138068606367796"/>
          <c:h val="0.17184592210800897"/>
        </c:manualLayout>
      </c:layout>
      <c:overlay val="0"/>
    </c:legend>
    <c:plotVisOnly val="1"/>
    <c:dispBlanksAs val="gap"/>
    <c:showDLblsOverMax val="0"/>
  </c:chart>
  <c:spPr>
    <a:ln>
      <a:prstDash val="sysDot"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НЕОДНОРОДНЫЕ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ln>
                <a:solidFill>
                  <a:schemeClr val="tx1"/>
                </a:solidFill>
              </a:ln>
            </c:spPr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0">
                  <c:v>72</c:v>
                </c:pt>
                <c:pt idx="1">
                  <c:v>84</c:v>
                </c:pt>
                <c:pt idx="2">
                  <c:v>82</c:v>
                </c:pt>
                <c:pt idx="3">
                  <c:v>71</c:v>
                </c:pt>
                <c:pt idx="4">
                  <c:v>82</c:v>
                </c:pt>
                <c:pt idx="5">
                  <c:v>68</c:v>
                </c:pt>
                <c:pt idx="6">
                  <c:v>27</c:v>
                </c:pt>
                <c:pt idx="7">
                  <c:v>20</c:v>
                </c:pt>
                <c:pt idx="8">
                  <c:v>15</c:v>
                </c:pt>
                <c:pt idx="9">
                  <c:v>30</c:v>
                </c:pt>
                <c:pt idx="10">
                  <c:v>24</c:v>
                </c:pt>
                <c:pt idx="11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630104"/>
        <c:axId val="463632064"/>
      </c:scatterChart>
      <c:valAx>
        <c:axId val="463630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3632064"/>
        <c:crosses val="autoZero"/>
        <c:crossBetween val="midCat"/>
      </c:valAx>
      <c:valAx>
        <c:axId val="46363206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630104"/>
        <c:crosses val="autoZero"/>
        <c:crossBetween val="midCat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ОДНОРОДНЫЕ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ln>
                <a:solidFill>
                  <a:schemeClr val="tx1"/>
                </a:solidFill>
              </a:ln>
            </c:spPr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0">
                  <c:v>52</c:v>
                </c:pt>
                <c:pt idx="1">
                  <c:v>42</c:v>
                </c:pt>
                <c:pt idx="2">
                  <c:v>57</c:v>
                </c:pt>
                <c:pt idx="3">
                  <c:v>53</c:v>
                </c:pt>
                <c:pt idx="4">
                  <c:v>45</c:v>
                </c:pt>
                <c:pt idx="5">
                  <c:v>68</c:v>
                </c:pt>
                <c:pt idx="6">
                  <c:v>54</c:v>
                </c:pt>
                <c:pt idx="7">
                  <c:v>43</c:v>
                </c:pt>
                <c:pt idx="8">
                  <c:v>46</c:v>
                </c:pt>
                <c:pt idx="9">
                  <c:v>56</c:v>
                </c:pt>
                <c:pt idx="10">
                  <c:v>39</c:v>
                </c:pt>
                <c:pt idx="11">
                  <c:v>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629320"/>
        <c:axId val="463621872"/>
      </c:scatterChart>
      <c:valAx>
        <c:axId val="463629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3621872"/>
        <c:crosses val="autoZero"/>
        <c:crossBetween val="midCat"/>
      </c:valAx>
      <c:valAx>
        <c:axId val="4636218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3629320"/>
        <c:crosses val="autoZero"/>
        <c:crossBetween val="midCat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99DD0-751F-4A87-B29A-6AD6A878E3E5}" type="doc">
      <dgm:prSet loTypeId="urn:microsoft.com/office/officeart/2005/8/layout/hierarchy1" loCatId="hierarchy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E89CCE6-1FB1-4F91-9B3E-AA1C7448463F}">
      <dgm:prSet phldrT="[Текст]" custT="1"/>
      <dgm:spPr/>
      <dgm:t>
        <a:bodyPr/>
        <a:lstStyle/>
        <a:p>
          <a:r>
            <a:rPr lang="ru-RU" sz="1200" dirty="0" smtClean="0"/>
            <a:t>Сопоставимость результатов оценочных процедур</a:t>
          </a:r>
          <a:endParaRPr lang="ru-RU" sz="1200" dirty="0"/>
        </a:p>
      </dgm:t>
    </dgm:pt>
    <dgm:pt modelId="{38A3E995-0084-453B-A927-A2B5FDD951CB}" type="parTrans" cxnId="{2DC4F275-5916-4D37-8D28-A39A4128AC1C}">
      <dgm:prSet/>
      <dgm:spPr/>
      <dgm:t>
        <a:bodyPr/>
        <a:lstStyle/>
        <a:p>
          <a:endParaRPr lang="ru-RU" sz="900"/>
        </a:p>
      </dgm:t>
    </dgm:pt>
    <dgm:pt modelId="{BEC7C731-BC8F-4F99-8AAA-228DB35B83D7}" type="sibTrans" cxnId="{2DC4F275-5916-4D37-8D28-A39A4128AC1C}">
      <dgm:prSet/>
      <dgm:spPr/>
      <dgm:t>
        <a:bodyPr/>
        <a:lstStyle/>
        <a:p>
          <a:endParaRPr lang="ru-RU" sz="900"/>
        </a:p>
      </dgm:t>
    </dgm:pt>
    <dgm:pt modelId="{3C146B2B-0165-4FB7-BC35-3CD62341787C}">
      <dgm:prSet phldrT="[Текст]" custT="1"/>
      <dgm:spPr/>
      <dgm:t>
        <a:bodyPr/>
        <a:lstStyle/>
        <a:p>
          <a:r>
            <a:rPr lang="ru-RU" sz="1200" dirty="0" smtClean="0"/>
            <a:t>…в пределах </a:t>
          </a: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одной</a:t>
          </a:r>
          <a:r>
            <a:rPr lang="ru-RU" sz="1200" dirty="0" smtClean="0"/>
            <a:t> оценочной процедуры</a:t>
          </a:r>
          <a:endParaRPr lang="ru-RU" sz="1200" dirty="0"/>
        </a:p>
      </dgm:t>
    </dgm:pt>
    <dgm:pt modelId="{DFB6EF89-8758-4258-B460-F63DA85DEF3C}" type="parTrans" cxnId="{9A858CAF-CD0D-4C50-B2CB-1992E7C06F63}">
      <dgm:prSet/>
      <dgm:spPr/>
      <dgm:t>
        <a:bodyPr/>
        <a:lstStyle/>
        <a:p>
          <a:endParaRPr lang="ru-RU" sz="900"/>
        </a:p>
      </dgm:t>
    </dgm:pt>
    <dgm:pt modelId="{65240AB2-6D9B-4B8C-ACD2-4841A09ED94C}" type="sibTrans" cxnId="{9A858CAF-CD0D-4C50-B2CB-1992E7C06F63}">
      <dgm:prSet/>
      <dgm:spPr/>
      <dgm:t>
        <a:bodyPr/>
        <a:lstStyle/>
        <a:p>
          <a:endParaRPr lang="ru-RU" sz="900"/>
        </a:p>
      </dgm:t>
    </dgm:pt>
    <dgm:pt modelId="{635002FB-4CAB-4C19-A6A7-C20C73952A0C}">
      <dgm:prSet phldrT="[Текст]" custT="1"/>
      <dgm:spPr/>
      <dgm:t>
        <a:bodyPr/>
        <a:lstStyle/>
        <a:p>
          <a:r>
            <a:rPr lang="ru-RU" sz="1200" dirty="0" smtClean="0"/>
            <a:t>Сопоставимость результатов разных </a:t>
          </a: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предметов</a:t>
          </a:r>
          <a:endParaRPr lang="ru-RU" sz="1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686A91-B761-41F8-8892-BBB334B610B0}" type="parTrans" cxnId="{9FDF35AF-5CD4-4B11-9DF4-8B0C61BAC315}">
      <dgm:prSet/>
      <dgm:spPr/>
      <dgm:t>
        <a:bodyPr/>
        <a:lstStyle/>
        <a:p>
          <a:endParaRPr lang="ru-RU" sz="900"/>
        </a:p>
      </dgm:t>
    </dgm:pt>
    <dgm:pt modelId="{C0F8821D-6330-4630-81F1-46C0E191E19A}" type="sibTrans" cxnId="{9FDF35AF-5CD4-4B11-9DF4-8B0C61BAC315}">
      <dgm:prSet/>
      <dgm:spPr/>
      <dgm:t>
        <a:bodyPr/>
        <a:lstStyle/>
        <a:p>
          <a:endParaRPr lang="ru-RU" sz="900"/>
        </a:p>
      </dgm:t>
    </dgm:pt>
    <dgm:pt modelId="{6F0ADE86-76CC-4973-8355-2482275873DA}">
      <dgm:prSet phldrT="[Текст]" custT="1"/>
      <dgm:spPr/>
      <dgm:t>
        <a:bodyPr/>
        <a:lstStyle/>
        <a:p>
          <a:r>
            <a:rPr lang="ru-RU" sz="1200" dirty="0" smtClean="0"/>
            <a:t>Сопоставимость результатов разных </a:t>
          </a: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объектов</a:t>
          </a:r>
          <a:endParaRPr lang="ru-RU" sz="1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092CBA-8E6A-42FE-8BBA-EEFAFB7FEC4F}" type="parTrans" cxnId="{49E989A1-A3CC-4687-AF8E-B984CD0D1752}">
      <dgm:prSet/>
      <dgm:spPr/>
      <dgm:t>
        <a:bodyPr/>
        <a:lstStyle/>
        <a:p>
          <a:endParaRPr lang="ru-RU" sz="900"/>
        </a:p>
      </dgm:t>
    </dgm:pt>
    <dgm:pt modelId="{D9C1097C-28CC-4AAA-8C21-1681215A87AC}" type="sibTrans" cxnId="{49E989A1-A3CC-4687-AF8E-B984CD0D1752}">
      <dgm:prSet/>
      <dgm:spPr/>
      <dgm:t>
        <a:bodyPr/>
        <a:lstStyle/>
        <a:p>
          <a:endParaRPr lang="ru-RU" sz="900"/>
        </a:p>
      </dgm:t>
    </dgm:pt>
    <dgm:pt modelId="{672778B7-766E-456A-9D00-EDACEFE25A0C}">
      <dgm:prSet phldrT="[Текст]" custT="1"/>
      <dgm:spPr/>
      <dgm:t>
        <a:bodyPr/>
        <a:lstStyle/>
        <a:p>
          <a:r>
            <a:rPr lang="ru-RU" sz="1200" dirty="0" smtClean="0"/>
            <a:t>…между </a:t>
          </a: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разными</a:t>
          </a:r>
          <a:r>
            <a:rPr lang="ru-RU" sz="1200" dirty="0" smtClean="0"/>
            <a:t> оценочными процедурами</a:t>
          </a:r>
          <a:endParaRPr lang="ru-RU" sz="1200" dirty="0"/>
        </a:p>
      </dgm:t>
    </dgm:pt>
    <dgm:pt modelId="{AED8499C-8206-4DFD-92FC-5444FF828C97}" type="parTrans" cxnId="{655BAE47-5DC8-476F-A357-B2520B251AA9}">
      <dgm:prSet/>
      <dgm:spPr/>
      <dgm:t>
        <a:bodyPr/>
        <a:lstStyle/>
        <a:p>
          <a:endParaRPr lang="ru-RU" sz="900"/>
        </a:p>
      </dgm:t>
    </dgm:pt>
    <dgm:pt modelId="{28187DFC-4993-4473-9BD2-A64D4C5D3E11}" type="sibTrans" cxnId="{655BAE47-5DC8-476F-A357-B2520B251AA9}">
      <dgm:prSet/>
      <dgm:spPr/>
      <dgm:t>
        <a:bodyPr/>
        <a:lstStyle/>
        <a:p>
          <a:endParaRPr lang="ru-RU" sz="900"/>
        </a:p>
      </dgm:t>
    </dgm:pt>
    <dgm:pt modelId="{650C1E36-1817-449C-84C9-B9E109ED3177}">
      <dgm:prSet phldrT="[Текст]" custT="1"/>
      <dgm:spPr/>
      <dgm:t>
        <a:bodyPr/>
        <a:lstStyle/>
        <a:p>
          <a:r>
            <a:rPr lang="ru-RU" sz="900" dirty="0" smtClean="0"/>
            <a:t>Сопоставимость результатов, показанных </a:t>
          </a:r>
          <a:r>
            <a:rPr lang="ru-RU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одной</a:t>
          </a:r>
          <a:r>
            <a:rPr lang="ru-RU" sz="900" dirty="0" smtClean="0"/>
            <a:t> и той же </a:t>
          </a:r>
          <a:r>
            <a:rPr lang="ru-RU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категорией испытуемых</a:t>
          </a:r>
          <a:r>
            <a:rPr lang="ru-RU" sz="900" dirty="0" smtClean="0"/>
            <a:t> в </a:t>
          </a:r>
          <a:r>
            <a:rPr lang="ru-RU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разных</a:t>
          </a:r>
          <a:r>
            <a:rPr lang="ru-RU" sz="900" dirty="0" smtClean="0"/>
            <a:t> оценочных процедурах</a:t>
          </a:r>
          <a:endParaRPr lang="ru-RU" sz="900" dirty="0"/>
        </a:p>
      </dgm:t>
    </dgm:pt>
    <dgm:pt modelId="{4867D4BA-3533-414E-B7CC-2356D29D1B8C}" type="parTrans" cxnId="{4D391B8B-260F-497C-9208-6B7476387508}">
      <dgm:prSet/>
      <dgm:spPr/>
      <dgm:t>
        <a:bodyPr/>
        <a:lstStyle/>
        <a:p>
          <a:endParaRPr lang="ru-RU" sz="900"/>
        </a:p>
      </dgm:t>
    </dgm:pt>
    <dgm:pt modelId="{D720DFE0-61D8-425B-9409-A4B30D2BD25B}" type="sibTrans" cxnId="{4D391B8B-260F-497C-9208-6B7476387508}">
      <dgm:prSet/>
      <dgm:spPr/>
      <dgm:t>
        <a:bodyPr/>
        <a:lstStyle/>
        <a:p>
          <a:endParaRPr lang="ru-RU" sz="900"/>
        </a:p>
      </dgm:t>
    </dgm:pt>
    <dgm:pt modelId="{3E8E7B56-8C6A-464A-A46B-7DCD89E11343}">
      <dgm:prSet phldrT="[Текст]" custT="1"/>
      <dgm:spPr/>
      <dgm:t>
        <a:bodyPr/>
        <a:lstStyle/>
        <a:p>
          <a:r>
            <a:rPr lang="ru-RU" sz="1200" dirty="0" smtClean="0"/>
            <a:t>Сопоставимость результатов </a:t>
          </a:r>
          <a:r>
            <a: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динамике по годам</a:t>
          </a:r>
          <a:endParaRPr lang="ru-RU" sz="1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71BB17-1AFD-45EB-A2D9-B1884B6B540A}" type="parTrans" cxnId="{BDC1D1EE-3D71-404B-ABD1-21E0168AAAA4}">
      <dgm:prSet/>
      <dgm:spPr/>
      <dgm:t>
        <a:bodyPr/>
        <a:lstStyle/>
        <a:p>
          <a:endParaRPr lang="ru-RU" sz="900"/>
        </a:p>
      </dgm:t>
    </dgm:pt>
    <dgm:pt modelId="{4142B341-B0B2-4F29-949A-2F7AEC0DB9EB}" type="sibTrans" cxnId="{BDC1D1EE-3D71-404B-ABD1-21E0168AAAA4}">
      <dgm:prSet/>
      <dgm:spPr/>
      <dgm:t>
        <a:bodyPr/>
        <a:lstStyle/>
        <a:p>
          <a:endParaRPr lang="ru-RU" sz="900"/>
        </a:p>
      </dgm:t>
    </dgm:pt>
    <dgm:pt modelId="{8854B128-A8B3-4AD1-A8C7-21107416996E}">
      <dgm:prSet phldrT="[Текст]" custT="1"/>
      <dgm:spPr/>
      <dgm:t>
        <a:bodyPr/>
        <a:lstStyle/>
        <a:p>
          <a:r>
            <a:rPr lang="ru-RU" sz="900" dirty="0" smtClean="0"/>
            <a:t>Сопоставимость результатов, показанных учащимися</a:t>
          </a:r>
          <a:r>
            <a:rPr lang="ru-RU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одного </a:t>
          </a:r>
          <a:r>
            <a:rPr lang="ru-RU" sz="900" dirty="0" smtClean="0"/>
            <a:t>и того же </a:t>
          </a:r>
          <a:r>
            <a:rPr lang="ru-RU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объекта оценки </a:t>
          </a:r>
          <a:r>
            <a:rPr lang="ru-RU" sz="900" dirty="0" smtClean="0"/>
            <a:t>(школа, муниципалитет) в </a:t>
          </a:r>
          <a:r>
            <a:rPr lang="ru-RU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разных </a:t>
          </a:r>
          <a:r>
            <a:rPr lang="ru-RU" sz="900" dirty="0" smtClean="0"/>
            <a:t>оценочных процедурах</a:t>
          </a:r>
          <a:endParaRPr lang="ru-RU" sz="900" dirty="0"/>
        </a:p>
      </dgm:t>
    </dgm:pt>
    <dgm:pt modelId="{7AB97008-3926-4BEA-B289-A8625A31C2D9}" type="parTrans" cxnId="{6FBDA29B-4AD2-43D4-8633-38D808813ADB}">
      <dgm:prSet/>
      <dgm:spPr/>
      <dgm:t>
        <a:bodyPr/>
        <a:lstStyle/>
        <a:p>
          <a:endParaRPr lang="ru-RU" sz="900"/>
        </a:p>
      </dgm:t>
    </dgm:pt>
    <dgm:pt modelId="{16792F9C-2475-4D2A-99C6-DEB78DE95853}" type="sibTrans" cxnId="{6FBDA29B-4AD2-43D4-8633-38D808813ADB}">
      <dgm:prSet/>
      <dgm:spPr/>
      <dgm:t>
        <a:bodyPr/>
        <a:lstStyle/>
        <a:p>
          <a:endParaRPr lang="ru-RU" sz="900"/>
        </a:p>
      </dgm:t>
    </dgm:pt>
    <dgm:pt modelId="{7EABBE27-24D4-4045-981A-3C13C193E40E}" type="pres">
      <dgm:prSet presAssocID="{A9699DD0-751F-4A87-B29A-6AD6A878E3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0291CF-05C2-48B0-BD5D-4C07ACD18268}" type="pres">
      <dgm:prSet presAssocID="{1E89CCE6-1FB1-4F91-9B3E-AA1C7448463F}" presName="hierRoot1" presStyleCnt="0"/>
      <dgm:spPr/>
    </dgm:pt>
    <dgm:pt modelId="{32BE032A-9648-4EB0-997A-738280CA6E9B}" type="pres">
      <dgm:prSet presAssocID="{1E89CCE6-1FB1-4F91-9B3E-AA1C7448463F}" presName="composite" presStyleCnt="0"/>
      <dgm:spPr/>
    </dgm:pt>
    <dgm:pt modelId="{95EBD107-77AA-4B48-99F2-87F43E8EF322}" type="pres">
      <dgm:prSet presAssocID="{1E89CCE6-1FB1-4F91-9B3E-AA1C7448463F}" presName="background" presStyleLbl="node0" presStyleIdx="0" presStyleCnt="1"/>
      <dgm:spPr/>
    </dgm:pt>
    <dgm:pt modelId="{E25B0D14-BDBC-49B1-AFC0-83F4A0B6CEED}" type="pres">
      <dgm:prSet presAssocID="{1E89CCE6-1FB1-4F91-9B3E-AA1C7448463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3F9407-BACE-48BE-8ADD-90DC823ADBD3}" type="pres">
      <dgm:prSet presAssocID="{1E89CCE6-1FB1-4F91-9B3E-AA1C7448463F}" presName="hierChild2" presStyleCnt="0"/>
      <dgm:spPr/>
    </dgm:pt>
    <dgm:pt modelId="{FDE16BF7-5F7E-4490-B1D2-D7BD5247BDB2}" type="pres">
      <dgm:prSet presAssocID="{DFB6EF89-8758-4258-B460-F63DA85DEF3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FCFD2EC-C85B-4CB6-8345-84A87227A3CF}" type="pres">
      <dgm:prSet presAssocID="{3C146B2B-0165-4FB7-BC35-3CD62341787C}" presName="hierRoot2" presStyleCnt="0"/>
      <dgm:spPr/>
    </dgm:pt>
    <dgm:pt modelId="{AF87E311-EAC0-42EB-BA43-209A073FACD3}" type="pres">
      <dgm:prSet presAssocID="{3C146B2B-0165-4FB7-BC35-3CD62341787C}" presName="composite2" presStyleCnt="0"/>
      <dgm:spPr/>
    </dgm:pt>
    <dgm:pt modelId="{E7C69640-CA39-4B10-91E8-212CB1947FBB}" type="pres">
      <dgm:prSet presAssocID="{3C146B2B-0165-4FB7-BC35-3CD62341787C}" presName="background2" presStyleLbl="node2" presStyleIdx="0" presStyleCnt="2"/>
      <dgm:spPr/>
    </dgm:pt>
    <dgm:pt modelId="{A986A691-B5DC-4F1C-B184-B1B34ABA4582}" type="pres">
      <dgm:prSet presAssocID="{3C146B2B-0165-4FB7-BC35-3CD62341787C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9DCE3E-6D16-492A-A91D-10C335DC2D9A}" type="pres">
      <dgm:prSet presAssocID="{3C146B2B-0165-4FB7-BC35-3CD62341787C}" presName="hierChild3" presStyleCnt="0"/>
      <dgm:spPr/>
    </dgm:pt>
    <dgm:pt modelId="{2E7C77A7-7657-4B71-8870-1CE387E1B6B8}" type="pres">
      <dgm:prSet presAssocID="{24686A91-B761-41F8-8892-BBB334B610B0}" presName="Name17" presStyleLbl="parChTrans1D3" presStyleIdx="0" presStyleCnt="5"/>
      <dgm:spPr/>
      <dgm:t>
        <a:bodyPr/>
        <a:lstStyle/>
        <a:p>
          <a:endParaRPr lang="ru-RU"/>
        </a:p>
      </dgm:t>
    </dgm:pt>
    <dgm:pt modelId="{EEFD5F75-7ADF-4212-B625-599BBD64D3BC}" type="pres">
      <dgm:prSet presAssocID="{635002FB-4CAB-4C19-A6A7-C20C73952A0C}" presName="hierRoot3" presStyleCnt="0"/>
      <dgm:spPr/>
    </dgm:pt>
    <dgm:pt modelId="{520B46A7-3723-40A3-936E-770865F57F81}" type="pres">
      <dgm:prSet presAssocID="{635002FB-4CAB-4C19-A6A7-C20C73952A0C}" presName="composite3" presStyleCnt="0"/>
      <dgm:spPr/>
    </dgm:pt>
    <dgm:pt modelId="{F48C8772-6901-4F86-BAC3-0185582644BF}" type="pres">
      <dgm:prSet presAssocID="{635002FB-4CAB-4C19-A6A7-C20C73952A0C}" presName="background3" presStyleLbl="node3" presStyleIdx="0" presStyleCnt="5"/>
      <dgm:spPr/>
    </dgm:pt>
    <dgm:pt modelId="{790A2A37-5FE9-4B6F-A45A-5D72305F896F}" type="pres">
      <dgm:prSet presAssocID="{635002FB-4CAB-4C19-A6A7-C20C73952A0C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3F4382-C6AB-40ED-8B09-811EEE6A47EE}" type="pres">
      <dgm:prSet presAssocID="{635002FB-4CAB-4C19-A6A7-C20C73952A0C}" presName="hierChild4" presStyleCnt="0"/>
      <dgm:spPr/>
    </dgm:pt>
    <dgm:pt modelId="{86C26802-9217-4BED-99FE-10F93FD43997}" type="pres">
      <dgm:prSet presAssocID="{E7092CBA-8E6A-42FE-8BBA-EEFAFB7FEC4F}" presName="Name17" presStyleLbl="parChTrans1D3" presStyleIdx="1" presStyleCnt="5"/>
      <dgm:spPr/>
      <dgm:t>
        <a:bodyPr/>
        <a:lstStyle/>
        <a:p>
          <a:endParaRPr lang="ru-RU"/>
        </a:p>
      </dgm:t>
    </dgm:pt>
    <dgm:pt modelId="{AA5AE398-87C4-4F6E-BBE9-15489C977E75}" type="pres">
      <dgm:prSet presAssocID="{6F0ADE86-76CC-4973-8355-2482275873DA}" presName="hierRoot3" presStyleCnt="0"/>
      <dgm:spPr/>
    </dgm:pt>
    <dgm:pt modelId="{C2844521-3AF9-4898-B11A-45EA546142E1}" type="pres">
      <dgm:prSet presAssocID="{6F0ADE86-76CC-4973-8355-2482275873DA}" presName="composite3" presStyleCnt="0"/>
      <dgm:spPr/>
    </dgm:pt>
    <dgm:pt modelId="{2B6EE11F-F5B4-4287-869F-17923B67E0C5}" type="pres">
      <dgm:prSet presAssocID="{6F0ADE86-76CC-4973-8355-2482275873DA}" presName="background3" presStyleLbl="node3" presStyleIdx="1" presStyleCnt="5"/>
      <dgm:spPr/>
    </dgm:pt>
    <dgm:pt modelId="{EC97D9A3-52EB-4CB4-8E0C-E167812E96EC}" type="pres">
      <dgm:prSet presAssocID="{6F0ADE86-76CC-4973-8355-2482275873DA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96131F-A811-4023-A3D6-7788D0BF41D9}" type="pres">
      <dgm:prSet presAssocID="{6F0ADE86-76CC-4973-8355-2482275873DA}" presName="hierChild4" presStyleCnt="0"/>
      <dgm:spPr/>
    </dgm:pt>
    <dgm:pt modelId="{035D01D0-E669-4153-AAAA-E4493E6B2F17}" type="pres">
      <dgm:prSet presAssocID="{3A71BB17-1AFD-45EB-A2D9-B1884B6B540A}" presName="Name17" presStyleLbl="parChTrans1D3" presStyleIdx="2" presStyleCnt="5"/>
      <dgm:spPr/>
      <dgm:t>
        <a:bodyPr/>
        <a:lstStyle/>
        <a:p>
          <a:endParaRPr lang="ru-RU"/>
        </a:p>
      </dgm:t>
    </dgm:pt>
    <dgm:pt modelId="{2B17F507-8E0D-4670-AC87-90B9109EE7EF}" type="pres">
      <dgm:prSet presAssocID="{3E8E7B56-8C6A-464A-A46B-7DCD89E11343}" presName="hierRoot3" presStyleCnt="0"/>
      <dgm:spPr/>
    </dgm:pt>
    <dgm:pt modelId="{5E528C5B-CAA4-420B-8E12-E8ACE4573C2D}" type="pres">
      <dgm:prSet presAssocID="{3E8E7B56-8C6A-464A-A46B-7DCD89E11343}" presName="composite3" presStyleCnt="0"/>
      <dgm:spPr/>
    </dgm:pt>
    <dgm:pt modelId="{7484F906-4D20-476F-A5F7-C1B61F5206E8}" type="pres">
      <dgm:prSet presAssocID="{3E8E7B56-8C6A-464A-A46B-7DCD89E11343}" presName="background3" presStyleLbl="node3" presStyleIdx="2" presStyleCnt="5"/>
      <dgm:spPr/>
    </dgm:pt>
    <dgm:pt modelId="{3896591E-27B3-4176-9805-475C8295A5B8}" type="pres">
      <dgm:prSet presAssocID="{3E8E7B56-8C6A-464A-A46B-7DCD89E11343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F42FD-438F-485F-BEE3-853115103B68}" type="pres">
      <dgm:prSet presAssocID="{3E8E7B56-8C6A-464A-A46B-7DCD89E11343}" presName="hierChild4" presStyleCnt="0"/>
      <dgm:spPr/>
    </dgm:pt>
    <dgm:pt modelId="{B11266E8-C798-4639-B5FA-E94ACBCDF989}" type="pres">
      <dgm:prSet presAssocID="{AED8499C-8206-4DFD-92FC-5444FF828C9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DB071F9-5D48-4AD0-A096-7A14F8C37962}" type="pres">
      <dgm:prSet presAssocID="{672778B7-766E-456A-9D00-EDACEFE25A0C}" presName="hierRoot2" presStyleCnt="0"/>
      <dgm:spPr/>
    </dgm:pt>
    <dgm:pt modelId="{FE32A8F5-7D6F-4DE1-9219-111D3A579A71}" type="pres">
      <dgm:prSet presAssocID="{672778B7-766E-456A-9D00-EDACEFE25A0C}" presName="composite2" presStyleCnt="0"/>
      <dgm:spPr/>
    </dgm:pt>
    <dgm:pt modelId="{562E08F2-DEFF-4152-A3B2-9DAB115128FB}" type="pres">
      <dgm:prSet presAssocID="{672778B7-766E-456A-9D00-EDACEFE25A0C}" presName="background2" presStyleLbl="node2" presStyleIdx="1" presStyleCnt="2"/>
      <dgm:spPr/>
    </dgm:pt>
    <dgm:pt modelId="{5114212E-792F-40E5-9A1B-DB5DE7C4D094}" type="pres">
      <dgm:prSet presAssocID="{672778B7-766E-456A-9D00-EDACEFE25A0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A4DECD-0703-4D41-85F4-1B578CC47EBA}" type="pres">
      <dgm:prSet presAssocID="{672778B7-766E-456A-9D00-EDACEFE25A0C}" presName="hierChild3" presStyleCnt="0"/>
      <dgm:spPr/>
    </dgm:pt>
    <dgm:pt modelId="{7D9E32F7-63F0-4E80-A8DB-439E0B788728}" type="pres">
      <dgm:prSet presAssocID="{4867D4BA-3533-414E-B7CC-2356D29D1B8C}" presName="Name17" presStyleLbl="parChTrans1D3" presStyleIdx="3" presStyleCnt="5"/>
      <dgm:spPr/>
      <dgm:t>
        <a:bodyPr/>
        <a:lstStyle/>
        <a:p>
          <a:endParaRPr lang="ru-RU"/>
        </a:p>
      </dgm:t>
    </dgm:pt>
    <dgm:pt modelId="{9A10FAE8-5BD6-40C4-9440-7296C310F898}" type="pres">
      <dgm:prSet presAssocID="{650C1E36-1817-449C-84C9-B9E109ED3177}" presName="hierRoot3" presStyleCnt="0"/>
      <dgm:spPr/>
    </dgm:pt>
    <dgm:pt modelId="{CD9E3E39-B846-40AC-8754-5E1396A56018}" type="pres">
      <dgm:prSet presAssocID="{650C1E36-1817-449C-84C9-B9E109ED3177}" presName="composite3" presStyleCnt="0"/>
      <dgm:spPr/>
    </dgm:pt>
    <dgm:pt modelId="{58CB3224-E39A-401B-BAA2-3D2FAF57978A}" type="pres">
      <dgm:prSet presAssocID="{650C1E36-1817-449C-84C9-B9E109ED3177}" presName="background3" presStyleLbl="node3" presStyleIdx="3" presStyleCnt="5"/>
      <dgm:spPr/>
    </dgm:pt>
    <dgm:pt modelId="{17BE3DCF-AEA2-40B4-933E-DF6C993B5906}" type="pres">
      <dgm:prSet presAssocID="{650C1E36-1817-449C-84C9-B9E109ED3177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B357C9-33D8-40E1-B471-5897DA015426}" type="pres">
      <dgm:prSet presAssocID="{650C1E36-1817-449C-84C9-B9E109ED3177}" presName="hierChild4" presStyleCnt="0"/>
      <dgm:spPr/>
    </dgm:pt>
    <dgm:pt modelId="{A1E01CDF-BFA8-4889-AADB-C182387F58C6}" type="pres">
      <dgm:prSet presAssocID="{7AB97008-3926-4BEA-B289-A8625A31C2D9}" presName="Name17" presStyleLbl="parChTrans1D3" presStyleIdx="4" presStyleCnt="5"/>
      <dgm:spPr/>
      <dgm:t>
        <a:bodyPr/>
        <a:lstStyle/>
        <a:p>
          <a:endParaRPr lang="ru-RU"/>
        </a:p>
      </dgm:t>
    </dgm:pt>
    <dgm:pt modelId="{465B6A62-332E-4E2A-BF7A-288CDB79B2ED}" type="pres">
      <dgm:prSet presAssocID="{8854B128-A8B3-4AD1-A8C7-21107416996E}" presName="hierRoot3" presStyleCnt="0"/>
      <dgm:spPr/>
    </dgm:pt>
    <dgm:pt modelId="{815D6F7E-5D51-4CBD-8F4F-5B415B1ED96A}" type="pres">
      <dgm:prSet presAssocID="{8854B128-A8B3-4AD1-A8C7-21107416996E}" presName="composite3" presStyleCnt="0"/>
      <dgm:spPr/>
    </dgm:pt>
    <dgm:pt modelId="{B80C698F-0FDA-40B8-B8CD-99DC0A08A589}" type="pres">
      <dgm:prSet presAssocID="{8854B128-A8B3-4AD1-A8C7-21107416996E}" presName="background3" presStyleLbl="node3" presStyleIdx="4" presStyleCnt="5"/>
      <dgm:spPr/>
    </dgm:pt>
    <dgm:pt modelId="{5DDDDC59-3AF9-4A1A-894C-6ADA0BDCB87E}" type="pres">
      <dgm:prSet presAssocID="{8854B128-A8B3-4AD1-A8C7-21107416996E}" presName="text3" presStyleLbl="fgAcc3" presStyleIdx="4" presStyleCnt="5" custLinFactNeighborX="-1963" custLinFactNeighborY="-5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4113A0-BFFD-4CD4-ACB4-C689BD262CA5}" type="pres">
      <dgm:prSet presAssocID="{8854B128-A8B3-4AD1-A8C7-21107416996E}" presName="hierChild4" presStyleCnt="0"/>
      <dgm:spPr/>
    </dgm:pt>
  </dgm:ptLst>
  <dgm:cxnLst>
    <dgm:cxn modelId="{35C73F54-3EA3-449D-9782-03CB3113B119}" type="presOf" srcId="{AED8499C-8206-4DFD-92FC-5444FF828C97}" destId="{B11266E8-C798-4639-B5FA-E94ACBCDF989}" srcOrd="0" destOrd="0" presId="urn:microsoft.com/office/officeart/2005/8/layout/hierarchy1"/>
    <dgm:cxn modelId="{9FDF35AF-5CD4-4B11-9DF4-8B0C61BAC315}" srcId="{3C146B2B-0165-4FB7-BC35-3CD62341787C}" destId="{635002FB-4CAB-4C19-A6A7-C20C73952A0C}" srcOrd="0" destOrd="0" parTransId="{24686A91-B761-41F8-8892-BBB334B610B0}" sibTransId="{C0F8821D-6330-4630-81F1-46C0E191E19A}"/>
    <dgm:cxn modelId="{B33402A4-3EE0-455A-9758-1C6D3726813F}" type="presOf" srcId="{DFB6EF89-8758-4258-B460-F63DA85DEF3C}" destId="{FDE16BF7-5F7E-4490-B1D2-D7BD5247BDB2}" srcOrd="0" destOrd="0" presId="urn:microsoft.com/office/officeart/2005/8/layout/hierarchy1"/>
    <dgm:cxn modelId="{4D391B8B-260F-497C-9208-6B7476387508}" srcId="{672778B7-766E-456A-9D00-EDACEFE25A0C}" destId="{650C1E36-1817-449C-84C9-B9E109ED3177}" srcOrd="0" destOrd="0" parTransId="{4867D4BA-3533-414E-B7CC-2356D29D1B8C}" sibTransId="{D720DFE0-61D8-425B-9409-A4B30D2BD25B}"/>
    <dgm:cxn modelId="{B4CA74A9-56CD-445B-9686-B15C9EE82BA1}" type="presOf" srcId="{7AB97008-3926-4BEA-B289-A8625A31C2D9}" destId="{A1E01CDF-BFA8-4889-AADB-C182387F58C6}" srcOrd="0" destOrd="0" presId="urn:microsoft.com/office/officeart/2005/8/layout/hierarchy1"/>
    <dgm:cxn modelId="{000308B6-F092-41A1-8D57-BF461FE65FC2}" type="presOf" srcId="{8854B128-A8B3-4AD1-A8C7-21107416996E}" destId="{5DDDDC59-3AF9-4A1A-894C-6ADA0BDCB87E}" srcOrd="0" destOrd="0" presId="urn:microsoft.com/office/officeart/2005/8/layout/hierarchy1"/>
    <dgm:cxn modelId="{E0693880-ADCF-4242-B4AA-AEF413E8B8BC}" type="presOf" srcId="{3C146B2B-0165-4FB7-BC35-3CD62341787C}" destId="{A986A691-B5DC-4F1C-B184-B1B34ABA4582}" srcOrd="0" destOrd="0" presId="urn:microsoft.com/office/officeart/2005/8/layout/hierarchy1"/>
    <dgm:cxn modelId="{918EC667-BE4F-4876-8F7F-22D21FD8496A}" type="presOf" srcId="{672778B7-766E-456A-9D00-EDACEFE25A0C}" destId="{5114212E-792F-40E5-9A1B-DB5DE7C4D094}" srcOrd="0" destOrd="0" presId="urn:microsoft.com/office/officeart/2005/8/layout/hierarchy1"/>
    <dgm:cxn modelId="{BCA21808-FC59-47BF-A49B-9BC7A5547465}" type="presOf" srcId="{E7092CBA-8E6A-42FE-8BBA-EEFAFB7FEC4F}" destId="{86C26802-9217-4BED-99FE-10F93FD43997}" srcOrd="0" destOrd="0" presId="urn:microsoft.com/office/officeart/2005/8/layout/hierarchy1"/>
    <dgm:cxn modelId="{6FBDA29B-4AD2-43D4-8633-38D808813ADB}" srcId="{672778B7-766E-456A-9D00-EDACEFE25A0C}" destId="{8854B128-A8B3-4AD1-A8C7-21107416996E}" srcOrd="1" destOrd="0" parTransId="{7AB97008-3926-4BEA-B289-A8625A31C2D9}" sibTransId="{16792F9C-2475-4D2A-99C6-DEB78DE95853}"/>
    <dgm:cxn modelId="{49E989A1-A3CC-4687-AF8E-B984CD0D1752}" srcId="{3C146B2B-0165-4FB7-BC35-3CD62341787C}" destId="{6F0ADE86-76CC-4973-8355-2482275873DA}" srcOrd="1" destOrd="0" parTransId="{E7092CBA-8E6A-42FE-8BBA-EEFAFB7FEC4F}" sibTransId="{D9C1097C-28CC-4AAA-8C21-1681215A87AC}"/>
    <dgm:cxn modelId="{3456E2B0-0903-40E0-AD4B-596378E46919}" type="presOf" srcId="{3E8E7B56-8C6A-464A-A46B-7DCD89E11343}" destId="{3896591E-27B3-4176-9805-475C8295A5B8}" srcOrd="0" destOrd="0" presId="urn:microsoft.com/office/officeart/2005/8/layout/hierarchy1"/>
    <dgm:cxn modelId="{9A858CAF-CD0D-4C50-B2CB-1992E7C06F63}" srcId="{1E89CCE6-1FB1-4F91-9B3E-AA1C7448463F}" destId="{3C146B2B-0165-4FB7-BC35-3CD62341787C}" srcOrd="0" destOrd="0" parTransId="{DFB6EF89-8758-4258-B460-F63DA85DEF3C}" sibTransId="{65240AB2-6D9B-4B8C-ACD2-4841A09ED94C}"/>
    <dgm:cxn modelId="{13DD37BF-DD5B-4A61-B725-9CC715DCEC91}" type="presOf" srcId="{24686A91-B761-41F8-8892-BBB334B610B0}" destId="{2E7C77A7-7657-4B71-8870-1CE387E1B6B8}" srcOrd="0" destOrd="0" presId="urn:microsoft.com/office/officeart/2005/8/layout/hierarchy1"/>
    <dgm:cxn modelId="{96B0DE88-B636-457C-9E14-B6640A652341}" type="presOf" srcId="{A9699DD0-751F-4A87-B29A-6AD6A878E3E5}" destId="{7EABBE27-24D4-4045-981A-3C13C193E40E}" srcOrd="0" destOrd="0" presId="urn:microsoft.com/office/officeart/2005/8/layout/hierarchy1"/>
    <dgm:cxn modelId="{F9D7B62B-B464-45C3-A968-0B34C0EE3B0F}" type="presOf" srcId="{4867D4BA-3533-414E-B7CC-2356D29D1B8C}" destId="{7D9E32F7-63F0-4E80-A8DB-439E0B788728}" srcOrd="0" destOrd="0" presId="urn:microsoft.com/office/officeart/2005/8/layout/hierarchy1"/>
    <dgm:cxn modelId="{655BAE47-5DC8-476F-A357-B2520B251AA9}" srcId="{1E89CCE6-1FB1-4F91-9B3E-AA1C7448463F}" destId="{672778B7-766E-456A-9D00-EDACEFE25A0C}" srcOrd="1" destOrd="0" parTransId="{AED8499C-8206-4DFD-92FC-5444FF828C97}" sibTransId="{28187DFC-4993-4473-9BD2-A64D4C5D3E11}"/>
    <dgm:cxn modelId="{1714BB7F-891D-4641-B11B-A90CC0FB7E82}" type="presOf" srcId="{635002FB-4CAB-4C19-A6A7-C20C73952A0C}" destId="{790A2A37-5FE9-4B6F-A45A-5D72305F896F}" srcOrd="0" destOrd="0" presId="urn:microsoft.com/office/officeart/2005/8/layout/hierarchy1"/>
    <dgm:cxn modelId="{BDC1D1EE-3D71-404B-ABD1-21E0168AAAA4}" srcId="{3C146B2B-0165-4FB7-BC35-3CD62341787C}" destId="{3E8E7B56-8C6A-464A-A46B-7DCD89E11343}" srcOrd="2" destOrd="0" parTransId="{3A71BB17-1AFD-45EB-A2D9-B1884B6B540A}" sibTransId="{4142B341-B0B2-4F29-949A-2F7AEC0DB9EB}"/>
    <dgm:cxn modelId="{4977E574-2DA2-4196-9FAD-9B8F75837F0A}" type="presOf" srcId="{1E89CCE6-1FB1-4F91-9B3E-AA1C7448463F}" destId="{E25B0D14-BDBC-49B1-AFC0-83F4A0B6CEED}" srcOrd="0" destOrd="0" presId="urn:microsoft.com/office/officeart/2005/8/layout/hierarchy1"/>
    <dgm:cxn modelId="{2DC4F275-5916-4D37-8D28-A39A4128AC1C}" srcId="{A9699DD0-751F-4A87-B29A-6AD6A878E3E5}" destId="{1E89CCE6-1FB1-4F91-9B3E-AA1C7448463F}" srcOrd="0" destOrd="0" parTransId="{38A3E995-0084-453B-A927-A2B5FDD951CB}" sibTransId="{BEC7C731-BC8F-4F99-8AAA-228DB35B83D7}"/>
    <dgm:cxn modelId="{2599D18A-8A2C-4919-BF7F-3339A9DB7C6F}" type="presOf" srcId="{3A71BB17-1AFD-45EB-A2D9-B1884B6B540A}" destId="{035D01D0-E669-4153-AAAA-E4493E6B2F17}" srcOrd="0" destOrd="0" presId="urn:microsoft.com/office/officeart/2005/8/layout/hierarchy1"/>
    <dgm:cxn modelId="{913BD280-AFD8-4638-AFD0-ED0963C55E61}" type="presOf" srcId="{650C1E36-1817-449C-84C9-B9E109ED3177}" destId="{17BE3DCF-AEA2-40B4-933E-DF6C993B5906}" srcOrd="0" destOrd="0" presId="urn:microsoft.com/office/officeart/2005/8/layout/hierarchy1"/>
    <dgm:cxn modelId="{CCBB40E0-4EEB-4CDE-ACE3-86B0CE539D65}" type="presOf" srcId="{6F0ADE86-76CC-4973-8355-2482275873DA}" destId="{EC97D9A3-52EB-4CB4-8E0C-E167812E96EC}" srcOrd="0" destOrd="0" presId="urn:microsoft.com/office/officeart/2005/8/layout/hierarchy1"/>
    <dgm:cxn modelId="{5010713F-8F90-47E7-9735-FE9049965689}" type="presParOf" srcId="{7EABBE27-24D4-4045-981A-3C13C193E40E}" destId="{580291CF-05C2-48B0-BD5D-4C07ACD18268}" srcOrd="0" destOrd="0" presId="urn:microsoft.com/office/officeart/2005/8/layout/hierarchy1"/>
    <dgm:cxn modelId="{DBEC90AB-415C-4CF5-BD2E-D894DFE8F319}" type="presParOf" srcId="{580291CF-05C2-48B0-BD5D-4C07ACD18268}" destId="{32BE032A-9648-4EB0-997A-738280CA6E9B}" srcOrd="0" destOrd="0" presId="urn:microsoft.com/office/officeart/2005/8/layout/hierarchy1"/>
    <dgm:cxn modelId="{A00D1BC7-C35F-4177-9739-6D652836DFFC}" type="presParOf" srcId="{32BE032A-9648-4EB0-997A-738280CA6E9B}" destId="{95EBD107-77AA-4B48-99F2-87F43E8EF322}" srcOrd="0" destOrd="0" presId="urn:microsoft.com/office/officeart/2005/8/layout/hierarchy1"/>
    <dgm:cxn modelId="{EEF698E7-402D-48E8-8FD8-27444D624D55}" type="presParOf" srcId="{32BE032A-9648-4EB0-997A-738280CA6E9B}" destId="{E25B0D14-BDBC-49B1-AFC0-83F4A0B6CEED}" srcOrd="1" destOrd="0" presId="urn:microsoft.com/office/officeart/2005/8/layout/hierarchy1"/>
    <dgm:cxn modelId="{907D55FD-7DC4-4AED-800E-2E178E2E7984}" type="presParOf" srcId="{580291CF-05C2-48B0-BD5D-4C07ACD18268}" destId="{7F3F9407-BACE-48BE-8ADD-90DC823ADBD3}" srcOrd="1" destOrd="0" presId="urn:microsoft.com/office/officeart/2005/8/layout/hierarchy1"/>
    <dgm:cxn modelId="{336CAB63-DC64-41F9-BB75-D69C2CFF80FE}" type="presParOf" srcId="{7F3F9407-BACE-48BE-8ADD-90DC823ADBD3}" destId="{FDE16BF7-5F7E-4490-B1D2-D7BD5247BDB2}" srcOrd="0" destOrd="0" presId="urn:microsoft.com/office/officeart/2005/8/layout/hierarchy1"/>
    <dgm:cxn modelId="{6A7916A2-0298-452C-8B5B-4D110BC69A15}" type="presParOf" srcId="{7F3F9407-BACE-48BE-8ADD-90DC823ADBD3}" destId="{7FCFD2EC-C85B-4CB6-8345-84A87227A3CF}" srcOrd="1" destOrd="0" presId="urn:microsoft.com/office/officeart/2005/8/layout/hierarchy1"/>
    <dgm:cxn modelId="{E118D606-C8A1-4749-B302-0552C3FCF855}" type="presParOf" srcId="{7FCFD2EC-C85B-4CB6-8345-84A87227A3CF}" destId="{AF87E311-EAC0-42EB-BA43-209A073FACD3}" srcOrd="0" destOrd="0" presId="urn:microsoft.com/office/officeart/2005/8/layout/hierarchy1"/>
    <dgm:cxn modelId="{ECF68010-4578-489B-89B4-68CA01E552BE}" type="presParOf" srcId="{AF87E311-EAC0-42EB-BA43-209A073FACD3}" destId="{E7C69640-CA39-4B10-91E8-212CB1947FBB}" srcOrd="0" destOrd="0" presId="urn:microsoft.com/office/officeart/2005/8/layout/hierarchy1"/>
    <dgm:cxn modelId="{10085D88-7613-4720-9971-229583039C12}" type="presParOf" srcId="{AF87E311-EAC0-42EB-BA43-209A073FACD3}" destId="{A986A691-B5DC-4F1C-B184-B1B34ABA4582}" srcOrd="1" destOrd="0" presId="urn:microsoft.com/office/officeart/2005/8/layout/hierarchy1"/>
    <dgm:cxn modelId="{6C6D0D57-AEE5-4F3F-B25B-0F2101C2D746}" type="presParOf" srcId="{7FCFD2EC-C85B-4CB6-8345-84A87227A3CF}" destId="{B99DCE3E-6D16-492A-A91D-10C335DC2D9A}" srcOrd="1" destOrd="0" presId="urn:microsoft.com/office/officeart/2005/8/layout/hierarchy1"/>
    <dgm:cxn modelId="{8A8E5DEB-1C34-4B30-825A-48A23494B79F}" type="presParOf" srcId="{B99DCE3E-6D16-492A-A91D-10C335DC2D9A}" destId="{2E7C77A7-7657-4B71-8870-1CE387E1B6B8}" srcOrd="0" destOrd="0" presId="urn:microsoft.com/office/officeart/2005/8/layout/hierarchy1"/>
    <dgm:cxn modelId="{979A4009-2B7F-4E9B-BD3B-44A6B71A51AC}" type="presParOf" srcId="{B99DCE3E-6D16-492A-A91D-10C335DC2D9A}" destId="{EEFD5F75-7ADF-4212-B625-599BBD64D3BC}" srcOrd="1" destOrd="0" presId="urn:microsoft.com/office/officeart/2005/8/layout/hierarchy1"/>
    <dgm:cxn modelId="{2E8045D9-5EAD-4DF1-A1EA-06AAA776D059}" type="presParOf" srcId="{EEFD5F75-7ADF-4212-B625-599BBD64D3BC}" destId="{520B46A7-3723-40A3-936E-770865F57F81}" srcOrd="0" destOrd="0" presId="urn:microsoft.com/office/officeart/2005/8/layout/hierarchy1"/>
    <dgm:cxn modelId="{2D70F2C7-463B-4764-959F-BF1BEEE4AC8A}" type="presParOf" srcId="{520B46A7-3723-40A3-936E-770865F57F81}" destId="{F48C8772-6901-4F86-BAC3-0185582644BF}" srcOrd="0" destOrd="0" presId="urn:microsoft.com/office/officeart/2005/8/layout/hierarchy1"/>
    <dgm:cxn modelId="{34E352D2-A491-4765-8CEC-11ADFB00931D}" type="presParOf" srcId="{520B46A7-3723-40A3-936E-770865F57F81}" destId="{790A2A37-5FE9-4B6F-A45A-5D72305F896F}" srcOrd="1" destOrd="0" presId="urn:microsoft.com/office/officeart/2005/8/layout/hierarchy1"/>
    <dgm:cxn modelId="{262FCB3F-4890-4835-A132-F45811C77CCC}" type="presParOf" srcId="{EEFD5F75-7ADF-4212-B625-599BBD64D3BC}" destId="{F63F4382-C6AB-40ED-8B09-811EEE6A47EE}" srcOrd="1" destOrd="0" presId="urn:microsoft.com/office/officeart/2005/8/layout/hierarchy1"/>
    <dgm:cxn modelId="{9BA6E800-7598-4AC4-A52B-EF8829B890AA}" type="presParOf" srcId="{B99DCE3E-6D16-492A-A91D-10C335DC2D9A}" destId="{86C26802-9217-4BED-99FE-10F93FD43997}" srcOrd="2" destOrd="0" presId="urn:microsoft.com/office/officeart/2005/8/layout/hierarchy1"/>
    <dgm:cxn modelId="{C1547878-F65D-4BC6-BA1F-2F258B4369B5}" type="presParOf" srcId="{B99DCE3E-6D16-492A-A91D-10C335DC2D9A}" destId="{AA5AE398-87C4-4F6E-BBE9-15489C977E75}" srcOrd="3" destOrd="0" presId="urn:microsoft.com/office/officeart/2005/8/layout/hierarchy1"/>
    <dgm:cxn modelId="{E377EE55-DCBC-4D34-8F3A-6C0E112EE6F1}" type="presParOf" srcId="{AA5AE398-87C4-4F6E-BBE9-15489C977E75}" destId="{C2844521-3AF9-4898-B11A-45EA546142E1}" srcOrd="0" destOrd="0" presId="urn:microsoft.com/office/officeart/2005/8/layout/hierarchy1"/>
    <dgm:cxn modelId="{22334D6D-91B5-4319-9780-BB1CF7F198B4}" type="presParOf" srcId="{C2844521-3AF9-4898-B11A-45EA546142E1}" destId="{2B6EE11F-F5B4-4287-869F-17923B67E0C5}" srcOrd="0" destOrd="0" presId="urn:microsoft.com/office/officeart/2005/8/layout/hierarchy1"/>
    <dgm:cxn modelId="{92CA5EF2-7F46-4137-9D5A-8D690D101835}" type="presParOf" srcId="{C2844521-3AF9-4898-B11A-45EA546142E1}" destId="{EC97D9A3-52EB-4CB4-8E0C-E167812E96EC}" srcOrd="1" destOrd="0" presId="urn:microsoft.com/office/officeart/2005/8/layout/hierarchy1"/>
    <dgm:cxn modelId="{844C65FB-E2AD-49D5-9561-30FCC6975354}" type="presParOf" srcId="{AA5AE398-87C4-4F6E-BBE9-15489C977E75}" destId="{0C96131F-A811-4023-A3D6-7788D0BF41D9}" srcOrd="1" destOrd="0" presId="urn:microsoft.com/office/officeart/2005/8/layout/hierarchy1"/>
    <dgm:cxn modelId="{6F25EEE1-53B9-42F5-AAC7-9E59BB067CB6}" type="presParOf" srcId="{B99DCE3E-6D16-492A-A91D-10C335DC2D9A}" destId="{035D01D0-E669-4153-AAAA-E4493E6B2F17}" srcOrd="4" destOrd="0" presId="urn:microsoft.com/office/officeart/2005/8/layout/hierarchy1"/>
    <dgm:cxn modelId="{5E5CB98D-0321-4FF2-8D2E-05E28BBE5208}" type="presParOf" srcId="{B99DCE3E-6D16-492A-A91D-10C335DC2D9A}" destId="{2B17F507-8E0D-4670-AC87-90B9109EE7EF}" srcOrd="5" destOrd="0" presId="urn:microsoft.com/office/officeart/2005/8/layout/hierarchy1"/>
    <dgm:cxn modelId="{743B092B-9344-4681-91AA-17CD4F009FCD}" type="presParOf" srcId="{2B17F507-8E0D-4670-AC87-90B9109EE7EF}" destId="{5E528C5B-CAA4-420B-8E12-E8ACE4573C2D}" srcOrd="0" destOrd="0" presId="urn:microsoft.com/office/officeart/2005/8/layout/hierarchy1"/>
    <dgm:cxn modelId="{3F7C3B70-FCED-499A-9373-90D587FE7069}" type="presParOf" srcId="{5E528C5B-CAA4-420B-8E12-E8ACE4573C2D}" destId="{7484F906-4D20-476F-A5F7-C1B61F5206E8}" srcOrd="0" destOrd="0" presId="urn:microsoft.com/office/officeart/2005/8/layout/hierarchy1"/>
    <dgm:cxn modelId="{F5A6EA19-810E-4E58-BC9E-4C961732E8B3}" type="presParOf" srcId="{5E528C5B-CAA4-420B-8E12-E8ACE4573C2D}" destId="{3896591E-27B3-4176-9805-475C8295A5B8}" srcOrd="1" destOrd="0" presId="urn:microsoft.com/office/officeart/2005/8/layout/hierarchy1"/>
    <dgm:cxn modelId="{7E77F861-4734-4E9E-BBF1-688F6A953C05}" type="presParOf" srcId="{2B17F507-8E0D-4670-AC87-90B9109EE7EF}" destId="{6D4F42FD-438F-485F-BEE3-853115103B68}" srcOrd="1" destOrd="0" presId="urn:microsoft.com/office/officeart/2005/8/layout/hierarchy1"/>
    <dgm:cxn modelId="{B6CFDB5D-E1C3-45C2-9B33-3C5291E8C61D}" type="presParOf" srcId="{7F3F9407-BACE-48BE-8ADD-90DC823ADBD3}" destId="{B11266E8-C798-4639-B5FA-E94ACBCDF989}" srcOrd="2" destOrd="0" presId="urn:microsoft.com/office/officeart/2005/8/layout/hierarchy1"/>
    <dgm:cxn modelId="{CD2F5D4E-092A-40F3-86DE-AC261BA35F0D}" type="presParOf" srcId="{7F3F9407-BACE-48BE-8ADD-90DC823ADBD3}" destId="{ADB071F9-5D48-4AD0-A096-7A14F8C37962}" srcOrd="3" destOrd="0" presId="urn:microsoft.com/office/officeart/2005/8/layout/hierarchy1"/>
    <dgm:cxn modelId="{4EB16092-3E13-4EFD-B61D-C11361883B00}" type="presParOf" srcId="{ADB071F9-5D48-4AD0-A096-7A14F8C37962}" destId="{FE32A8F5-7D6F-4DE1-9219-111D3A579A71}" srcOrd="0" destOrd="0" presId="urn:microsoft.com/office/officeart/2005/8/layout/hierarchy1"/>
    <dgm:cxn modelId="{B6237092-C37B-4130-B66D-9716489FBC07}" type="presParOf" srcId="{FE32A8F5-7D6F-4DE1-9219-111D3A579A71}" destId="{562E08F2-DEFF-4152-A3B2-9DAB115128FB}" srcOrd="0" destOrd="0" presId="urn:microsoft.com/office/officeart/2005/8/layout/hierarchy1"/>
    <dgm:cxn modelId="{76E59F02-B89F-4E95-9683-8A8E0F2E1E7F}" type="presParOf" srcId="{FE32A8F5-7D6F-4DE1-9219-111D3A579A71}" destId="{5114212E-792F-40E5-9A1B-DB5DE7C4D094}" srcOrd="1" destOrd="0" presId="urn:microsoft.com/office/officeart/2005/8/layout/hierarchy1"/>
    <dgm:cxn modelId="{2FF9F0BB-AE8D-4BB5-BAF1-4D7E84CFB802}" type="presParOf" srcId="{ADB071F9-5D48-4AD0-A096-7A14F8C37962}" destId="{5FA4DECD-0703-4D41-85F4-1B578CC47EBA}" srcOrd="1" destOrd="0" presId="urn:microsoft.com/office/officeart/2005/8/layout/hierarchy1"/>
    <dgm:cxn modelId="{A6CF6D35-F818-4BCA-B9E2-8EF891305F13}" type="presParOf" srcId="{5FA4DECD-0703-4D41-85F4-1B578CC47EBA}" destId="{7D9E32F7-63F0-4E80-A8DB-439E0B788728}" srcOrd="0" destOrd="0" presId="urn:microsoft.com/office/officeart/2005/8/layout/hierarchy1"/>
    <dgm:cxn modelId="{DDCE1CC2-4385-44E4-9A94-968C21C3329F}" type="presParOf" srcId="{5FA4DECD-0703-4D41-85F4-1B578CC47EBA}" destId="{9A10FAE8-5BD6-40C4-9440-7296C310F898}" srcOrd="1" destOrd="0" presId="urn:microsoft.com/office/officeart/2005/8/layout/hierarchy1"/>
    <dgm:cxn modelId="{A55EB6A9-588A-45F4-A327-4FE658D9BD0C}" type="presParOf" srcId="{9A10FAE8-5BD6-40C4-9440-7296C310F898}" destId="{CD9E3E39-B846-40AC-8754-5E1396A56018}" srcOrd="0" destOrd="0" presId="urn:microsoft.com/office/officeart/2005/8/layout/hierarchy1"/>
    <dgm:cxn modelId="{06CAC1CD-A81B-4AAA-A7DB-B46857D92A57}" type="presParOf" srcId="{CD9E3E39-B846-40AC-8754-5E1396A56018}" destId="{58CB3224-E39A-401B-BAA2-3D2FAF57978A}" srcOrd="0" destOrd="0" presId="urn:microsoft.com/office/officeart/2005/8/layout/hierarchy1"/>
    <dgm:cxn modelId="{E62A3E7B-7665-47B9-B12F-8B24BE9AFC60}" type="presParOf" srcId="{CD9E3E39-B846-40AC-8754-5E1396A56018}" destId="{17BE3DCF-AEA2-40B4-933E-DF6C993B5906}" srcOrd="1" destOrd="0" presId="urn:microsoft.com/office/officeart/2005/8/layout/hierarchy1"/>
    <dgm:cxn modelId="{CCD5BF1C-A34D-44A6-A5CA-DF4EEC8513C7}" type="presParOf" srcId="{9A10FAE8-5BD6-40C4-9440-7296C310F898}" destId="{D3B357C9-33D8-40E1-B471-5897DA015426}" srcOrd="1" destOrd="0" presId="urn:microsoft.com/office/officeart/2005/8/layout/hierarchy1"/>
    <dgm:cxn modelId="{B448890F-5BB2-4988-924C-0E2F35359BCE}" type="presParOf" srcId="{5FA4DECD-0703-4D41-85F4-1B578CC47EBA}" destId="{A1E01CDF-BFA8-4889-AADB-C182387F58C6}" srcOrd="2" destOrd="0" presId="urn:microsoft.com/office/officeart/2005/8/layout/hierarchy1"/>
    <dgm:cxn modelId="{D727F60D-CE21-46BF-9340-96EF30BEBB09}" type="presParOf" srcId="{5FA4DECD-0703-4D41-85F4-1B578CC47EBA}" destId="{465B6A62-332E-4E2A-BF7A-288CDB79B2ED}" srcOrd="3" destOrd="0" presId="urn:microsoft.com/office/officeart/2005/8/layout/hierarchy1"/>
    <dgm:cxn modelId="{36A5B641-726E-42FE-A40D-1F5579D733A1}" type="presParOf" srcId="{465B6A62-332E-4E2A-BF7A-288CDB79B2ED}" destId="{815D6F7E-5D51-4CBD-8F4F-5B415B1ED96A}" srcOrd="0" destOrd="0" presId="urn:microsoft.com/office/officeart/2005/8/layout/hierarchy1"/>
    <dgm:cxn modelId="{1819607D-FE6B-4A57-9E28-560F3D0E245B}" type="presParOf" srcId="{815D6F7E-5D51-4CBD-8F4F-5B415B1ED96A}" destId="{B80C698F-0FDA-40B8-B8CD-99DC0A08A589}" srcOrd="0" destOrd="0" presId="urn:microsoft.com/office/officeart/2005/8/layout/hierarchy1"/>
    <dgm:cxn modelId="{07A91F52-B4E9-4837-84B1-56B969E22F20}" type="presParOf" srcId="{815D6F7E-5D51-4CBD-8F4F-5B415B1ED96A}" destId="{5DDDDC59-3AF9-4A1A-894C-6ADA0BDCB87E}" srcOrd="1" destOrd="0" presId="urn:microsoft.com/office/officeart/2005/8/layout/hierarchy1"/>
    <dgm:cxn modelId="{EE4E090A-05C6-4752-B556-54175CCD084B}" type="presParOf" srcId="{465B6A62-332E-4E2A-BF7A-288CDB79B2ED}" destId="{304113A0-BFFD-4CD4-ACB4-C689BD262C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0654F1-BCBB-49A8-B81C-34E163B61BA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141B4-8E0E-4FF9-8B02-792D5E28AA70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квадратическое  отклонение  является  мерилом  надежности средней. Чем меньше эта величина, тем лучше средняя арифметическая отражает собой всю представляемую совокупность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C588D-ACF5-43AD-839C-9961BE39EA6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квадратическое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(или стандартное) отклонение: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39F1D-CC9F-4D06-9FE3-05C262C7F04C}" type="sibTrans" cxnId="{A4F63D3E-E751-41C3-A17B-CFBF6FC0D60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4FDD6-D728-495B-BFCA-0EB1CC2276A4}" type="parTrans" cxnId="{A4F63D3E-E751-41C3-A17B-CFBF6FC0D60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D2199-E00E-48B3-B4FD-5F8286D59A3F}" type="sibTrans" cxnId="{BFDCEFF6-1D3D-4095-BEB7-0195BEC8C20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85CF3-662D-40F6-880B-81D64C6296DB}" type="parTrans" cxnId="{BFDCEFF6-1D3D-4095-BEB7-0195BEC8C20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5B80D-ADD8-4318-A951-8FE7DD42051C}">
      <dgm:prSet phldrT="[Текст]" custT="1"/>
      <dgm:spPr/>
      <dgm:t>
        <a:bodyPr/>
        <a:lstStyle/>
        <a:p>
          <a:r>
            <a:rPr lang="ru-RU" sz="13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Критериальным</a:t>
          </a:r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значением коэффициента вариации служит  33,3%, то есть если V меньше или равен 33,3% - вариация считает слабой, а если больше - сильной. В случае сильной вариации изучаемая статистическая совокупность считается неоднородной, а средняя величина - нетипичной и ее нельзя использовать как обобщающий показатель этой совокупности.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4FA3B-74AD-4978-96B7-9E3048C08859}">
      <dgm:prSet phldrT="[Текст]" custT="1"/>
      <dgm:spPr/>
      <dgm:t>
        <a:bodyPr/>
        <a:lstStyle/>
        <a:p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 – это отношение среднеквадратического отклонения к среднеарифметическому, рассчитывается в процентах.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4F189-E223-424B-A16E-8EDCFE914EA1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890672-9D78-4DC1-9E4F-6C9A940509F4}" type="sibTrans" cxnId="{DC3982B1-96FD-40EB-9761-0B131A5003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7C22E0-8D80-44F4-95A6-AA2189C3E0DA}" type="parTrans" cxnId="{DC3982B1-96FD-40EB-9761-0B131A5003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5BF91-EFE1-47B9-BB92-5958AE041C93}" type="sibTrans" cxnId="{54DF31E8-AB19-4825-9F86-A93D112CF81F}">
      <dgm:prSet/>
      <dgm:spPr/>
      <dgm:t>
        <a:bodyPr/>
        <a:lstStyle/>
        <a:p>
          <a:endParaRPr lang="ru-RU"/>
        </a:p>
      </dgm:t>
    </dgm:pt>
    <dgm:pt modelId="{BA7AD8B0-3608-47E8-9E50-E7FEDF2D0C41}" type="parTrans" cxnId="{54DF31E8-AB19-4825-9F86-A93D112CF81F}">
      <dgm:prSet/>
      <dgm:spPr/>
      <dgm:t>
        <a:bodyPr/>
        <a:lstStyle/>
        <a:p>
          <a:endParaRPr lang="ru-RU"/>
        </a:p>
      </dgm:t>
    </dgm:pt>
    <dgm:pt modelId="{2646893C-6957-490B-A762-29D924F314C5}" type="sibTrans" cxnId="{23BB810B-08A7-4059-927D-2DD0CB9245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B3463F-4443-42F7-BBAB-C6856C6A989C}" type="parTrans" cxnId="{23BB810B-08A7-4059-927D-2DD0CB9245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5C38-C412-4117-B3EE-1DF9D5E0830C}" type="pres">
      <dgm:prSet presAssocID="{3D0654F1-BCBB-49A8-B81C-34E163B61B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23E5B-9514-43DB-BD7B-DE6DCEF369C1}" type="pres">
      <dgm:prSet presAssocID="{79FC588D-ACF5-43AD-839C-9961BE39EA6E}" presName="comp" presStyleCnt="0"/>
      <dgm:spPr/>
    </dgm:pt>
    <dgm:pt modelId="{109153EA-A3E9-40B2-AEE9-B1A2207F16BC}" type="pres">
      <dgm:prSet presAssocID="{79FC588D-ACF5-43AD-839C-9961BE39EA6E}" presName="box" presStyleLbl="node1" presStyleIdx="0" presStyleCnt="2" custScaleY="95936" custLinFactNeighborX="-2736" custLinFactNeighborY="-4160"/>
      <dgm:spPr/>
      <dgm:t>
        <a:bodyPr/>
        <a:lstStyle/>
        <a:p>
          <a:endParaRPr lang="ru-RU"/>
        </a:p>
      </dgm:t>
    </dgm:pt>
    <dgm:pt modelId="{5E4A8BA8-F83E-495E-9E10-C2F63BDE60FF}" type="pres">
      <dgm:prSet presAssocID="{79FC588D-ACF5-43AD-839C-9961BE39EA6E}" presName="img" presStyleLbl="fgImgPlace1" presStyleIdx="0" presStyleCnt="2" custScaleX="106685" custScaleY="52567" custLinFactNeighborX="-13420" custLinFactNeighborY="-150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67D1AB-AD13-44E4-92EA-5284E3CE3AE9}" type="pres">
      <dgm:prSet presAssocID="{79FC588D-ACF5-43AD-839C-9961BE39EA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CDFB6-5097-49EF-878F-634E5ED364F1}" type="pres">
      <dgm:prSet presAssocID="{F8539F1D-CC9F-4D06-9FE3-05C262C7F04C}" presName="spacer" presStyleCnt="0"/>
      <dgm:spPr/>
    </dgm:pt>
    <dgm:pt modelId="{E3B483D0-2092-49D3-9DCA-6912C76FFD7E}" type="pres">
      <dgm:prSet presAssocID="{0B74F189-E223-424B-A16E-8EDCFE914EA1}" presName="comp" presStyleCnt="0"/>
      <dgm:spPr/>
    </dgm:pt>
    <dgm:pt modelId="{E20E5B23-C412-4839-BCF7-99F1FF8A26C9}" type="pres">
      <dgm:prSet presAssocID="{0B74F189-E223-424B-A16E-8EDCFE914EA1}" presName="box" presStyleLbl="node1" presStyleIdx="1" presStyleCnt="2" custScaleY="154599"/>
      <dgm:spPr/>
      <dgm:t>
        <a:bodyPr/>
        <a:lstStyle/>
        <a:p>
          <a:endParaRPr lang="ru-RU"/>
        </a:p>
      </dgm:t>
    </dgm:pt>
    <dgm:pt modelId="{5F6D8366-D866-4280-B334-B8B2CA61FB74}" type="pres">
      <dgm:prSet presAssocID="{0B74F189-E223-424B-A16E-8EDCFE914EA1}" presName="img" presStyleLbl="fgImgPlace1" presStyleIdx="1" presStyleCnt="2" custScaleX="108288" custScaleY="60162" custLinFactNeighborX="-14508" custLinFactNeighborY="0"/>
      <dgm:spPr/>
      <dgm:t>
        <a:bodyPr/>
        <a:lstStyle/>
        <a:p>
          <a:endParaRPr lang="ru-RU"/>
        </a:p>
      </dgm:t>
    </dgm:pt>
    <dgm:pt modelId="{DB651EF8-5621-4500-9B9E-E0D7792865A3}" type="pres">
      <dgm:prSet presAssocID="{0B74F189-E223-424B-A16E-8EDCFE914EA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0859D-C16A-4C03-836D-555499803256}" type="presOf" srcId="{79FC588D-ACF5-43AD-839C-9961BE39EA6E}" destId="{109153EA-A3E9-40B2-AEE9-B1A2207F16BC}" srcOrd="0" destOrd="0" presId="urn:microsoft.com/office/officeart/2005/8/layout/vList4"/>
    <dgm:cxn modelId="{91CA8567-47E3-4C98-9960-37215E50990E}" type="presOf" srcId="{3D0654F1-BCBB-49A8-B81C-34E163B61BA6}" destId="{DD1A5C38-C412-4117-B3EE-1DF9D5E0830C}" srcOrd="0" destOrd="0" presId="urn:microsoft.com/office/officeart/2005/8/layout/vList4"/>
    <dgm:cxn modelId="{23BB810B-08A7-4059-927D-2DD0CB9245C6}" srcId="{0B74F189-E223-424B-A16E-8EDCFE914EA1}" destId="{23F4FA3B-74AD-4978-96B7-9E3048C08859}" srcOrd="0" destOrd="0" parTransId="{47B3463F-4443-42F7-BBAB-C6856C6A989C}" sibTransId="{2646893C-6957-490B-A762-29D924F314C5}"/>
    <dgm:cxn modelId="{B6DE7421-6AC3-49D1-95EE-209642E07E78}" type="presOf" srcId="{23F4FA3B-74AD-4978-96B7-9E3048C08859}" destId="{E20E5B23-C412-4839-BCF7-99F1FF8A26C9}" srcOrd="0" destOrd="1" presId="urn:microsoft.com/office/officeart/2005/8/layout/vList4"/>
    <dgm:cxn modelId="{54DF31E8-AB19-4825-9F86-A93D112CF81F}" srcId="{0B74F189-E223-424B-A16E-8EDCFE914EA1}" destId="{3535B80D-ADD8-4318-A951-8FE7DD42051C}" srcOrd="1" destOrd="0" parTransId="{BA7AD8B0-3608-47E8-9E50-E7FEDF2D0C41}" sibTransId="{C725BF91-EFE1-47B9-BB92-5958AE041C93}"/>
    <dgm:cxn modelId="{D3E0951A-3581-44C9-92B8-CCB527EF7B0E}" type="presOf" srcId="{E9C141B4-8E0E-4FF9-8B02-792D5E28AA70}" destId="{109153EA-A3E9-40B2-AEE9-B1A2207F16BC}" srcOrd="0" destOrd="1" presId="urn:microsoft.com/office/officeart/2005/8/layout/vList4"/>
    <dgm:cxn modelId="{C06B0E1D-3B3B-4E6B-A391-0F64A85D5F37}" type="presOf" srcId="{3535B80D-ADD8-4318-A951-8FE7DD42051C}" destId="{E20E5B23-C412-4839-BCF7-99F1FF8A26C9}" srcOrd="0" destOrd="2" presId="urn:microsoft.com/office/officeart/2005/8/layout/vList4"/>
    <dgm:cxn modelId="{DC3982B1-96FD-40EB-9761-0B131A5003CA}" srcId="{3D0654F1-BCBB-49A8-B81C-34E163B61BA6}" destId="{0B74F189-E223-424B-A16E-8EDCFE914EA1}" srcOrd="1" destOrd="0" parTransId="{8E7C22E0-8D80-44F4-95A6-AA2189C3E0DA}" sibTransId="{FB890672-9D78-4DC1-9E4F-6C9A940509F4}"/>
    <dgm:cxn modelId="{F424FADC-D4E6-42D0-8332-D35853046CA9}" type="presOf" srcId="{23F4FA3B-74AD-4978-96B7-9E3048C08859}" destId="{DB651EF8-5621-4500-9B9E-E0D7792865A3}" srcOrd="1" destOrd="1" presId="urn:microsoft.com/office/officeart/2005/8/layout/vList4"/>
    <dgm:cxn modelId="{58FC75CF-B777-4FF8-8BBB-A1BEACE1AACD}" type="presOf" srcId="{79FC588D-ACF5-43AD-839C-9961BE39EA6E}" destId="{2767D1AB-AD13-44E4-92EA-5284E3CE3AE9}" srcOrd="1" destOrd="0" presId="urn:microsoft.com/office/officeart/2005/8/layout/vList4"/>
    <dgm:cxn modelId="{8825C416-C97A-4E5D-BAF7-C541A9FACA10}" type="presOf" srcId="{0B74F189-E223-424B-A16E-8EDCFE914EA1}" destId="{DB651EF8-5621-4500-9B9E-E0D7792865A3}" srcOrd="1" destOrd="0" presId="urn:microsoft.com/office/officeart/2005/8/layout/vList4"/>
    <dgm:cxn modelId="{BFDCEFF6-1D3D-4095-BEB7-0195BEC8C20A}" srcId="{79FC588D-ACF5-43AD-839C-9961BE39EA6E}" destId="{E9C141B4-8E0E-4FF9-8B02-792D5E28AA70}" srcOrd="0" destOrd="0" parTransId="{E0E85CF3-662D-40F6-880B-81D64C6296DB}" sibTransId="{014D2199-E00E-48B3-B4FD-5F8286D59A3F}"/>
    <dgm:cxn modelId="{08B633EF-0465-4A18-AE62-6EF608AA5219}" type="presOf" srcId="{0B74F189-E223-424B-A16E-8EDCFE914EA1}" destId="{E20E5B23-C412-4839-BCF7-99F1FF8A26C9}" srcOrd="0" destOrd="0" presId="urn:microsoft.com/office/officeart/2005/8/layout/vList4"/>
    <dgm:cxn modelId="{A964786A-7EDE-4793-A388-81120AD7FA26}" type="presOf" srcId="{E9C141B4-8E0E-4FF9-8B02-792D5E28AA70}" destId="{2767D1AB-AD13-44E4-92EA-5284E3CE3AE9}" srcOrd="1" destOrd="1" presId="urn:microsoft.com/office/officeart/2005/8/layout/vList4"/>
    <dgm:cxn modelId="{EE9A516C-C89A-47DA-9624-BF4F7DA4789E}" type="presOf" srcId="{3535B80D-ADD8-4318-A951-8FE7DD42051C}" destId="{DB651EF8-5621-4500-9B9E-E0D7792865A3}" srcOrd="1" destOrd="2" presId="urn:microsoft.com/office/officeart/2005/8/layout/vList4"/>
    <dgm:cxn modelId="{A4F63D3E-E751-41C3-A17B-CFBF6FC0D608}" srcId="{3D0654F1-BCBB-49A8-B81C-34E163B61BA6}" destId="{79FC588D-ACF5-43AD-839C-9961BE39EA6E}" srcOrd="0" destOrd="0" parTransId="{B644FDD6-D728-495B-BFCA-0EB1CC2276A4}" sibTransId="{F8539F1D-CC9F-4D06-9FE3-05C262C7F04C}"/>
    <dgm:cxn modelId="{B9A4D8A4-32FD-4644-994E-1982F38CBBBB}" type="presParOf" srcId="{DD1A5C38-C412-4117-B3EE-1DF9D5E0830C}" destId="{DFE23E5B-9514-43DB-BD7B-DE6DCEF369C1}" srcOrd="0" destOrd="0" presId="urn:microsoft.com/office/officeart/2005/8/layout/vList4"/>
    <dgm:cxn modelId="{9847A6A9-FE7B-446D-A3C7-30718B426E81}" type="presParOf" srcId="{DFE23E5B-9514-43DB-BD7B-DE6DCEF369C1}" destId="{109153EA-A3E9-40B2-AEE9-B1A2207F16BC}" srcOrd="0" destOrd="0" presId="urn:microsoft.com/office/officeart/2005/8/layout/vList4"/>
    <dgm:cxn modelId="{A6F3FC2D-CFB1-4036-8904-DFADB692258E}" type="presParOf" srcId="{DFE23E5B-9514-43DB-BD7B-DE6DCEF369C1}" destId="{5E4A8BA8-F83E-495E-9E10-C2F63BDE60FF}" srcOrd="1" destOrd="0" presId="urn:microsoft.com/office/officeart/2005/8/layout/vList4"/>
    <dgm:cxn modelId="{D36B76D5-AFE6-4CBD-87EE-123B3FFFBB8A}" type="presParOf" srcId="{DFE23E5B-9514-43DB-BD7B-DE6DCEF369C1}" destId="{2767D1AB-AD13-44E4-92EA-5284E3CE3AE9}" srcOrd="2" destOrd="0" presId="urn:microsoft.com/office/officeart/2005/8/layout/vList4"/>
    <dgm:cxn modelId="{7FF1F6E2-3CDA-4039-8C2A-154B065C310C}" type="presParOf" srcId="{DD1A5C38-C412-4117-B3EE-1DF9D5E0830C}" destId="{479CDFB6-5097-49EF-878F-634E5ED364F1}" srcOrd="1" destOrd="0" presId="urn:microsoft.com/office/officeart/2005/8/layout/vList4"/>
    <dgm:cxn modelId="{F873DB98-7EDC-4609-B7D7-A82860980D5B}" type="presParOf" srcId="{DD1A5C38-C412-4117-B3EE-1DF9D5E0830C}" destId="{E3B483D0-2092-49D3-9DCA-6912C76FFD7E}" srcOrd="2" destOrd="0" presId="urn:microsoft.com/office/officeart/2005/8/layout/vList4"/>
    <dgm:cxn modelId="{0E943FB2-9A2E-4F06-B759-7EF3C9595550}" type="presParOf" srcId="{E3B483D0-2092-49D3-9DCA-6912C76FFD7E}" destId="{E20E5B23-C412-4839-BCF7-99F1FF8A26C9}" srcOrd="0" destOrd="0" presId="urn:microsoft.com/office/officeart/2005/8/layout/vList4"/>
    <dgm:cxn modelId="{93BD9A0B-C532-4E13-A1BE-74172C09FB0B}" type="presParOf" srcId="{E3B483D0-2092-49D3-9DCA-6912C76FFD7E}" destId="{5F6D8366-D866-4280-B334-B8B2CA61FB74}" srcOrd="1" destOrd="0" presId="urn:microsoft.com/office/officeart/2005/8/layout/vList4"/>
    <dgm:cxn modelId="{422061C0-1136-4533-A816-1DC36CE1F4C0}" type="presParOf" srcId="{E3B483D0-2092-49D3-9DCA-6912C76FFD7E}" destId="{DB651EF8-5621-4500-9B9E-E0D779286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BB7E6-82D1-4EE8-BF2B-EB4E3F1E8B28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4AD3004-B55E-45F8-97B4-1B6FBF993C9F}">
      <dgm:prSet phldrT="[Текст]" custT="1"/>
      <dgm:spPr/>
      <dgm:t>
        <a:bodyPr/>
        <a:lstStyle/>
        <a:p>
          <a:r>
            <a:rPr lang="ru-RU" sz="1000" b="1" dirty="0" smtClean="0"/>
            <a:t>Готовность учащихся 1 классов к обучению в школе</a:t>
          </a:r>
          <a:endParaRPr lang="ru-RU" sz="1000" b="1" dirty="0"/>
        </a:p>
      </dgm:t>
    </dgm:pt>
    <dgm:pt modelId="{FF35A15F-A734-4E0A-B468-D4576EAA0B4D}" type="parTrans" cxnId="{FFD37742-4439-4BAF-AF1A-83C3C2E516EE}">
      <dgm:prSet/>
      <dgm:spPr/>
      <dgm:t>
        <a:bodyPr/>
        <a:lstStyle/>
        <a:p>
          <a:endParaRPr lang="ru-RU" sz="1000"/>
        </a:p>
      </dgm:t>
    </dgm:pt>
    <dgm:pt modelId="{F87A3A0A-C2AF-4309-9BDD-D0630D11C100}" type="sibTrans" cxnId="{FFD37742-4439-4BAF-AF1A-83C3C2E516EE}">
      <dgm:prSet/>
      <dgm:spPr/>
      <dgm:t>
        <a:bodyPr/>
        <a:lstStyle/>
        <a:p>
          <a:endParaRPr lang="ru-RU" sz="1000"/>
        </a:p>
      </dgm:t>
    </dgm:pt>
    <dgm:pt modelId="{6F91BC21-C55D-4B49-B101-1C4566CFE8C1}">
      <dgm:prSet phldrT="[Текст]" custT="1"/>
      <dgm:spPr/>
      <dgm:t>
        <a:bodyPr/>
        <a:lstStyle/>
        <a:p>
          <a:r>
            <a:rPr lang="ru-RU" sz="900" dirty="0" smtClean="0"/>
            <a:t>Внутриклассное оценивание, школьный мониторинг</a:t>
          </a:r>
          <a:endParaRPr lang="ru-RU" sz="900" dirty="0"/>
        </a:p>
      </dgm:t>
    </dgm:pt>
    <dgm:pt modelId="{00488452-F88C-48FB-8ECB-73C81CEF1D13}" type="parTrans" cxnId="{800B5177-07E7-4874-81E4-5A2D6BD738F3}">
      <dgm:prSet/>
      <dgm:spPr/>
      <dgm:t>
        <a:bodyPr/>
        <a:lstStyle/>
        <a:p>
          <a:endParaRPr lang="ru-RU" sz="1000"/>
        </a:p>
      </dgm:t>
    </dgm:pt>
    <dgm:pt modelId="{D22FBC6D-60CB-420E-8D75-F428FD7EB15A}" type="sibTrans" cxnId="{800B5177-07E7-4874-81E4-5A2D6BD738F3}">
      <dgm:prSet/>
      <dgm:spPr/>
      <dgm:t>
        <a:bodyPr/>
        <a:lstStyle/>
        <a:p>
          <a:endParaRPr lang="ru-RU" sz="1000"/>
        </a:p>
      </dgm:t>
    </dgm:pt>
    <dgm:pt modelId="{ED5C7315-141B-479D-A0C5-B82B8719391B}">
      <dgm:prSet phldrT="[Текст]" custT="1"/>
      <dgm:spPr/>
      <dgm:t>
        <a:bodyPr/>
        <a:lstStyle/>
        <a:p>
          <a:r>
            <a:rPr lang="ru-RU" sz="1000" b="1" dirty="0" smtClean="0"/>
            <a:t>Готовность  учащихся 5 классов к обучению в основной школе</a:t>
          </a:r>
          <a:endParaRPr lang="ru-RU" sz="1000" b="1" dirty="0"/>
        </a:p>
      </dgm:t>
    </dgm:pt>
    <dgm:pt modelId="{45C6B015-F16D-43F4-B980-B560C936B47D}" type="parTrans" cxnId="{017B6535-5A90-4BD0-994F-5EE6743C8657}">
      <dgm:prSet/>
      <dgm:spPr/>
      <dgm:t>
        <a:bodyPr/>
        <a:lstStyle/>
        <a:p>
          <a:endParaRPr lang="ru-RU" sz="1000"/>
        </a:p>
      </dgm:t>
    </dgm:pt>
    <dgm:pt modelId="{653A7D56-86AE-4DF1-BB47-24C301CF77FC}" type="sibTrans" cxnId="{017B6535-5A90-4BD0-994F-5EE6743C8657}">
      <dgm:prSet/>
      <dgm:spPr/>
      <dgm:t>
        <a:bodyPr/>
        <a:lstStyle/>
        <a:p>
          <a:endParaRPr lang="ru-RU" sz="1000"/>
        </a:p>
      </dgm:t>
    </dgm:pt>
    <dgm:pt modelId="{285A5E9F-324F-4AEB-8821-0903D71C4302}">
      <dgm:prSet phldrT="[Текст]" custT="1"/>
      <dgm:spPr/>
      <dgm:t>
        <a:bodyPr/>
        <a:lstStyle/>
        <a:p>
          <a:r>
            <a:rPr lang="ru-RU" sz="900" dirty="0" smtClean="0"/>
            <a:t>Внутриклассное оценивание, школьный мониторинг</a:t>
          </a:r>
          <a:endParaRPr lang="ru-RU" sz="900" dirty="0"/>
        </a:p>
      </dgm:t>
    </dgm:pt>
    <dgm:pt modelId="{8605DC35-15FB-4DF2-BDC0-855BB8DE651F}" type="parTrans" cxnId="{5158D116-84A4-4F7C-B9C4-43F2A48BB817}">
      <dgm:prSet/>
      <dgm:spPr/>
      <dgm:t>
        <a:bodyPr/>
        <a:lstStyle/>
        <a:p>
          <a:endParaRPr lang="ru-RU" sz="1000"/>
        </a:p>
      </dgm:t>
    </dgm:pt>
    <dgm:pt modelId="{56A77527-C65F-4113-815D-7A77663FDFAD}" type="sibTrans" cxnId="{5158D116-84A4-4F7C-B9C4-43F2A48BB817}">
      <dgm:prSet/>
      <dgm:spPr/>
      <dgm:t>
        <a:bodyPr/>
        <a:lstStyle/>
        <a:p>
          <a:endParaRPr lang="ru-RU" sz="1000"/>
        </a:p>
      </dgm:t>
    </dgm:pt>
    <dgm:pt modelId="{A2780197-D1D1-4AC8-81B1-CF2B684F824A}">
      <dgm:prSet custT="1"/>
      <dgm:spPr/>
      <dgm:t>
        <a:bodyPr/>
        <a:lstStyle/>
        <a:p>
          <a:r>
            <a:rPr lang="ru-RU" sz="1000" b="1" dirty="0" smtClean="0"/>
            <a:t>ЕГЭ выпускников 11 классов</a:t>
          </a:r>
          <a:endParaRPr lang="ru-RU" sz="1000" b="1" dirty="0"/>
        </a:p>
      </dgm:t>
    </dgm:pt>
    <dgm:pt modelId="{54FB1423-35E6-483F-88A1-962E6A2D000B}" type="parTrans" cxnId="{4D75B967-49FA-45FB-BEF2-D833BE245D1D}">
      <dgm:prSet/>
      <dgm:spPr/>
      <dgm:t>
        <a:bodyPr/>
        <a:lstStyle/>
        <a:p>
          <a:endParaRPr lang="ru-RU"/>
        </a:p>
      </dgm:t>
    </dgm:pt>
    <dgm:pt modelId="{99AAD1DA-AB6B-42FB-8E51-1E370FB287CC}" type="sibTrans" cxnId="{4D75B967-49FA-45FB-BEF2-D833BE245D1D}">
      <dgm:prSet/>
      <dgm:spPr/>
      <dgm:t>
        <a:bodyPr/>
        <a:lstStyle/>
        <a:p>
          <a:endParaRPr lang="ru-RU"/>
        </a:p>
      </dgm:t>
    </dgm:pt>
    <dgm:pt modelId="{0FE21D3E-37CB-44A5-A8A1-AF0926895331}">
      <dgm:prSet phldrT="[Текст]" custT="1"/>
      <dgm:spPr/>
      <dgm:t>
        <a:bodyPr/>
        <a:lstStyle/>
        <a:p>
          <a:r>
            <a:rPr lang="ru-RU" sz="900" dirty="0" smtClean="0"/>
            <a:t>Внутриклассное оценивание, школьный мониторинг</a:t>
          </a:r>
          <a:endParaRPr lang="ru-RU" sz="900" dirty="0"/>
        </a:p>
      </dgm:t>
    </dgm:pt>
    <dgm:pt modelId="{1AF42C8E-3D9C-4024-8882-01730C30D4A7}" type="sibTrans" cxnId="{B7FBFF05-EB7C-4EA2-B51D-976E5FC33219}">
      <dgm:prSet/>
      <dgm:spPr/>
      <dgm:t>
        <a:bodyPr/>
        <a:lstStyle/>
        <a:p>
          <a:endParaRPr lang="ru-RU" sz="1000"/>
        </a:p>
      </dgm:t>
    </dgm:pt>
    <dgm:pt modelId="{22551991-DE66-4F09-B4B5-37BD0A1A3DA6}" type="parTrans" cxnId="{B7FBFF05-EB7C-4EA2-B51D-976E5FC33219}">
      <dgm:prSet/>
      <dgm:spPr/>
      <dgm:t>
        <a:bodyPr/>
        <a:lstStyle/>
        <a:p>
          <a:endParaRPr lang="ru-RU" sz="1000"/>
        </a:p>
      </dgm:t>
    </dgm:pt>
    <dgm:pt modelId="{136124EC-A37D-48C5-BEC6-C144DF52E85C}">
      <dgm:prSet custT="1"/>
      <dgm:spPr/>
      <dgm:t>
        <a:bodyPr/>
        <a:lstStyle/>
        <a:p>
          <a:r>
            <a:rPr lang="ru-RU" sz="1000" b="1" dirty="0" smtClean="0"/>
            <a:t>ГИА выпускников 9 классов</a:t>
          </a:r>
          <a:endParaRPr lang="ru-RU" sz="1000" b="1" dirty="0"/>
        </a:p>
      </dgm:t>
    </dgm:pt>
    <dgm:pt modelId="{FCF57570-E7AF-4143-836D-3FC938405671}" type="parTrans" cxnId="{D37FD9E2-5012-47F5-924A-3A3307555C2E}">
      <dgm:prSet/>
      <dgm:spPr/>
      <dgm:t>
        <a:bodyPr/>
        <a:lstStyle/>
        <a:p>
          <a:endParaRPr lang="ru-RU"/>
        </a:p>
      </dgm:t>
    </dgm:pt>
    <dgm:pt modelId="{FC38A27E-D838-4A5E-A9DF-5C1482B07047}" type="sibTrans" cxnId="{D37FD9E2-5012-47F5-924A-3A3307555C2E}">
      <dgm:prSet/>
      <dgm:spPr/>
      <dgm:t>
        <a:bodyPr/>
        <a:lstStyle/>
        <a:p>
          <a:endParaRPr lang="ru-RU"/>
        </a:p>
      </dgm:t>
    </dgm:pt>
    <dgm:pt modelId="{5A0DD395-84B0-4610-B19D-83D65BDA7242}">
      <dgm:prSet phldrT="[Текст]" custT="1"/>
      <dgm:spPr/>
      <dgm:t>
        <a:bodyPr/>
        <a:lstStyle/>
        <a:p>
          <a:r>
            <a:rPr lang="ru-RU" sz="900" dirty="0" smtClean="0"/>
            <a:t>Результаты предметных олимпиад</a:t>
          </a:r>
          <a:endParaRPr lang="ru-RU" sz="900" dirty="0"/>
        </a:p>
      </dgm:t>
    </dgm:pt>
    <dgm:pt modelId="{94269125-7BBD-496A-A42C-AA21311F19A7}" type="parTrans" cxnId="{62E2FEA0-A74B-4B83-8DA3-5D020AA17416}">
      <dgm:prSet/>
      <dgm:spPr/>
      <dgm:t>
        <a:bodyPr/>
        <a:lstStyle/>
        <a:p>
          <a:endParaRPr lang="ru-RU"/>
        </a:p>
      </dgm:t>
    </dgm:pt>
    <dgm:pt modelId="{24960644-0B19-4CBC-A2D7-D970D41FC369}" type="sibTrans" cxnId="{62E2FEA0-A74B-4B83-8DA3-5D020AA17416}">
      <dgm:prSet/>
      <dgm:spPr/>
      <dgm:t>
        <a:bodyPr/>
        <a:lstStyle/>
        <a:p>
          <a:endParaRPr lang="ru-RU"/>
        </a:p>
      </dgm:t>
    </dgm:pt>
    <dgm:pt modelId="{98C62DE0-42ED-4374-8410-6C010CC763D7}">
      <dgm:prSet custT="1"/>
      <dgm:spPr/>
      <dgm:t>
        <a:bodyPr/>
        <a:lstStyle/>
        <a:p>
          <a:r>
            <a:rPr lang="ru-RU" sz="1000" b="1" dirty="0" smtClean="0"/>
            <a:t>Мониторинг образовательных и трудовых траекторий выпускников 11 классов</a:t>
          </a:r>
          <a:endParaRPr lang="ru-RU" sz="1000" b="1" dirty="0"/>
        </a:p>
      </dgm:t>
    </dgm:pt>
    <dgm:pt modelId="{3EE2E8F4-E3CB-4D5F-917B-5FF7306F89BC}" type="parTrans" cxnId="{9BF57DBB-7012-473C-B377-2FD9E3BCD1D1}">
      <dgm:prSet/>
      <dgm:spPr/>
      <dgm:t>
        <a:bodyPr/>
        <a:lstStyle/>
        <a:p>
          <a:endParaRPr lang="ru-RU"/>
        </a:p>
      </dgm:t>
    </dgm:pt>
    <dgm:pt modelId="{CD8D6A80-41AB-4AEA-8213-3B837E3D70B0}" type="sibTrans" cxnId="{9BF57DBB-7012-473C-B377-2FD9E3BCD1D1}">
      <dgm:prSet/>
      <dgm:spPr/>
      <dgm:t>
        <a:bodyPr/>
        <a:lstStyle/>
        <a:p>
          <a:endParaRPr lang="ru-RU"/>
        </a:p>
      </dgm:t>
    </dgm:pt>
    <dgm:pt modelId="{25372F02-AAF3-42DB-A67D-27E5E72494E4}" type="pres">
      <dgm:prSet presAssocID="{EF8BB7E6-82D1-4EE8-BF2B-EB4E3F1E8B2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22B0E82-9680-4DF8-9D10-FBA214B5F554}" type="pres">
      <dgm:prSet presAssocID="{94AD3004-B55E-45F8-97B4-1B6FBF993C9F}" presName="parComposite" presStyleCnt="0"/>
      <dgm:spPr/>
    </dgm:pt>
    <dgm:pt modelId="{6600E63E-1441-4E84-8D1F-41FFB901A4BC}" type="pres">
      <dgm:prSet presAssocID="{94AD3004-B55E-45F8-97B4-1B6FBF993C9F}" presName="parBigCircle" presStyleLbl="node0" presStyleIdx="0" presStyleCnt="5"/>
      <dgm:spPr/>
    </dgm:pt>
    <dgm:pt modelId="{3ACF06D8-2789-40B8-9151-7D977AA3E8A2}" type="pres">
      <dgm:prSet presAssocID="{94AD3004-B55E-45F8-97B4-1B6FBF993C9F}" presName="parTx" presStyleLbl="revTx" presStyleIdx="0" presStyleCnt="13" custAng="3900000" custLinFactNeighborX="-57247" custLinFactNeighborY="16550"/>
      <dgm:spPr/>
      <dgm:t>
        <a:bodyPr/>
        <a:lstStyle/>
        <a:p>
          <a:endParaRPr lang="ru-RU"/>
        </a:p>
      </dgm:t>
    </dgm:pt>
    <dgm:pt modelId="{26F9C3A7-CA74-4D88-8093-A4589AF9C5E4}" type="pres">
      <dgm:prSet presAssocID="{94AD3004-B55E-45F8-97B4-1B6FBF993C9F}" presName="bSpace" presStyleCnt="0"/>
      <dgm:spPr/>
    </dgm:pt>
    <dgm:pt modelId="{A3FC578D-23AB-4F40-B8BC-7B558E238219}" type="pres">
      <dgm:prSet presAssocID="{94AD3004-B55E-45F8-97B4-1B6FBF993C9F}" presName="parBackupNorm" presStyleCnt="0"/>
      <dgm:spPr/>
    </dgm:pt>
    <dgm:pt modelId="{FE7F8ED8-A641-45AC-A4A9-BF611007DA7D}" type="pres">
      <dgm:prSet presAssocID="{F87A3A0A-C2AF-4309-9BDD-D0630D11C100}" presName="parSpace" presStyleCnt="0"/>
      <dgm:spPr/>
    </dgm:pt>
    <dgm:pt modelId="{015EF71C-F4CE-4ED1-8840-0E188013E8F9}" type="pres">
      <dgm:prSet presAssocID="{6F91BC21-C55D-4B49-B101-1C4566CFE8C1}" presName="desBackupLeftNorm" presStyleCnt="0"/>
      <dgm:spPr/>
    </dgm:pt>
    <dgm:pt modelId="{051DB7AA-B892-4339-9C43-E662A277B20C}" type="pres">
      <dgm:prSet presAssocID="{6F91BC21-C55D-4B49-B101-1C4566CFE8C1}" presName="desComposite" presStyleCnt="0"/>
      <dgm:spPr/>
    </dgm:pt>
    <dgm:pt modelId="{CA1029AF-3695-4A47-BF8C-BE621E2D9826}" type="pres">
      <dgm:prSet presAssocID="{6F91BC21-C55D-4B49-B101-1C4566CFE8C1}" presName="desCircle" presStyleLbl="node1" presStyleIdx="0" presStyleCnt="4"/>
      <dgm:spPr/>
    </dgm:pt>
    <dgm:pt modelId="{374CFF50-23F6-48E7-90A1-AB76F3FEB8FB}" type="pres">
      <dgm:prSet presAssocID="{6F91BC21-C55D-4B49-B101-1C4566CFE8C1}" presName="chTx" presStyleLbl="revTx" presStyleIdx="1" presStyleCnt="13" custAng="3900000"/>
      <dgm:spPr/>
      <dgm:t>
        <a:bodyPr/>
        <a:lstStyle/>
        <a:p>
          <a:endParaRPr lang="ru-RU"/>
        </a:p>
      </dgm:t>
    </dgm:pt>
    <dgm:pt modelId="{0A91AB5A-796F-4E51-84F5-B0938B180CDF}" type="pres">
      <dgm:prSet presAssocID="{6F91BC21-C55D-4B49-B101-1C4566CFE8C1}" presName="desTx" presStyleLbl="revTx" presStyleIdx="2" presStyleCnt="13">
        <dgm:presLayoutVars>
          <dgm:bulletEnabled val="1"/>
        </dgm:presLayoutVars>
      </dgm:prSet>
      <dgm:spPr/>
    </dgm:pt>
    <dgm:pt modelId="{61FDE7DB-E0A9-457E-A1CB-DFAD960A2C9B}" type="pres">
      <dgm:prSet presAssocID="{6F91BC21-C55D-4B49-B101-1C4566CFE8C1}" presName="desBackupRightNorm" presStyleCnt="0"/>
      <dgm:spPr/>
    </dgm:pt>
    <dgm:pt modelId="{765EC3E0-756D-4C03-ADEF-D29CA3EB69EA}" type="pres">
      <dgm:prSet presAssocID="{D22FBC6D-60CB-420E-8D75-F428FD7EB15A}" presName="desSpace" presStyleCnt="0"/>
      <dgm:spPr/>
    </dgm:pt>
    <dgm:pt modelId="{98133353-8477-4E5B-B359-3E6C05FDA6BA}" type="pres">
      <dgm:prSet presAssocID="{ED5C7315-141B-479D-A0C5-B82B8719391B}" presName="parComposite" presStyleCnt="0"/>
      <dgm:spPr/>
    </dgm:pt>
    <dgm:pt modelId="{C5531E9A-ADE7-4672-BDAF-4FBCB8058CC0}" type="pres">
      <dgm:prSet presAssocID="{ED5C7315-141B-479D-A0C5-B82B8719391B}" presName="parBigCircle" presStyleLbl="node0" presStyleIdx="1" presStyleCnt="5"/>
      <dgm:spPr/>
    </dgm:pt>
    <dgm:pt modelId="{7406C025-581E-4BE6-A536-4F5A86584743}" type="pres">
      <dgm:prSet presAssocID="{ED5C7315-141B-479D-A0C5-B82B8719391B}" presName="parTx" presStyleLbl="revTx" presStyleIdx="3" presStyleCnt="13" custAng="3900000" custLinFactNeighborX="-34508" custLinFactNeighborY="9476"/>
      <dgm:spPr/>
      <dgm:t>
        <a:bodyPr/>
        <a:lstStyle/>
        <a:p>
          <a:endParaRPr lang="ru-RU"/>
        </a:p>
      </dgm:t>
    </dgm:pt>
    <dgm:pt modelId="{C651020E-5F3F-4ED3-AE80-F8E626A0B183}" type="pres">
      <dgm:prSet presAssocID="{ED5C7315-141B-479D-A0C5-B82B8719391B}" presName="bSpace" presStyleCnt="0"/>
      <dgm:spPr/>
    </dgm:pt>
    <dgm:pt modelId="{F5CFA26C-4FF5-44D4-B397-5EDD23BBC135}" type="pres">
      <dgm:prSet presAssocID="{ED5C7315-141B-479D-A0C5-B82B8719391B}" presName="parBackupNorm" presStyleCnt="0"/>
      <dgm:spPr/>
    </dgm:pt>
    <dgm:pt modelId="{F98AB8C1-5AD5-47EA-B791-B743D760B1C3}" type="pres">
      <dgm:prSet presAssocID="{653A7D56-86AE-4DF1-BB47-24C301CF77FC}" presName="parSpace" presStyleCnt="0"/>
      <dgm:spPr/>
    </dgm:pt>
    <dgm:pt modelId="{3F56276C-E400-49FC-BC0A-8A95EE025014}" type="pres">
      <dgm:prSet presAssocID="{285A5E9F-324F-4AEB-8821-0903D71C4302}" presName="desBackupLeftNorm" presStyleCnt="0"/>
      <dgm:spPr/>
    </dgm:pt>
    <dgm:pt modelId="{BD664369-5EF7-4C98-AFCA-D42D8EE2E939}" type="pres">
      <dgm:prSet presAssocID="{285A5E9F-324F-4AEB-8821-0903D71C4302}" presName="desComposite" presStyleCnt="0"/>
      <dgm:spPr/>
    </dgm:pt>
    <dgm:pt modelId="{8D8CF0D5-B226-4778-82C4-9FBA2FF9CC00}" type="pres">
      <dgm:prSet presAssocID="{285A5E9F-324F-4AEB-8821-0903D71C4302}" presName="desCircle" presStyleLbl="node1" presStyleIdx="1" presStyleCnt="4"/>
      <dgm:spPr/>
    </dgm:pt>
    <dgm:pt modelId="{9C0CF9E2-F5A4-4020-9D36-1E4583C29BB8}" type="pres">
      <dgm:prSet presAssocID="{285A5E9F-324F-4AEB-8821-0903D71C4302}" presName="chTx" presStyleLbl="revTx" presStyleIdx="4" presStyleCnt="13" custAng="3900000"/>
      <dgm:spPr/>
      <dgm:t>
        <a:bodyPr/>
        <a:lstStyle/>
        <a:p>
          <a:endParaRPr lang="ru-RU"/>
        </a:p>
      </dgm:t>
    </dgm:pt>
    <dgm:pt modelId="{9BDE7307-98B5-4F56-B2BF-8B204D5B4938}" type="pres">
      <dgm:prSet presAssocID="{285A5E9F-324F-4AEB-8821-0903D71C4302}" presName="desTx" presStyleLbl="revTx" presStyleIdx="5" presStyleCnt="13">
        <dgm:presLayoutVars>
          <dgm:bulletEnabled val="1"/>
        </dgm:presLayoutVars>
      </dgm:prSet>
      <dgm:spPr/>
    </dgm:pt>
    <dgm:pt modelId="{18E48377-0C24-4967-B3DD-E225F1E7224C}" type="pres">
      <dgm:prSet presAssocID="{285A5E9F-324F-4AEB-8821-0903D71C4302}" presName="desBackupRightNorm" presStyleCnt="0"/>
      <dgm:spPr/>
    </dgm:pt>
    <dgm:pt modelId="{D831C480-F880-4D73-83E2-F8904AD572F1}" type="pres">
      <dgm:prSet presAssocID="{56A77527-C65F-4113-815D-7A77663FDFAD}" presName="desSpace" presStyleCnt="0"/>
      <dgm:spPr/>
    </dgm:pt>
    <dgm:pt modelId="{7B52C9D1-FF5F-4588-A103-C23042664CD2}" type="pres">
      <dgm:prSet presAssocID="{136124EC-A37D-48C5-BEC6-C144DF52E85C}" presName="parComposite" presStyleCnt="0"/>
      <dgm:spPr/>
    </dgm:pt>
    <dgm:pt modelId="{504BEB34-8662-4E67-83B8-23856A4A791D}" type="pres">
      <dgm:prSet presAssocID="{136124EC-A37D-48C5-BEC6-C144DF52E85C}" presName="parBigCircle" presStyleLbl="node0" presStyleIdx="2" presStyleCnt="5"/>
      <dgm:spPr/>
    </dgm:pt>
    <dgm:pt modelId="{7D93D48A-7194-41EF-9831-1B591E7F98FD}" type="pres">
      <dgm:prSet presAssocID="{136124EC-A37D-48C5-BEC6-C144DF52E85C}" presName="parTx" presStyleLbl="revTx" presStyleIdx="6" presStyleCnt="13" custAng="3900000" custLinFactNeighborX="-24067" custLinFactNeighborY="15888"/>
      <dgm:spPr/>
      <dgm:t>
        <a:bodyPr/>
        <a:lstStyle/>
        <a:p>
          <a:endParaRPr lang="ru-RU"/>
        </a:p>
      </dgm:t>
    </dgm:pt>
    <dgm:pt modelId="{703B2E88-969B-4DC9-A4CD-448602EA607F}" type="pres">
      <dgm:prSet presAssocID="{136124EC-A37D-48C5-BEC6-C144DF52E85C}" presName="bSpace" presStyleCnt="0"/>
      <dgm:spPr/>
    </dgm:pt>
    <dgm:pt modelId="{99E3F25A-E5E5-4114-8763-B86C961462E1}" type="pres">
      <dgm:prSet presAssocID="{136124EC-A37D-48C5-BEC6-C144DF52E85C}" presName="parBackupNorm" presStyleCnt="0"/>
      <dgm:spPr/>
    </dgm:pt>
    <dgm:pt modelId="{4A9A1134-F3A0-486F-8173-3379A60974A9}" type="pres">
      <dgm:prSet presAssocID="{FC38A27E-D838-4A5E-A9DF-5C1482B07047}" presName="parSpace" presStyleCnt="0"/>
      <dgm:spPr/>
    </dgm:pt>
    <dgm:pt modelId="{3BD3E154-D65E-4C77-B678-6E026CD495FF}" type="pres">
      <dgm:prSet presAssocID="{0FE21D3E-37CB-44A5-A8A1-AF0926895331}" presName="desBackupLeftNorm" presStyleCnt="0"/>
      <dgm:spPr/>
    </dgm:pt>
    <dgm:pt modelId="{7E414DD1-F9BF-471A-8E17-F72F657A3354}" type="pres">
      <dgm:prSet presAssocID="{0FE21D3E-37CB-44A5-A8A1-AF0926895331}" presName="desComposite" presStyleCnt="0"/>
      <dgm:spPr/>
    </dgm:pt>
    <dgm:pt modelId="{C1D68979-2E27-4974-9AA6-A843580BA45D}" type="pres">
      <dgm:prSet presAssocID="{0FE21D3E-37CB-44A5-A8A1-AF0926895331}" presName="desCircle" presStyleLbl="node1" presStyleIdx="2" presStyleCnt="4"/>
      <dgm:spPr/>
    </dgm:pt>
    <dgm:pt modelId="{6BA04CF1-63A8-45C8-864A-2382479A9EA4}" type="pres">
      <dgm:prSet presAssocID="{0FE21D3E-37CB-44A5-A8A1-AF0926895331}" presName="chTx" presStyleLbl="revTx" presStyleIdx="7" presStyleCnt="13" custAng="3900000"/>
      <dgm:spPr/>
      <dgm:t>
        <a:bodyPr/>
        <a:lstStyle/>
        <a:p>
          <a:endParaRPr lang="ru-RU"/>
        </a:p>
      </dgm:t>
    </dgm:pt>
    <dgm:pt modelId="{4D473D4B-3B77-4C8F-A2A8-4136E0041D05}" type="pres">
      <dgm:prSet presAssocID="{0FE21D3E-37CB-44A5-A8A1-AF0926895331}" presName="desTx" presStyleLbl="revTx" presStyleIdx="8" presStyleCnt="13">
        <dgm:presLayoutVars>
          <dgm:bulletEnabled val="1"/>
        </dgm:presLayoutVars>
      </dgm:prSet>
      <dgm:spPr/>
    </dgm:pt>
    <dgm:pt modelId="{B733785A-1C99-4F7E-A8A5-A889DC66B851}" type="pres">
      <dgm:prSet presAssocID="{0FE21D3E-37CB-44A5-A8A1-AF0926895331}" presName="desBackupRightNorm" presStyleCnt="0"/>
      <dgm:spPr/>
    </dgm:pt>
    <dgm:pt modelId="{06DC666B-9BC2-42BF-AACD-F98457FA7613}" type="pres">
      <dgm:prSet presAssocID="{1AF42C8E-3D9C-4024-8882-01730C30D4A7}" presName="desSpace" presStyleCnt="0"/>
      <dgm:spPr/>
    </dgm:pt>
    <dgm:pt modelId="{2B727062-471B-4F58-AA8E-8D6EF0E5CD2C}" type="pres">
      <dgm:prSet presAssocID="{5A0DD395-84B0-4610-B19D-83D65BDA7242}" presName="desBackupLeftNorm" presStyleCnt="0"/>
      <dgm:spPr/>
    </dgm:pt>
    <dgm:pt modelId="{437F6764-71DC-4797-AB07-E271ADDAFFD7}" type="pres">
      <dgm:prSet presAssocID="{5A0DD395-84B0-4610-B19D-83D65BDA7242}" presName="desComposite" presStyleCnt="0"/>
      <dgm:spPr/>
    </dgm:pt>
    <dgm:pt modelId="{9A35D999-6D66-4F6B-BA95-0B463F914821}" type="pres">
      <dgm:prSet presAssocID="{5A0DD395-84B0-4610-B19D-83D65BDA7242}" presName="desCircle" presStyleLbl="node1" presStyleIdx="3" presStyleCnt="4"/>
      <dgm:spPr/>
    </dgm:pt>
    <dgm:pt modelId="{1892DDF7-77D7-4258-89DE-6E32052990A4}" type="pres">
      <dgm:prSet presAssocID="{5A0DD395-84B0-4610-B19D-83D65BDA7242}" presName="chTx" presStyleLbl="revTx" presStyleIdx="9" presStyleCnt="13" custAng="3900000" custLinFactNeighborX="30387" custLinFactNeighborY="-3900"/>
      <dgm:spPr/>
      <dgm:t>
        <a:bodyPr/>
        <a:lstStyle/>
        <a:p>
          <a:endParaRPr lang="ru-RU"/>
        </a:p>
      </dgm:t>
    </dgm:pt>
    <dgm:pt modelId="{40E0C7D0-A612-4ECE-8441-4767FE48BF5B}" type="pres">
      <dgm:prSet presAssocID="{5A0DD395-84B0-4610-B19D-83D65BDA7242}" presName="desTx" presStyleLbl="revTx" presStyleIdx="10" presStyleCnt="13">
        <dgm:presLayoutVars>
          <dgm:bulletEnabled val="1"/>
        </dgm:presLayoutVars>
      </dgm:prSet>
      <dgm:spPr/>
    </dgm:pt>
    <dgm:pt modelId="{49C2FF3B-008F-444F-A6CC-C47F56DACC04}" type="pres">
      <dgm:prSet presAssocID="{5A0DD395-84B0-4610-B19D-83D65BDA7242}" presName="desBackupRightNorm" presStyleCnt="0"/>
      <dgm:spPr/>
    </dgm:pt>
    <dgm:pt modelId="{E748DDC6-2A12-4F45-9F43-9DA460DCEFE8}" type="pres">
      <dgm:prSet presAssocID="{24960644-0B19-4CBC-A2D7-D970D41FC369}" presName="desSpace" presStyleCnt="0"/>
      <dgm:spPr/>
    </dgm:pt>
    <dgm:pt modelId="{73EE15C1-FA90-42D1-8BA9-D9EDF25EDDC4}" type="pres">
      <dgm:prSet presAssocID="{A2780197-D1D1-4AC8-81B1-CF2B684F824A}" presName="parComposite" presStyleCnt="0"/>
      <dgm:spPr/>
    </dgm:pt>
    <dgm:pt modelId="{6A36A6A4-4592-44FE-B3BC-0AB6EE36F640}" type="pres">
      <dgm:prSet presAssocID="{A2780197-D1D1-4AC8-81B1-CF2B684F824A}" presName="parBigCircle" presStyleLbl="node0" presStyleIdx="3" presStyleCnt="5"/>
      <dgm:spPr/>
    </dgm:pt>
    <dgm:pt modelId="{E2CF12BC-DF0E-454D-80A1-DB6F9023ECF4}" type="pres">
      <dgm:prSet presAssocID="{A2780197-D1D1-4AC8-81B1-CF2B684F824A}" presName="parTx" presStyleLbl="revTx" presStyleIdx="11" presStyleCnt="13" custAng="3900000" custLinFactNeighborX="-35594" custLinFactNeighborY="16486"/>
      <dgm:spPr/>
      <dgm:t>
        <a:bodyPr/>
        <a:lstStyle/>
        <a:p>
          <a:endParaRPr lang="ru-RU"/>
        </a:p>
      </dgm:t>
    </dgm:pt>
    <dgm:pt modelId="{0D37FBF0-331F-4242-BAA8-B8371863740C}" type="pres">
      <dgm:prSet presAssocID="{A2780197-D1D1-4AC8-81B1-CF2B684F824A}" presName="bSpace" presStyleCnt="0"/>
      <dgm:spPr/>
    </dgm:pt>
    <dgm:pt modelId="{CB34B870-C2C0-45C8-8A0E-106A40E4DF45}" type="pres">
      <dgm:prSet presAssocID="{A2780197-D1D1-4AC8-81B1-CF2B684F824A}" presName="parBackupNorm" presStyleCnt="0"/>
      <dgm:spPr/>
    </dgm:pt>
    <dgm:pt modelId="{592253F4-57FF-4AAB-B44E-A763D56912DB}" type="pres">
      <dgm:prSet presAssocID="{99AAD1DA-AB6B-42FB-8E51-1E370FB287CC}" presName="parSpace" presStyleCnt="0"/>
      <dgm:spPr/>
    </dgm:pt>
    <dgm:pt modelId="{6925A52E-5E3D-47DE-9426-D49984B22753}" type="pres">
      <dgm:prSet presAssocID="{98C62DE0-42ED-4374-8410-6C010CC763D7}" presName="parComposite" presStyleCnt="0"/>
      <dgm:spPr/>
    </dgm:pt>
    <dgm:pt modelId="{F0C57B4E-3AC6-4B0B-B29B-34E2DCAEA15E}" type="pres">
      <dgm:prSet presAssocID="{98C62DE0-42ED-4374-8410-6C010CC763D7}" presName="parBigCircle" presStyleLbl="node0" presStyleIdx="4" presStyleCnt="5"/>
      <dgm:spPr/>
    </dgm:pt>
    <dgm:pt modelId="{0D44FD93-3D48-4135-9E9B-B68482660DCF}" type="pres">
      <dgm:prSet presAssocID="{98C62DE0-42ED-4374-8410-6C010CC763D7}" presName="parTx" presStyleLbl="revTx" presStyleIdx="12" presStyleCnt="13" custAng="3900000"/>
      <dgm:spPr/>
      <dgm:t>
        <a:bodyPr/>
        <a:lstStyle/>
        <a:p>
          <a:endParaRPr lang="ru-RU"/>
        </a:p>
      </dgm:t>
    </dgm:pt>
    <dgm:pt modelId="{750C051D-EE00-4990-BF8A-C0D6DA212DD7}" type="pres">
      <dgm:prSet presAssocID="{98C62DE0-42ED-4374-8410-6C010CC763D7}" presName="bSpace" presStyleCnt="0"/>
      <dgm:spPr/>
    </dgm:pt>
    <dgm:pt modelId="{4450FA0E-71E9-4231-A0C2-212901BF0474}" type="pres">
      <dgm:prSet presAssocID="{98C62DE0-42ED-4374-8410-6C010CC763D7}" presName="parBackupNorm" presStyleCnt="0"/>
      <dgm:spPr/>
    </dgm:pt>
    <dgm:pt modelId="{C258AAE1-2B5E-44BD-8159-F91A1E8C20A7}" type="pres">
      <dgm:prSet presAssocID="{CD8D6A80-41AB-4AEA-8213-3B837E3D70B0}" presName="parSpace" presStyleCnt="0"/>
      <dgm:spPr/>
    </dgm:pt>
  </dgm:ptLst>
  <dgm:cxnLst>
    <dgm:cxn modelId="{67AF12A9-983E-45A3-B8AE-AF483A371D40}" type="presOf" srcId="{ED5C7315-141B-479D-A0C5-B82B8719391B}" destId="{7406C025-581E-4BE6-A536-4F5A86584743}" srcOrd="0" destOrd="0" presId="urn:microsoft.com/office/officeart/2008/layout/CircleAccentTimeline"/>
    <dgm:cxn modelId="{1D6BBC94-0B6D-471B-B425-79C2396E9235}" type="presOf" srcId="{98C62DE0-42ED-4374-8410-6C010CC763D7}" destId="{0D44FD93-3D48-4135-9E9B-B68482660DCF}" srcOrd="0" destOrd="0" presId="urn:microsoft.com/office/officeart/2008/layout/CircleAccentTimeline"/>
    <dgm:cxn modelId="{4D75B967-49FA-45FB-BEF2-D833BE245D1D}" srcId="{EF8BB7E6-82D1-4EE8-BF2B-EB4E3F1E8B28}" destId="{A2780197-D1D1-4AC8-81B1-CF2B684F824A}" srcOrd="3" destOrd="0" parTransId="{54FB1423-35E6-483F-88A1-962E6A2D000B}" sibTransId="{99AAD1DA-AB6B-42FB-8E51-1E370FB287CC}"/>
    <dgm:cxn modelId="{5158D116-84A4-4F7C-B9C4-43F2A48BB817}" srcId="{ED5C7315-141B-479D-A0C5-B82B8719391B}" destId="{285A5E9F-324F-4AEB-8821-0903D71C4302}" srcOrd="0" destOrd="0" parTransId="{8605DC35-15FB-4DF2-BDC0-855BB8DE651F}" sibTransId="{56A77527-C65F-4113-815D-7A77663FDFAD}"/>
    <dgm:cxn modelId="{62E2FEA0-A74B-4B83-8DA3-5D020AA17416}" srcId="{136124EC-A37D-48C5-BEC6-C144DF52E85C}" destId="{5A0DD395-84B0-4610-B19D-83D65BDA7242}" srcOrd="1" destOrd="0" parTransId="{94269125-7BBD-496A-A42C-AA21311F19A7}" sibTransId="{24960644-0B19-4CBC-A2D7-D970D41FC369}"/>
    <dgm:cxn modelId="{017B6535-5A90-4BD0-994F-5EE6743C8657}" srcId="{EF8BB7E6-82D1-4EE8-BF2B-EB4E3F1E8B28}" destId="{ED5C7315-141B-479D-A0C5-B82B8719391B}" srcOrd="1" destOrd="0" parTransId="{45C6B015-F16D-43F4-B980-B560C936B47D}" sibTransId="{653A7D56-86AE-4DF1-BB47-24C301CF77FC}"/>
    <dgm:cxn modelId="{B7FBFF05-EB7C-4EA2-B51D-976E5FC33219}" srcId="{136124EC-A37D-48C5-BEC6-C144DF52E85C}" destId="{0FE21D3E-37CB-44A5-A8A1-AF0926895331}" srcOrd="0" destOrd="0" parTransId="{22551991-DE66-4F09-B4B5-37BD0A1A3DA6}" sibTransId="{1AF42C8E-3D9C-4024-8882-01730C30D4A7}"/>
    <dgm:cxn modelId="{4CF0928E-173E-4F6C-89AF-2C9DC7B7CD97}" type="presOf" srcId="{94AD3004-B55E-45F8-97B4-1B6FBF993C9F}" destId="{3ACF06D8-2789-40B8-9151-7D977AA3E8A2}" srcOrd="0" destOrd="0" presId="urn:microsoft.com/office/officeart/2008/layout/CircleAccentTimeline"/>
    <dgm:cxn modelId="{223C2206-0CE6-4834-AC4F-0DF85A5316D4}" type="presOf" srcId="{0FE21D3E-37CB-44A5-A8A1-AF0926895331}" destId="{6BA04CF1-63A8-45C8-864A-2382479A9EA4}" srcOrd="0" destOrd="0" presId="urn:microsoft.com/office/officeart/2008/layout/CircleAccentTimeline"/>
    <dgm:cxn modelId="{D674FB48-5E1A-4453-B49D-836478A3E56A}" type="presOf" srcId="{136124EC-A37D-48C5-BEC6-C144DF52E85C}" destId="{7D93D48A-7194-41EF-9831-1B591E7F98FD}" srcOrd="0" destOrd="0" presId="urn:microsoft.com/office/officeart/2008/layout/CircleAccentTimeline"/>
    <dgm:cxn modelId="{40DCCD60-C8F7-4E6B-934D-9DB9067CCF54}" type="presOf" srcId="{6F91BC21-C55D-4B49-B101-1C4566CFE8C1}" destId="{374CFF50-23F6-48E7-90A1-AB76F3FEB8FB}" srcOrd="0" destOrd="0" presId="urn:microsoft.com/office/officeart/2008/layout/CircleAccentTimeline"/>
    <dgm:cxn modelId="{9BF57DBB-7012-473C-B377-2FD9E3BCD1D1}" srcId="{EF8BB7E6-82D1-4EE8-BF2B-EB4E3F1E8B28}" destId="{98C62DE0-42ED-4374-8410-6C010CC763D7}" srcOrd="4" destOrd="0" parTransId="{3EE2E8F4-E3CB-4D5F-917B-5FF7306F89BC}" sibTransId="{CD8D6A80-41AB-4AEA-8213-3B837E3D70B0}"/>
    <dgm:cxn modelId="{D1CF0A81-AE57-474A-B743-D59308754C44}" type="presOf" srcId="{EF8BB7E6-82D1-4EE8-BF2B-EB4E3F1E8B28}" destId="{25372F02-AAF3-42DB-A67D-27E5E72494E4}" srcOrd="0" destOrd="0" presId="urn:microsoft.com/office/officeart/2008/layout/CircleAccentTimeline"/>
    <dgm:cxn modelId="{76415AF1-7309-4342-B5FF-66AF15EF83FE}" type="presOf" srcId="{5A0DD395-84B0-4610-B19D-83D65BDA7242}" destId="{1892DDF7-77D7-4258-89DE-6E32052990A4}" srcOrd="0" destOrd="0" presId="urn:microsoft.com/office/officeart/2008/layout/CircleAccentTimeline"/>
    <dgm:cxn modelId="{FFD37742-4439-4BAF-AF1A-83C3C2E516EE}" srcId="{EF8BB7E6-82D1-4EE8-BF2B-EB4E3F1E8B28}" destId="{94AD3004-B55E-45F8-97B4-1B6FBF993C9F}" srcOrd="0" destOrd="0" parTransId="{FF35A15F-A734-4E0A-B468-D4576EAA0B4D}" sibTransId="{F87A3A0A-C2AF-4309-9BDD-D0630D11C100}"/>
    <dgm:cxn modelId="{DA5EF019-56AF-40DB-AEE6-BC384940702D}" type="presOf" srcId="{A2780197-D1D1-4AC8-81B1-CF2B684F824A}" destId="{E2CF12BC-DF0E-454D-80A1-DB6F9023ECF4}" srcOrd="0" destOrd="0" presId="urn:microsoft.com/office/officeart/2008/layout/CircleAccentTimeline"/>
    <dgm:cxn modelId="{D37FD9E2-5012-47F5-924A-3A3307555C2E}" srcId="{EF8BB7E6-82D1-4EE8-BF2B-EB4E3F1E8B28}" destId="{136124EC-A37D-48C5-BEC6-C144DF52E85C}" srcOrd="2" destOrd="0" parTransId="{FCF57570-E7AF-4143-836D-3FC938405671}" sibTransId="{FC38A27E-D838-4A5E-A9DF-5C1482B07047}"/>
    <dgm:cxn modelId="{800B5177-07E7-4874-81E4-5A2D6BD738F3}" srcId="{94AD3004-B55E-45F8-97B4-1B6FBF993C9F}" destId="{6F91BC21-C55D-4B49-B101-1C4566CFE8C1}" srcOrd="0" destOrd="0" parTransId="{00488452-F88C-48FB-8ECB-73C81CEF1D13}" sibTransId="{D22FBC6D-60CB-420E-8D75-F428FD7EB15A}"/>
    <dgm:cxn modelId="{DA0DE1AF-110B-497F-8DC9-EA2D9C2799E7}" type="presOf" srcId="{285A5E9F-324F-4AEB-8821-0903D71C4302}" destId="{9C0CF9E2-F5A4-4020-9D36-1E4583C29BB8}" srcOrd="0" destOrd="0" presId="urn:microsoft.com/office/officeart/2008/layout/CircleAccentTimeline"/>
    <dgm:cxn modelId="{B1A1B230-79B3-4355-BC30-F5415492235B}" type="presParOf" srcId="{25372F02-AAF3-42DB-A67D-27E5E72494E4}" destId="{B22B0E82-9680-4DF8-9D10-FBA214B5F554}" srcOrd="0" destOrd="0" presId="urn:microsoft.com/office/officeart/2008/layout/CircleAccentTimeline"/>
    <dgm:cxn modelId="{F7B148F0-8317-4111-9872-960A70CB115A}" type="presParOf" srcId="{B22B0E82-9680-4DF8-9D10-FBA214B5F554}" destId="{6600E63E-1441-4E84-8D1F-41FFB901A4BC}" srcOrd="0" destOrd="0" presId="urn:microsoft.com/office/officeart/2008/layout/CircleAccentTimeline"/>
    <dgm:cxn modelId="{0C9BD745-2B4E-481D-9CF6-152B0E4A9539}" type="presParOf" srcId="{B22B0E82-9680-4DF8-9D10-FBA214B5F554}" destId="{3ACF06D8-2789-40B8-9151-7D977AA3E8A2}" srcOrd="1" destOrd="0" presId="urn:microsoft.com/office/officeart/2008/layout/CircleAccentTimeline"/>
    <dgm:cxn modelId="{2E1C4318-06B3-475A-A922-0B5217072FD5}" type="presParOf" srcId="{B22B0E82-9680-4DF8-9D10-FBA214B5F554}" destId="{26F9C3A7-CA74-4D88-8093-A4589AF9C5E4}" srcOrd="2" destOrd="0" presId="urn:microsoft.com/office/officeart/2008/layout/CircleAccentTimeline"/>
    <dgm:cxn modelId="{FBBB499E-324E-4B9D-A9C9-491CF18B9417}" type="presParOf" srcId="{25372F02-AAF3-42DB-A67D-27E5E72494E4}" destId="{A3FC578D-23AB-4F40-B8BC-7B558E238219}" srcOrd="1" destOrd="0" presId="urn:microsoft.com/office/officeart/2008/layout/CircleAccentTimeline"/>
    <dgm:cxn modelId="{7E773F4E-E37C-464D-8DC3-1327E0B3A1EE}" type="presParOf" srcId="{25372F02-AAF3-42DB-A67D-27E5E72494E4}" destId="{FE7F8ED8-A641-45AC-A4A9-BF611007DA7D}" srcOrd="2" destOrd="0" presId="urn:microsoft.com/office/officeart/2008/layout/CircleAccentTimeline"/>
    <dgm:cxn modelId="{35E0E6DF-6CC9-4F64-9CAE-7B992C13C8E0}" type="presParOf" srcId="{25372F02-AAF3-42DB-A67D-27E5E72494E4}" destId="{015EF71C-F4CE-4ED1-8840-0E188013E8F9}" srcOrd="3" destOrd="0" presId="urn:microsoft.com/office/officeart/2008/layout/CircleAccentTimeline"/>
    <dgm:cxn modelId="{5777DF37-E380-4E7E-97F4-7C78009E9DC3}" type="presParOf" srcId="{25372F02-AAF3-42DB-A67D-27E5E72494E4}" destId="{051DB7AA-B892-4339-9C43-E662A277B20C}" srcOrd="4" destOrd="0" presId="urn:microsoft.com/office/officeart/2008/layout/CircleAccentTimeline"/>
    <dgm:cxn modelId="{30443891-6555-45E0-9D2D-844EE8A15480}" type="presParOf" srcId="{051DB7AA-B892-4339-9C43-E662A277B20C}" destId="{CA1029AF-3695-4A47-BF8C-BE621E2D9826}" srcOrd="0" destOrd="0" presId="urn:microsoft.com/office/officeart/2008/layout/CircleAccentTimeline"/>
    <dgm:cxn modelId="{0DC3D860-0C96-4AC3-9084-AA03F54518BC}" type="presParOf" srcId="{051DB7AA-B892-4339-9C43-E662A277B20C}" destId="{374CFF50-23F6-48E7-90A1-AB76F3FEB8FB}" srcOrd="1" destOrd="0" presId="urn:microsoft.com/office/officeart/2008/layout/CircleAccentTimeline"/>
    <dgm:cxn modelId="{7C485273-6FF7-4DAB-9EB1-1AC1C55D55CC}" type="presParOf" srcId="{051DB7AA-B892-4339-9C43-E662A277B20C}" destId="{0A91AB5A-796F-4E51-84F5-B0938B180CDF}" srcOrd="2" destOrd="0" presId="urn:microsoft.com/office/officeart/2008/layout/CircleAccentTimeline"/>
    <dgm:cxn modelId="{7185F3ED-E57C-4413-891C-874AD3926621}" type="presParOf" srcId="{25372F02-AAF3-42DB-A67D-27E5E72494E4}" destId="{61FDE7DB-E0A9-457E-A1CB-DFAD960A2C9B}" srcOrd="5" destOrd="0" presId="urn:microsoft.com/office/officeart/2008/layout/CircleAccentTimeline"/>
    <dgm:cxn modelId="{0ABC26F6-CED0-40C8-BBF2-0B9FC1970C76}" type="presParOf" srcId="{25372F02-AAF3-42DB-A67D-27E5E72494E4}" destId="{765EC3E0-756D-4C03-ADEF-D29CA3EB69EA}" srcOrd="6" destOrd="0" presId="urn:microsoft.com/office/officeart/2008/layout/CircleAccentTimeline"/>
    <dgm:cxn modelId="{7CB70DA0-4F22-4304-9C57-CE2DDD8660D7}" type="presParOf" srcId="{25372F02-AAF3-42DB-A67D-27E5E72494E4}" destId="{98133353-8477-4E5B-B359-3E6C05FDA6BA}" srcOrd="7" destOrd="0" presId="urn:microsoft.com/office/officeart/2008/layout/CircleAccentTimeline"/>
    <dgm:cxn modelId="{DB1E8D29-ECC3-46B5-B8FC-D5432B56537B}" type="presParOf" srcId="{98133353-8477-4E5B-B359-3E6C05FDA6BA}" destId="{C5531E9A-ADE7-4672-BDAF-4FBCB8058CC0}" srcOrd="0" destOrd="0" presId="urn:microsoft.com/office/officeart/2008/layout/CircleAccentTimeline"/>
    <dgm:cxn modelId="{DBDCAAFF-3E6C-41C3-B406-5369FD1F932F}" type="presParOf" srcId="{98133353-8477-4E5B-B359-3E6C05FDA6BA}" destId="{7406C025-581E-4BE6-A536-4F5A86584743}" srcOrd="1" destOrd="0" presId="urn:microsoft.com/office/officeart/2008/layout/CircleAccentTimeline"/>
    <dgm:cxn modelId="{7F2C89C6-AE9A-44BC-BF57-F839EE735014}" type="presParOf" srcId="{98133353-8477-4E5B-B359-3E6C05FDA6BA}" destId="{C651020E-5F3F-4ED3-AE80-F8E626A0B183}" srcOrd="2" destOrd="0" presId="urn:microsoft.com/office/officeart/2008/layout/CircleAccentTimeline"/>
    <dgm:cxn modelId="{2E2046E4-6437-4CD9-880F-26B1A596EDDF}" type="presParOf" srcId="{25372F02-AAF3-42DB-A67D-27E5E72494E4}" destId="{F5CFA26C-4FF5-44D4-B397-5EDD23BBC135}" srcOrd="8" destOrd="0" presId="urn:microsoft.com/office/officeart/2008/layout/CircleAccentTimeline"/>
    <dgm:cxn modelId="{85A63046-BBD5-4755-8FDB-803E0196CFE6}" type="presParOf" srcId="{25372F02-AAF3-42DB-A67D-27E5E72494E4}" destId="{F98AB8C1-5AD5-47EA-B791-B743D760B1C3}" srcOrd="9" destOrd="0" presId="urn:microsoft.com/office/officeart/2008/layout/CircleAccentTimeline"/>
    <dgm:cxn modelId="{5FF0D828-7CC8-480F-ACB9-569E19DE5D6B}" type="presParOf" srcId="{25372F02-AAF3-42DB-A67D-27E5E72494E4}" destId="{3F56276C-E400-49FC-BC0A-8A95EE025014}" srcOrd="10" destOrd="0" presId="urn:microsoft.com/office/officeart/2008/layout/CircleAccentTimeline"/>
    <dgm:cxn modelId="{1934E9FC-AC3C-4D5B-B6FF-651D00D4FFD4}" type="presParOf" srcId="{25372F02-AAF3-42DB-A67D-27E5E72494E4}" destId="{BD664369-5EF7-4C98-AFCA-D42D8EE2E939}" srcOrd="11" destOrd="0" presId="urn:microsoft.com/office/officeart/2008/layout/CircleAccentTimeline"/>
    <dgm:cxn modelId="{5C01A391-DD36-4042-9DED-8BEA22CCE5F1}" type="presParOf" srcId="{BD664369-5EF7-4C98-AFCA-D42D8EE2E939}" destId="{8D8CF0D5-B226-4778-82C4-9FBA2FF9CC00}" srcOrd="0" destOrd="0" presId="urn:microsoft.com/office/officeart/2008/layout/CircleAccentTimeline"/>
    <dgm:cxn modelId="{26D2244E-6CF8-496A-8365-945856B087F5}" type="presParOf" srcId="{BD664369-5EF7-4C98-AFCA-D42D8EE2E939}" destId="{9C0CF9E2-F5A4-4020-9D36-1E4583C29BB8}" srcOrd="1" destOrd="0" presId="urn:microsoft.com/office/officeart/2008/layout/CircleAccentTimeline"/>
    <dgm:cxn modelId="{B5266F77-EBDA-477D-B26C-F71FC157FC06}" type="presParOf" srcId="{BD664369-5EF7-4C98-AFCA-D42D8EE2E939}" destId="{9BDE7307-98B5-4F56-B2BF-8B204D5B4938}" srcOrd="2" destOrd="0" presId="urn:microsoft.com/office/officeart/2008/layout/CircleAccentTimeline"/>
    <dgm:cxn modelId="{0AC53BB0-5933-43C2-BD95-8AC3D46DB686}" type="presParOf" srcId="{25372F02-AAF3-42DB-A67D-27E5E72494E4}" destId="{18E48377-0C24-4967-B3DD-E225F1E7224C}" srcOrd="12" destOrd="0" presId="urn:microsoft.com/office/officeart/2008/layout/CircleAccentTimeline"/>
    <dgm:cxn modelId="{B823BDDD-A92D-406E-9357-F9C7373C066A}" type="presParOf" srcId="{25372F02-AAF3-42DB-A67D-27E5E72494E4}" destId="{D831C480-F880-4D73-83E2-F8904AD572F1}" srcOrd="13" destOrd="0" presId="urn:microsoft.com/office/officeart/2008/layout/CircleAccentTimeline"/>
    <dgm:cxn modelId="{E957C001-A445-45E3-90E8-0341423FBCF9}" type="presParOf" srcId="{25372F02-AAF3-42DB-A67D-27E5E72494E4}" destId="{7B52C9D1-FF5F-4588-A103-C23042664CD2}" srcOrd="14" destOrd="0" presId="urn:microsoft.com/office/officeart/2008/layout/CircleAccentTimeline"/>
    <dgm:cxn modelId="{6C7C1DA0-4D8C-47F2-A5D6-98633EDD57B7}" type="presParOf" srcId="{7B52C9D1-FF5F-4588-A103-C23042664CD2}" destId="{504BEB34-8662-4E67-83B8-23856A4A791D}" srcOrd="0" destOrd="0" presId="urn:microsoft.com/office/officeart/2008/layout/CircleAccentTimeline"/>
    <dgm:cxn modelId="{C6FAE8B4-DC77-4EDD-9DF1-BF73B6AB54E2}" type="presParOf" srcId="{7B52C9D1-FF5F-4588-A103-C23042664CD2}" destId="{7D93D48A-7194-41EF-9831-1B591E7F98FD}" srcOrd="1" destOrd="0" presId="urn:microsoft.com/office/officeart/2008/layout/CircleAccentTimeline"/>
    <dgm:cxn modelId="{E88A46B3-BE21-43B9-802D-663B6D9B2FBB}" type="presParOf" srcId="{7B52C9D1-FF5F-4588-A103-C23042664CD2}" destId="{703B2E88-969B-4DC9-A4CD-448602EA607F}" srcOrd="2" destOrd="0" presId="urn:microsoft.com/office/officeart/2008/layout/CircleAccentTimeline"/>
    <dgm:cxn modelId="{77C989E3-6CA8-4611-B009-4AF61C3B989C}" type="presParOf" srcId="{25372F02-AAF3-42DB-A67D-27E5E72494E4}" destId="{99E3F25A-E5E5-4114-8763-B86C961462E1}" srcOrd="15" destOrd="0" presId="urn:microsoft.com/office/officeart/2008/layout/CircleAccentTimeline"/>
    <dgm:cxn modelId="{304B5374-CC7F-42CF-8C19-FDE2136100C7}" type="presParOf" srcId="{25372F02-AAF3-42DB-A67D-27E5E72494E4}" destId="{4A9A1134-F3A0-486F-8173-3379A60974A9}" srcOrd="16" destOrd="0" presId="urn:microsoft.com/office/officeart/2008/layout/CircleAccentTimeline"/>
    <dgm:cxn modelId="{55FE02E3-C608-452C-8F06-9A5237FFABD9}" type="presParOf" srcId="{25372F02-AAF3-42DB-A67D-27E5E72494E4}" destId="{3BD3E154-D65E-4C77-B678-6E026CD495FF}" srcOrd="17" destOrd="0" presId="urn:microsoft.com/office/officeart/2008/layout/CircleAccentTimeline"/>
    <dgm:cxn modelId="{DCF2E0BE-7D6D-4B46-990A-17EECD33F2EA}" type="presParOf" srcId="{25372F02-AAF3-42DB-A67D-27E5E72494E4}" destId="{7E414DD1-F9BF-471A-8E17-F72F657A3354}" srcOrd="18" destOrd="0" presId="urn:microsoft.com/office/officeart/2008/layout/CircleAccentTimeline"/>
    <dgm:cxn modelId="{F2827EB3-29DC-4564-A99C-074AD954CF5A}" type="presParOf" srcId="{7E414DD1-F9BF-471A-8E17-F72F657A3354}" destId="{C1D68979-2E27-4974-9AA6-A843580BA45D}" srcOrd="0" destOrd="0" presId="urn:microsoft.com/office/officeart/2008/layout/CircleAccentTimeline"/>
    <dgm:cxn modelId="{07B6501F-8147-4D52-8784-FD6F199FB59F}" type="presParOf" srcId="{7E414DD1-F9BF-471A-8E17-F72F657A3354}" destId="{6BA04CF1-63A8-45C8-864A-2382479A9EA4}" srcOrd="1" destOrd="0" presId="urn:microsoft.com/office/officeart/2008/layout/CircleAccentTimeline"/>
    <dgm:cxn modelId="{F56507A7-AA4B-45C1-9AD7-12242B39242D}" type="presParOf" srcId="{7E414DD1-F9BF-471A-8E17-F72F657A3354}" destId="{4D473D4B-3B77-4C8F-A2A8-4136E0041D05}" srcOrd="2" destOrd="0" presId="urn:microsoft.com/office/officeart/2008/layout/CircleAccentTimeline"/>
    <dgm:cxn modelId="{5927EAAB-4420-4F4B-B0A5-BEF198709C72}" type="presParOf" srcId="{25372F02-AAF3-42DB-A67D-27E5E72494E4}" destId="{B733785A-1C99-4F7E-A8A5-A889DC66B851}" srcOrd="19" destOrd="0" presId="urn:microsoft.com/office/officeart/2008/layout/CircleAccentTimeline"/>
    <dgm:cxn modelId="{C64FE0B9-F364-4CBF-AFE3-E4C146E23076}" type="presParOf" srcId="{25372F02-AAF3-42DB-A67D-27E5E72494E4}" destId="{06DC666B-9BC2-42BF-AACD-F98457FA7613}" srcOrd="20" destOrd="0" presId="urn:microsoft.com/office/officeart/2008/layout/CircleAccentTimeline"/>
    <dgm:cxn modelId="{C5274536-318A-4C5F-9CCA-84374C75DD2A}" type="presParOf" srcId="{25372F02-AAF3-42DB-A67D-27E5E72494E4}" destId="{2B727062-471B-4F58-AA8E-8D6EF0E5CD2C}" srcOrd="21" destOrd="0" presId="urn:microsoft.com/office/officeart/2008/layout/CircleAccentTimeline"/>
    <dgm:cxn modelId="{270846FD-8CFA-4C98-B2B9-877483FADCF7}" type="presParOf" srcId="{25372F02-AAF3-42DB-A67D-27E5E72494E4}" destId="{437F6764-71DC-4797-AB07-E271ADDAFFD7}" srcOrd="22" destOrd="0" presId="urn:microsoft.com/office/officeart/2008/layout/CircleAccentTimeline"/>
    <dgm:cxn modelId="{09A11B52-0974-4F5A-87C1-9FE2B7861D99}" type="presParOf" srcId="{437F6764-71DC-4797-AB07-E271ADDAFFD7}" destId="{9A35D999-6D66-4F6B-BA95-0B463F914821}" srcOrd="0" destOrd="0" presId="urn:microsoft.com/office/officeart/2008/layout/CircleAccentTimeline"/>
    <dgm:cxn modelId="{E6FB8BED-9AB1-47E4-9783-637F81E3052A}" type="presParOf" srcId="{437F6764-71DC-4797-AB07-E271ADDAFFD7}" destId="{1892DDF7-77D7-4258-89DE-6E32052990A4}" srcOrd="1" destOrd="0" presId="urn:microsoft.com/office/officeart/2008/layout/CircleAccentTimeline"/>
    <dgm:cxn modelId="{C1E8CDC8-31B6-4AEA-AAFF-00A2C8882207}" type="presParOf" srcId="{437F6764-71DC-4797-AB07-E271ADDAFFD7}" destId="{40E0C7D0-A612-4ECE-8441-4767FE48BF5B}" srcOrd="2" destOrd="0" presId="urn:microsoft.com/office/officeart/2008/layout/CircleAccentTimeline"/>
    <dgm:cxn modelId="{D3C6448F-C21B-4D64-BAD4-0F4769D86F85}" type="presParOf" srcId="{25372F02-AAF3-42DB-A67D-27E5E72494E4}" destId="{49C2FF3B-008F-444F-A6CC-C47F56DACC04}" srcOrd="23" destOrd="0" presId="urn:microsoft.com/office/officeart/2008/layout/CircleAccentTimeline"/>
    <dgm:cxn modelId="{232B12EC-E5BD-4E58-9594-692C47990574}" type="presParOf" srcId="{25372F02-AAF3-42DB-A67D-27E5E72494E4}" destId="{E748DDC6-2A12-4F45-9F43-9DA460DCEFE8}" srcOrd="24" destOrd="0" presId="urn:microsoft.com/office/officeart/2008/layout/CircleAccentTimeline"/>
    <dgm:cxn modelId="{5DE8F5FD-2CFA-4344-8805-98F333073BFF}" type="presParOf" srcId="{25372F02-AAF3-42DB-A67D-27E5E72494E4}" destId="{73EE15C1-FA90-42D1-8BA9-D9EDF25EDDC4}" srcOrd="25" destOrd="0" presId="urn:microsoft.com/office/officeart/2008/layout/CircleAccentTimeline"/>
    <dgm:cxn modelId="{CE9A1C75-5146-40EB-8146-2D4D493298E4}" type="presParOf" srcId="{73EE15C1-FA90-42D1-8BA9-D9EDF25EDDC4}" destId="{6A36A6A4-4592-44FE-B3BC-0AB6EE36F640}" srcOrd="0" destOrd="0" presId="urn:microsoft.com/office/officeart/2008/layout/CircleAccentTimeline"/>
    <dgm:cxn modelId="{58FA5E0E-53D0-480A-8FCE-6DA114D36493}" type="presParOf" srcId="{73EE15C1-FA90-42D1-8BA9-D9EDF25EDDC4}" destId="{E2CF12BC-DF0E-454D-80A1-DB6F9023ECF4}" srcOrd="1" destOrd="0" presId="urn:microsoft.com/office/officeart/2008/layout/CircleAccentTimeline"/>
    <dgm:cxn modelId="{F6981A48-FEE6-44F2-B49A-0B7306CCFDC4}" type="presParOf" srcId="{73EE15C1-FA90-42D1-8BA9-D9EDF25EDDC4}" destId="{0D37FBF0-331F-4242-BAA8-B8371863740C}" srcOrd="2" destOrd="0" presId="urn:microsoft.com/office/officeart/2008/layout/CircleAccentTimeline"/>
    <dgm:cxn modelId="{E9DD41E1-673E-48B9-8D05-613957CF2D99}" type="presParOf" srcId="{25372F02-AAF3-42DB-A67D-27E5E72494E4}" destId="{CB34B870-C2C0-45C8-8A0E-106A40E4DF45}" srcOrd="26" destOrd="0" presId="urn:microsoft.com/office/officeart/2008/layout/CircleAccentTimeline"/>
    <dgm:cxn modelId="{08540AD9-ADC7-4BCC-AF19-99B7D35E3F51}" type="presParOf" srcId="{25372F02-AAF3-42DB-A67D-27E5E72494E4}" destId="{592253F4-57FF-4AAB-B44E-A763D56912DB}" srcOrd="27" destOrd="0" presId="urn:microsoft.com/office/officeart/2008/layout/CircleAccentTimeline"/>
    <dgm:cxn modelId="{9879087D-93F1-4A5E-A6FC-DD0466CEC00B}" type="presParOf" srcId="{25372F02-AAF3-42DB-A67D-27E5E72494E4}" destId="{6925A52E-5E3D-47DE-9426-D49984B22753}" srcOrd="28" destOrd="0" presId="urn:microsoft.com/office/officeart/2008/layout/CircleAccentTimeline"/>
    <dgm:cxn modelId="{99C15CEA-D7BC-4D87-80DD-75D599792B52}" type="presParOf" srcId="{6925A52E-5E3D-47DE-9426-D49984B22753}" destId="{F0C57B4E-3AC6-4B0B-B29B-34E2DCAEA15E}" srcOrd="0" destOrd="0" presId="urn:microsoft.com/office/officeart/2008/layout/CircleAccentTimeline"/>
    <dgm:cxn modelId="{785A91CA-F0BC-41A6-ADB3-BD825F149789}" type="presParOf" srcId="{6925A52E-5E3D-47DE-9426-D49984B22753}" destId="{0D44FD93-3D48-4135-9E9B-B68482660DCF}" srcOrd="1" destOrd="0" presId="urn:microsoft.com/office/officeart/2008/layout/CircleAccentTimeline"/>
    <dgm:cxn modelId="{3BEB73A5-7861-4688-99BE-C136359BBB2D}" type="presParOf" srcId="{6925A52E-5E3D-47DE-9426-D49984B22753}" destId="{750C051D-EE00-4990-BF8A-C0D6DA212DD7}" srcOrd="2" destOrd="0" presId="urn:microsoft.com/office/officeart/2008/layout/CircleAccentTimeline"/>
    <dgm:cxn modelId="{21395AAB-6190-4228-8B6B-29B6353BEAF1}" type="presParOf" srcId="{25372F02-AAF3-42DB-A67D-27E5E72494E4}" destId="{4450FA0E-71E9-4231-A0C2-212901BF0474}" srcOrd="29" destOrd="0" presId="urn:microsoft.com/office/officeart/2008/layout/CircleAccentTimeline"/>
    <dgm:cxn modelId="{58B85BD5-4370-4CF3-A012-640FAD226BD9}" type="presParOf" srcId="{25372F02-AAF3-42DB-A67D-27E5E72494E4}" destId="{C258AAE1-2B5E-44BD-8159-F91A1E8C20A7}" srcOrd="3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01CDF-BFA8-4889-AADB-C182387F58C6}">
      <dsp:nvSpPr>
        <dsp:cNvPr id="0" name=""/>
        <dsp:cNvSpPr/>
      </dsp:nvSpPr>
      <dsp:spPr>
        <a:xfrm>
          <a:off x="7119769" y="2285635"/>
          <a:ext cx="865547" cy="420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41"/>
              </a:lnTo>
              <a:lnTo>
                <a:pt x="865547" y="284741"/>
              </a:lnTo>
              <a:lnTo>
                <a:pt x="865547" y="42030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E32F7-63F0-4E80-A8DB-439E0B788728}">
      <dsp:nvSpPr>
        <dsp:cNvPr id="0" name=""/>
        <dsp:cNvSpPr/>
      </dsp:nvSpPr>
      <dsp:spPr>
        <a:xfrm>
          <a:off x="6225496" y="2285635"/>
          <a:ext cx="894273" cy="425592"/>
        </a:xfrm>
        <a:custGeom>
          <a:avLst/>
          <a:gdLst/>
          <a:ahLst/>
          <a:cxnLst/>
          <a:rect l="0" t="0" r="0" b="0"/>
          <a:pathLst>
            <a:path>
              <a:moveTo>
                <a:pt x="894273" y="0"/>
              </a:moveTo>
              <a:lnTo>
                <a:pt x="894273" y="290029"/>
              </a:lnTo>
              <a:lnTo>
                <a:pt x="0" y="290029"/>
              </a:lnTo>
              <a:lnTo>
                <a:pt x="0" y="42559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266E8-C798-4639-B5FA-E94ACBCDF989}">
      <dsp:nvSpPr>
        <dsp:cNvPr id="0" name=""/>
        <dsp:cNvSpPr/>
      </dsp:nvSpPr>
      <dsp:spPr>
        <a:xfrm>
          <a:off x="4884086" y="930811"/>
          <a:ext cx="2235683" cy="425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29"/>
              </a:lnTo>
              <a:lnTo>
                <a:pt x="2235683" y="290029"/>
              </a:lnTo>
              <a:lnTo>
                <a:pt x="2235683" y="42559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D01D0-E669-4153-AAAA-E4493E6B2F17}">
      <dsp:nvSpPr>
        <dsp:cNvPr id="0" name=""/>
        <dsp:cNvSpPr/>
      </dsp:nvSpPr>
      <dsp:spPr>
        <a:xfrm>
          <a:off x="2648403" y="2285635"/>
          <a:ext cx="1788546" cy="425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029"/>
              </a:lnTo>
              <a:lnTo>
                <a:pt x="1788546" y="290029"/>
              </a:lnTo>
              <a:lnTo>
                <a:pt x="1788546" y="42559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26802-9217-4BED-99FE-10F93FD43997}">
      <dsp:nvSpPr>
        <dsp:cNvPr id="0" name=""/>
        <dsp:cNvSpPr/>
      </dsp:nvSpPr>
      <dsp:spPr>
        <a:xfrm>
          <a:off x="2602683" y="2285635"/>
          <a:ext cx="91440" cy="42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59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C77A7-7657-4B71-8870-1CE387E1B6B8}">
      <dsp:nvSpPr>
        <dsp:cNvPr id="0" name=""/>
        <dsp:cNvSpPr/>
      </dsp:nvSpPr>
      <dsp:spPr>
        <a:xfrm>
          <a:off x="859856" y="2285635"/>
          <a:ext cx="1788546" cy="425592"/>
        </a:xfrm>
        <a:custGeom>
          <a:avLst/>
          <a:gdLst/>
          <a:ahLst/>
          <a:cxnLst/>
          <a:rect l="0" t="0" r="0" b="0"/>
          <a:pathLst>
            <a:path>
              <a:moveTo>
                <a:pt x="1788546" y="0"/>
              </a:moveTo>
              <a:lnTo>
                <a:pt x="1788546" y="290029"/>
              </a:lnTo>
              <a:lnTo>
                <a:pt x="0" y="290029"/>
              </a:lnTo>
              <a:lnTo>
                <a:pt x="0" y="425592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16BF7-5F7E-4490-B1D2-D7BD5247BDB2}">
      <dsp:nvSpPr>
        <dsp:cNvPr id="0" name=""/>
        <dsp:cNvSpPr/>
      </dsp:nvSpPr>
      <dsp:spPr>
        <a:xfrm>
          <a:off x="2648403" y="930811"/>
          <a:ext cx="2235683" cy="425592"/>
        </a:xfrm>
        <a:custGeom>
          <a:avLst/>
          <a:gdLst/>
          <a:ahLst/>
          <a:cxnLst/>
          <a:rect l="0" t="0" r="0" b="0"/>
          <a:pathLst>
            <a:path>
              <a:moveTo>
                <a:pt x="2235683" y="0"/>
              </a:moveTo>
              <a:lnTo>
                <a:pt x="2235683" y="290029"/>
              </a:lnTo>
              <a:lnTo>
                <a:pt x="0" y="290029"/>
              </a:lnTo>
              <a:lnTo>
                <a:pt x="0" y="425592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BD107-77AA-4B48-99F2-87F43E8EF322}">
      <dsp:nvSpPr>
        <dsp:cNvPr id="0" name=""/>
        <dsp:cNvSpPr/>
      </dsp:nvSpPr>
      <dsp:spPr>
        <a:xfrm>
          <a:off x="4152408" y="1580"/>
          <a:ext cx="1463356" cy="929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5B0D14-BDBC-49B1-AFC0-83F4A0B6CEED}">
      <dsp:nvSpPr>
        <dsp:cNvPr id="0" name=""/>
        <dsp:cNvSpPr/>
      </dsp:nvSpPr>
      <dsp:spPr>
        <a:xfrm>
          <a:off x="4315003" y="156046"/>
          <a:ext cx="1463356" cy="929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Сопоставимость результатов оценочных процедур</a:t>
          </a:r>
          <a:endParaRPr lang="ru-RU" sz="1200" kern="1200" dirty="0"/>
        </a:p>
      </dsp:txBody>
      <dsp:txXfrm>
        <a:off x="4342219" y="183262"/>
        <a:ext cx="1408924" cy="874799"/>
      </dsp:txXfrm>
    </dsp:sp>
    <dsp:sp modelId="{E7C69640-CA39-4B10-91E8-212CB1947FBB}">
      <dsp:nvSpPr>
        <dsp:cNvPr id="0" name=""/>
        <dsp:cNvSpPr/>
      </dsp:nvSpPr>
      <dsp:spPr>
        <a:xfrm>
          <a:off x="1916725" y="1356404"/>
          <a:ext cx="1463356" cy="929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86A691-B5DC-4F1C-B184-B1B34ABA4582}">
      <dsp:nvSpPr>
        <dsp:cNvPr id="0" name=""/>
        <dsp:cNvSpPr/>
      </dsp:nvSpPr>
      <dsp:spPr>
        <a:xfrm>
          <a:off x="2079320" y="1510870"/>
          <a:ext cx="1463356" cy="929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…в пределах </a:t>
          </a: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одной</a:t>
          </a:r>
          <a:r>
            <a:rPr lang="ru-RU" sz="1200" kern="1200" dirty="0" smtClean="0"/>
            <a:t> оценочной процедуры</a:t>
          </a:r>
          <a:endParaRPr lang="ru-RU" sz="1200" kern="1200" dirty="0"/>
        </a:p>
      </dsp:txBody>
      <dsp:txXfrm>
        <a:off x="2106536" y="1538086"/>
        <a:ext cx="1408924" cy="874799"/>
      </dsp:txXfrm>
    </dsp:sp>
    <dsp:sp modelId="{F48C8772-6901-4F86-BAC3-0185582644BF}">
      <dsp:nvSpPr>
        <dsp:cNvPr id="0" name=""/>
        <dsp:cNvSpPr/>
      </dsp:nvSpPr>
      <dsp:spPr>
        <a:xfrm>
          <a:off x="128178" y="2711228"/>
          <a:ext cx="1463356" cy="929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0A2A37-5FE9-4B6F-A45A-5D72305F896F}">
      <dsp:nvSpPr>
        <dsp:cNvPr id="0" name=""/>
        <dsp:cNvSpPr/>
      </dsp:nvSpPr>
      <dsp:spPr>
        <a:xfrm>
          <a:off x="290773" y="2865694"/>
          <a:ext cx="1463356" cy="929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Сопоставимость результатов разных </a:t>
          </a: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предметов</a:t>
          </a:r>
          <a:endParaRPr lang="ru-RU" sz="1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989" y="2892910"/>
        <a:ext cx="1408924" cy="874799"/>
      </dsp:txXfrm>
    </dsp:sp>
    <dsp:sp modelId="{2B6EE11F-F5B4-4287-869F-17923B67E0C5}">
      <dsp:nvSpPr>
        <dsp:cNvPr id="0" name=""/>
        <dsp:cNvSpPr/>
      </dsp:nvSpPr>
      <dsp:spPr>
        <a:xfrm>
          <a:off x="1916725" y="2711228"/>
          <a:ext cx="1463356" cy="929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97D9A3-52EB-4CB4-8E0C-E167812E96EC}">
      <dsp:nvSpPr>
        <dsp:cNvPr id="0" name=""/>
        <dsp:cNvSpPr/>
      </dsp:nvSpPr>
      <dsp:spPr>
        <a:xfrm>
          <a:off x="2079320" y="2865694"/>
          <a:ext cx="1463356" cy="929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Сопоставимость результатов разных </a:t>
          </a: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объектов</a:t>
          </a:r>
          <a:endParaRPr lang="ru-RU" sz="1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06536" y="2892910"/>
        <a:ext cx="1408924" cy="874799"/>
      </dsp:txXfrm>
    </dsp:sp>
    <dsp:sp modelId="{7484F906-4D20-476F-A5F7-C1B61F5206E8}">
      <dsp:nvSpPr>
        <dsp:cNvPr id="0" name=""/>
        <dsp:cNvSpPr/>
      </dsp:nvSpPr>
      <dsp:spPr>
        <a:xfrm>
          <a:off x="3705271" y="2711228"/>
          <a:ext cx="1463356" cy="929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6591E-27B3-4176-9805-475C8295A5B8}">
      <dsp:nvSpPr>
        <dsp:cNvPr id="0" name=""/>
        <dsp:cNvSpPr/>
      </dsp:nvSpPr>
      <dsp:spPr>
        <a:xfrm>
          <a:off x="3867866" y="2865694"/>
          <a:ext cx="1463356" cy="929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Сопоставимость результатов </a:t>
          </a: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динамике по годам</a:t>
          </a:r>
          <a:endParaRPr lang="ru-RU" sz="1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5082" y="2892910"/>
        <a:ext cx="1408924" cy="874799"/>
      </dsp:txXfrm>
    </dsp:sp>
    <dsp:sp modelId="{562E08F2-DEFF-4152-A3B2-9DAB115128FB}">
      <dsp:nvSpPr>
        <dsp:cNvPr id="0" name=""/>
        <dsp:cNvSpPr/>
      </dsp:nvSpPr>
      <dsp:spPr>
        <a:xfrm>
          <a:off x="6388091" y="1356404"/>
          <a:ext cx="1463356" cy="929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14212E-792F-40E5-9A1B-DB5DE7C4D094}">
      <dsp:nvSpPr>
        <dsp:cNvPr id="0" name=""/>
        <dsp:cNvSpPr/>
      </dsp:nvSpPr>
      <dsp:spPr>
        <a:xfrm>
          <a:off x="6550686" y="1510870"/>
          <a:ext cx="1463356" cy="929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…между </a:t>
          </a:r>
          <a:r>
            <a:rPr lang="ru-RU" sz="1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разными</a:t>
          </a:r>
          <a:r>
            <a:rPr lang="ru-RU" sz="1200" kern="1200" dirty="0" smtClean="0"/>
            <a:t> оценочными процедурами</a:t>
          </a:r>
          <a:endParaRPr lang="ru-RU" sz="1200" kern="1200" dirty="0"/>
        </a:p>
      </dsp:txBody>
      <dsp:txXfrm>
        <a:off x="6577902" y="1538086"/>
        <a:ext cx="1408924" cy="874799"/>
      </dsp:txXfrm>
    </dsp:sp>
    <dsp:sp modelId="{58CB3224-E39A-401B-BAA2-3D2FAF57978A}">
      <dsp:nvSpPr>
        <dsp:cNvPr id="0" name=""/>
        <dsp:cNvSpPr/>
      </dsp:nvSpPr>
      <dsp:spPr>
        <a:xfrm>
          <a:off x="5493818" y="2711228"/>
          <a:ext cx="1463356" cy="929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BE3DCF-AEA2-40B4-933E-DF6C993B5906}">
      <dsp:nvSpPr>
        <dsp:cNvPr id="0" name=""/>
        <dsp:cNvSpPr/>
      </dsp:nvSpPr>
      <dsp:spPr>
        <a:xfrm>
          <a:off x="5656413" y="2865694"/>
          <a:ext cx="1463356" cy="929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Сопоставимость результатов, показанных </a:t>
          </a:r>
          <a:r>
            <a:rPr lang="ru-RU" sz="9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одной</a:t>
          </a:r>
          <a:r>
            <a:rPr lang="ru-RU" sz="900" kern="1200" dirty="0" smtClean="0"/>
            <a:t> и той же </a:t>
          </a:r>
          <a:r>
            <a:rPr lang="ru-RU" sz="9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категорией испытуемых</a:t>
          </a:r>
          <a:r>
            <a:rPr lang="ru-RU" sz="900" kern="1200" dirty="0" smtClean="0"/>
            <a:t> в </a:t>
          </a:r>
          <a:r>
            <a:rPr lang="ru-RU" sz="9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разных</a:t>
          </a:r>
          <a:r>
            <a:rPr lang="ru-RU" sz="900" kern="1200" dirty="0" smtClean="0"/>
            <a:t> оценочных процедурах</a:t>
          </a:r>
          <a:endParaRPr lang="ru-RU" sz="900" kern="1200" dirty="0"/>
        </a:p>
      </dsp:txBody>
      <dsp:txXfrm>
        <a:off x="5683629" y="2892910"/>
        <a:ext cx="1408924" cy="874799"/>
      </dsp:txXfrm>
    </dsp:sp>
    <dsp:sp modelId="{B80C698F-0FDA-40B8-B8CD-99DC0A08A589}">
      <dsp:nvSpPr>
        <dsp:cNvPr id="0" name=""/>
        <dsp:cNvSpPr/>
      </dsp:nvSpPr>
      <dsp:spPr>
        <a:xfrm>
          <a:off x="7253639" y="2705941"/>
          <a:ext cx="1463356" cy="929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DDDC59-3AF9-4A1A-894C-6ADA0BDCB87E}">
      <dsp:nvSpPr>
        <dsp:cNvPr id="0" name=""/>
        <dsp:cNvSpPr/>
      </dsp:nvSpPr>
      <dsp:spPr>
        <a:xfrm>
          <a:off x="7416234" y="2860406"/>
          <a:ext cx="1463356" cy="929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Сопоставимость результатов, показанных учащимися</a:t>
          </a:r>
          <a:r>
            <a:rPr lang="ru-RU" sz="9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одного </a:t>
          </a:r>
          <a:r>
            <a:rPr lang="ru-RU" sz="900" kern="1200" dirty="0" smtClean="0"/>
            <a:t>и того же </a:t>
          </a:r>
          <a:r>
            <a:rPr lang="ru-RU" sz="9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объекта оценки </a:t>
          </a:r>
          <a:r>
            <a:rPr lang="ru-RU" sz="900" kern="1200" dirty="0" smtClean="0"/>
            <a:t>(школа, муниципалитет) в </a:t>
          </a:r>
          <a:r>
            <a:rPr lang="ru-RU" sz="9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разных </a:t>
          </a:r>
          <a:r>
            <a:rPr lang="ru-RU" sz="900" kern="1200" dirty="0" smtClean="0"/>
            <a:t>оценочных процедурах</a:t>
          </a:r>
          <a:endParaRPr lang="ru-RU" sz="900" kern="1200" dirty="0"/>
        </a:p>
      </dsp:txBody>
      <dsp:txXfrm>
        <a:off x="7443450" y="2887622"/>
        <a:ext cx="1408924" cy="874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153EA-A3E9-40B2-AEE9-B1A2207F16BC}">
      <dsp:nvSpPr>
        <dsp:cNvPr id="0" name=""/>
        <dsp:cNvSpPr/>
      </dsp:nvSpPr>
      <dsp:spPr>
        <a:xfrm>
          <a:off x="0" y="0"/>
          <a:ext cx="5832648" cy="139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квадратическое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(или стандартное) отклонение: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квадратическое  отклонение  является  мерилом  надежности средней. Чем меньше эта величина, тем лучше средняя арифметическая отражает собой всю представляемую совокупность 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2103" y="0"/>
        <a:ext cx="4520544" cy="1396573"/>
      </dsp:txXfrm>
    </dsp:sp>
    <dsp:sp modelId="{5E4A8BA8-F83E-495E-9E10-C2F63BDE60FF}">
      <dsp:nvSpPr>
        <dsp:cNvPr id="0" name=""/>
        <dsp:cNvSpPr/>
      </dsp:nvSpPr>
      <dsp:spPr>
        <a:xfrm>
          <a:off x="0" y="374700"/>
          <a:ext cx="1244512" cy="6121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0E5B23-C412-4839-BCF7-99F1FF8A26C9}">
      <dsp:nvSpPr>
        <dsp:cNvPr id="0" name=""/>
        <dsp:cNvSpPr/>
      </dsp:nvSpPr>
      <dsp:spPr>
        <a:xfrm>
          <a:off x="0" y="1542146"/>
          <a:ext cx="5832648" cy="2250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вариации: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 – это отношение среднеквадратического отклонения к среднеарифметическому, рассчитывается в процентах.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Критериальным</a:t>
          </a: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значением коэффициента вариации служит  33,3%, то есть если V меньше или равен 33,3% - вариация считает слабой, а если больше - сильной. В случае сильной вариации изучаемая статистическая совокупность считается неоднородной, а средняя величина - нетипичной и ее нельзя использовать как обобщающий показатель этой совокупности.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2103" y="1542146"/>
        <a:ext cx="4520544" cy="2250551"/>
      </dsp:txXfrm>
    </dsp:sp>
    <dsp:sp modelId="{5F6D8366-D866-4280-B334-B8B2CA61FB74}">
      <dsp:nvSpPr>
        <dsp:cNvPr id="0" name=""/>
        <dsp:cNvSpPr/>
      </dsp:nvSpPr>
      <dsp:spPr>
        <a:xfrm>
          <a:off x="0" y="2317102"/>
          <a:ext cx="1263211" cy="70063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0E63E-1441-4E84-8D1F-41FFB901A4BC}">
      <dsp:nvSpPr>
        <dsp:cNvPr id="0" name=""/>
        <dsp:cNvSpPr/>
      </dsp:nvSpPr>
      <dsp:spPr>
        <a:xfrm>
          <a:off x="166501" y="982386"/>
          <a:ext cx="813872" cy="813872"/>
        </a:xfrm>
        <a:prstGeom prst="donut">
          <a:avLst>
            <a:gd name="adj" fmla="val 2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F06D8-2789-40B8-9151-7D977AA3E8A2}">
      <dsp:nvSpPr>
        <dsp:cNvPr id="0" name=""/>
        <dsp:cNvSpPr/>
      </dsp:nvSpPr>
      <dsp:spPr>
        <a:xfrm>
          <a:off x="-44473" y="504771"/>
          <a:ext cx="1011733" cy="48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Готовность учащихся 1 классов к обучению в школе</a:t>
          </a:r>
          <a:endParaRPr lang="ru-RU" sz="1000" b="1" kern="1200" dirty="0"/>
        </a:p>
      </dsp:txBody>
      <dsp:txXfrm>
        <a:off x="-44473" y="504771"/>
        <a:ext cx="1011733" cy="487577"/>
      </dsp:txXfrm>
    </dsp:sp>
    <dsp:sp modelId="{CA1029AF-3695-4A47-BF8C-BE621E2D9826}">
      <dsp:nvSpPr>
        <dsp:cNvPr id="0" name=""/>
        <dsp:cNvSpPr/>
      </dsp:nvSpPr>
      <dsp:spPr>
        <a:xfrm>
          <a:off x="1041677" y="1178097"/>
          <a:ext cx="422451" cy="42245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CFF50-23F6-48E7-90A1-AB76F3FEB8FB}">
      <dsp:nvSpPr>
        <dsp:cNvPr id="0" name=""/>
        <dsp:cNvSpPr/>
      </dsp:nvSpPr>
      <dsp:spPr>
        <a:xfrm>
          <a:off x="541341" y="1766082"/>
          <a:ext cx="875197" cy="42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Внутриклассное оценивание, школьный мониторинг</a:t>
          </a:r>
          <a:endParaRPr lang="ru-RU" sz="900" kern="1200" dirty="0"/>
        </a:p>
      </dsp:txBody>
      <dsp:txXfrm>
        <a:off x="541341" y="1766082"/>
        <a:ext cx="875197" cy="421987"/>
      </dsp:txXfrm>
    </dsp:sp>
    <dsp:sp modelId="{0A91AB5A-796F-4E51-84F5-B0938B180CDF}">
      <dsp:nvSpPr>
        <dsp:cNvPr id="0" name=""/>
        <dsp:cNvSpPr/>
      </dsp:nvSpPr>
      <dsp:spPr>
        <a:xfrm rot="17700000">
          <a:off x="1089266" y="590576"/>
          <a:ext cx="875197" cy="42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31E9A-ADE7-4672-BDAF-4FBCB8058CC0}">
      <dsp:nvSpPr>
        <dsp:cNvPr id="0" name=""/>
        <dsp:cNvSpPr/>
      </dsp:nvSpPr>
      <dsp:spPr>
        <a:xfrm>
          <a:off x="1525432" y="982386"/>
          <a:ext cx="813872" cy="813872"/>
        </a:xfrm>
        <a:prstGeom prst="donut">
          <a:avLst>
            <a:gd name="adj" fmla="val 2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6C025-581E-4BE6-A536-4F5A86584743}">
      <dsp:nvSpPr>
        <dsp:cNvPr id="0" name=""/>
        <dsp:cNvSpPr/>
      </dsp:nvSpPr>
      <dsp:spPr>
        <a:xfrm>
          <a:off x="1512166" y="425330"/>
          <a:ext cx="1011733" cy="48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Готовность  учащихся 5 классов к обучению в основной школе</a:t>
          </a:r>
          <a:endParaRPr lang="ru-RU" sz="1000" b="1" kern="1200" dirty="0"/>
        </a:p>
      </dsp:txBody>
      <dsp:txXfrm>
        <a:off x="1512166" y="425330"/>
        <a:ext cx="1011733" cy="487577"/>
      </dsp:txXfrm>
    </dsp:sp>
    <dsp:sp modelId="{8D8CF0D5-B226-4778-82C4-9FBA2FF9CC00}">
      <dsp:nvSpPr>
        <dsp:cNvPr id="0" name=""/>
        <dsp:cNvSpPr/>
      </dsp:nvSpPr>
      <dsp:spPr>
        <a:xfrm>
          <a:off x="2400607" y="1178097"/>
          <a:ext cx="422451" cy="42245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CF9E2-F5A4-4020-9D36-1E4583C29BB8}">
      <dsp:nvSpPr>
        <dsp:cNvPr id="0" name=""/>
        <dsp:cNvSpPr/>
      </dsp:nvSpPr>
      <dsp:spPr>
        <a:xfrm>
          <a:off x="1900272" y="1766082"/>
          <a:ext cx="875197" cy="42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Внутриклассное оценивание, школьный мониторинг</a:t>
          </a:r>
          <a:endParaRPr lang="ru-RU" sz="900" kern="1200" dirty="0"/>
        </a:p>
      </dsp:txBody>
      <dsp:txXfrm>
        <a:off x="1900272" y="1766082"/>
        <a:ext cx="875197" cy="421987"/>
      </dsp:txXfrm>
    </dsp:sp>
    <dsp:sp modelId="{9BDE7307-98B5-4F56-B2BF-8B204D5B4938}">
      <dsp:nvSpPr>
        <dsp:cNvPr id="0" name=""/>
        <dsp:cNvSpPr/>
      </dsp:nvSpPr>
      <dsp:spPr>
        <a:xfrm rot="17700000">
          <a:off x="2448197" y="590576"/>
          <a:ext cx="875197" cy="42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BEB34-8662-4E67-83B8-23856A4A791D}">
      <dsp:nvSpPr>
        <dsp:cNvPr id="0" name=""/>
        <dsp:cNvSpPr/>
      </dsp:nvSpPr>
      <dsp:spPr>
        <a:xfrm>
          <a:off x="2884362" y="982386"/>
          <a:ext cx="813872" cy="813872"/>
        </a:xfrm>
        <a:prstGeom prst="donut">
          <a:avLst>
            <a:gd name="adj" fmla="val 2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3D48A-7194-41EF-9831-1B591E7F98FD}">
      <dsp:nvSpPr>
        <dsp:cNvPr id="0" name=""/>
        <dsp:cNvSpPr/>
      </dsp:nvSpPr>
      <dsp:spPr>
        <a:xfrm>
          <a:off x="2961878" y="497337"/>
          <a:ext cx="1011733" cy="48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ГИА выпускников 9 классов</a:t>
          </a:r>
          <a:endParaRPr lang="ru-RU" sz="1000" b="1" kern="1200" dirty="0"/>
        </a:p>
      </dsp:txBody>
      <dsp:txXfrm>
        <a:off x="2961878" y="497337"/>
        <a:ext cx="1011733" cy="487577"/>
      </dsp:txXfrm>
    </dsp:sp>
    <dsp:sp modelId="{C1D68979-2E27-4974-9AA6-A843580BA45D}">
      <dsp:nvSpPr>
        <dsp:cNvPr id="0" name=""/>
        <dsp:cNvSpPr/>
      </dsp:nvSpPr>
      <dsp:spPr>
        <a:xfrm>
          <a:off x="3759538" y="1178097"/>
          <a:ext cx="422451" cy="42245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04CF1-63A8-45C8-864A-2382479A9EA4}">
      <dsp:nvSpPr>
        <dsp:cNvPr id="0" name=""/>
        <dsp:cNvSpPr/>
      </dsp:nvSpPr>
      <dsp:spPr>
        <a:xfrm>
          <a:off x="3259202" y="1766082"/>
          <a:ext cx="875197" cy="42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Внутриклассное оценивание, школьный мониторинг</a:t>
          </a:r>
          <a:endParaRPr lang="ru-RU" sz="900" kern="1200" dirty="0"/>
        </a:p>
      </dsp:txBody>
      <dsp:txXfrm>
        <a:off x="3259202" y="1766082"/>
        <a:ext cx="875197" cy="421987"/>
      </dsp:txXfrm>
    </dsp:sp>
    <dsp:sp modelId="{4D473D4B-3B77-4C8F-A2A8-4136E0041D05}">
      <dsp:nvSpPr>
        <dsp:cNvPr id="0" name=""/>
        <dsp:cNvSpPr/>
      </dsp:nvSpPr>
      <dsp:spPr>
        <a:xfrm rot="17700000">
          <a:off x="3807128" y="590576"/>
          <a:ext cx="875197" cy="42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D999-6D66-4F6B-BA95-0B463F914821}">
      <dsp:nvSpPr>
        <dsp:cNvPr id="0" name=""/>
        <dsp:cNvSpPr/>
      </dsp:nvSpPr>
      <dsp:spPr>
        <a:xfrm>
          <a:off x="4243228" y="1178097"/>
          <a:ext cx="422451" cy="42245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2DDF7-77D7-4258-89DE-6E32052990A4}">
      <dsp:nvSpPr>
        <dsp:cNvPr id="0" name=""/>
        <dsp:cNvSpPr/>
      </dsp:nvSpPr>
      <dsp:spPr>
        <a:xfrm>
          <a:off x="3971501" y="1728192"/>
          <a:ext cx="875197" cy="42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Результаты предметных олимпиад</a:t>
          </a:r>
          <a:endParaRPr lang="ru-RU" sz="900" kern="1200" dirty="0"/>
        </a:p>
      </dsp:txBody>
      <dsp:txXfrm>
        <a:off x="3971501" y="1728192"/>
        <a:ext cx="875197" cy="421987"/>
      </dsp:txXfrm>
    </dsp:sp>
    <dsp:sp modelId="{40E0C7D0-A612-4ECE-8441-4767FE48BF5B}">
      <dsp:nvSpPr>
        <dsp:cNvPr id="0" name=""/>
        <dsp:cNvSpPr/>
      </dsp:nvSpPr>
      <dsp:spPr>
        <a:xfrm rot="17700000">
          <a:off x="4290818" y="590576"/>
          <a:ext cx="875197" cy="421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6A6A4-4592-44FE-B3BC-0AB6EE36F640}">
      <dsp:nvSpPr>
        <dsp:cNvPr id="0" name=""/>
        <dsp:cNvSpPr/>
      </dsp:nvSpPr>
      <dsp:spPr>
        <a:xfrm>
          <a:off x="4726983" y="982386"/>
          <a:ext cx="813872" cy="813872"/>
        </a:xfrm>
        <a:prstGeom prst="donut">
          <a:avLst>
            <a:gd name="adj" fmla="val 2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F12BC-DF0E-454D-80A1-DB6F9023ECF4}">
      <dsp:nvSpPr>
        <dsp:cNvPr id="0" name=""/>
        <dsp:cNvSpPr/>
      </dsp:nvSpPr>
      <dsp:spPr>
        <a:xfrm>
          <a:off x="4704275" y="504052"/>
          <a:ext cx="1011733" cy="48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ЕГЭ выпускников 11 классов</a:t>
          </a:r>
          <a:endParaRPr lang="ru-RU" sz="1000" b="1" kern="1200" dirty="0"/>
        </a:p>
      </dsp:txBody>
      <dsp:txXfrm>
        <a:off x="4704275" y="504052"/>
        <a:ext cx="1011733" cy="487577"/>
      </dsp:txXfrm>
    </dsp:sp>
    <dsp:sp modelId="{F0C57B4E-3AC6-4B0B-B29B-34E2DCAEA15E}">
      <dsp:nvSpPr>
        <dsp:cNvPr id="0" name=""/>
        <dsp:cNvSpPr/>
      </dsp:nvSpPr>
      <dsp:spPr>
        <a:xfrm>
          <a:off x="5602224" y="982386"/>
          <a:ext cx="813872" cy="813872"/>
        </a:xfrm>
        <a:prstGeom prst="donut">
          <a:avLst>
            <a:gd name="adj" fmla="val 2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4FD93-3D48-4135-9E9B-B68482660DCF}">
      <dsp:nvSpPr>
        <dsp:cNvPr id="0" name=""/>
        <dsp:cNvSpPr/>
      </dsp:nvSpPr>
      <dsp:spPr>
        <a:xfrm>
          <a:off x="5888995" y="318914"/>
          <a:ext cx="1011733" cy="487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Мониторинг образовательных и трудовых траекторий выпускников 11 классов</a:t>
          </a:r>
          <a:endParaRPr lang="ru-RU" sz="1000" b="1" kern="1200" dirty="0"/>
        </a:p>
      </dsp:txBody>
      <dsp:txXfrm>
        <a:off x="5888995" y="318914"/>
        <a:ext cx="1011733" cy="48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4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23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1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8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73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5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29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35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81025" y="4709195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1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540249" y="8872290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17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39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99889" y="4709195"/>
            <a:ext cx="5996136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300"/>
              </a:spcBef>
            </a:pPr>
            <a:endParaRPr lang="ru-RU" sz="11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324225" y="8957667"/>
            <a:ext cx="2971800" cy="4572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8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62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17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39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92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43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64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37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14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39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443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60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34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30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38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2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60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9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0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>
              <a:spcBef>
                <a:spcPts val="600"/>
              </a:spcBef>
            </a:pPr>
            <a:endParaRPr lang="ru-RU" sz="110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22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81000" y="4343400"/>
            <a:ext cx="60960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50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7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5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2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34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3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27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11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428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9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69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59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21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861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5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5433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Your logo here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6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257-9F25-4D4E-B368-4B2CB2A172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54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C0C5-88DD-4B31-AA37-3F6532BCD1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60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9C97-A64C-49E5-85E7-C84F2E8527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979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8B57-4406-4F8D-9917-1DB0E776EF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5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3BE6-028F-412E-85D8-425CCA0BA3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38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532B-F962-4FB4-A522-A8E0F650D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2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E0E9-5A2C-4E1F-9DF5-13CD44AD15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90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8D94-4BB5-480B-89BA-71ED97F7F3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05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1AEB-53EF-4E1A-A624-8A3B63FD91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93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7841-856F-4866-8B33-1B6F92F669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1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FD25-5125-4245-A236-4DBB3C5486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15D0A-1645-4182-BF32-7D0483A4EC5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7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iced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16.xml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png"/><Relationship Id="rId12" Type="http://schemas.openxmlformats.org/officeDocument/2006/relationships/hyperlink" Target="http://ege21.ru/ege/metod/egeh_2012_chuvashija_statisticheskij_sbornik_2_ver.pdf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3.png"/><Relationship Id="rId11" Type="http://schemas.openxmlformats.org/officeDocument/2006/relationships/hyperlink" Target="http://www.edc.samara.ru/~school120/ege.htm" TargetMode="External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4.gif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2.png"/><Relationship Id="rId9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5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e.edu.ru/ru/main/scaling/" TargetMode="Externa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notesSlide" Target="../notesSlides/notesSlide27.xml"/><Relationship Id="rId7" Type="http://schemas.openxmlformats.org/officeDocument/2006/relationships/diagramData" Target="../diagrams/data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12.png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372200" y="4628249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6394" y="4580511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Национальные экзамены и мониторинги учебных достижений: интерпретация и представление результатов для различных групп пользователей</a:t>
            </a:r>
            <a:r>
              <a:rPr lang="ru-RU" sz="1400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14-17 мая 2013 года, г. Москва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440160"/>
          </a:xfrm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</a:rPr>
              <a:t>Интерпретация и </a:t>
            </a:r>
            <a:r>
              <a:rPr lang="ru-RU" sz="2800" dirty="0" smtClean="0">
                <a:solidFill>
                  <a:schemeClr val="bg1"/>
                </a:solidFill>
              </a:rPr>
              <a:t>сопоставимость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результатов оценочных процедур.</a:t>
            </a:r>
            <a:endParaRPr lang="ru-RU" sz="2800" i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71" y="4581703"/>
            <a:ext cx="762613" cy="4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image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00" y="4569058"/>
            <a:ext cx="936104" cy="42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67" y="4581703"/>
            <a:ext cx="855687" cy="40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Описание: ciced logo single.eps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34842" y="4598301"/>
            <a:ext cx="1105730" cy="3899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Прямоугольник 24"/>
          <p:cNvSpPr/>
          <p:nvPr/>
        </p:nvSpPr>
        <p:spPr>
          <a:xfrm>
            <a:off x="7530934" y="1157288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СЕССИЯ 7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 bwMode="auto">
          <a:xfrm>
            <a:off x="4638510" y="3014284"/>
            <a:ext cx="43571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Анатольевич Боченков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r"/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 Независимого агентства оценки качества образования «Лидер», г. Чебоксары</a:t>
            </a:r>
          </a:p>
          <a:p>
            <a:pPr algn="r"/>
            <a:endParaRPr lang="ru-RU" sz="1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s_bochenkov@mail.ru</a:t>
            </a:r>
          </a:p>
          <a:p>
            <a:pPr algn="r"/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8 9051998891                                                                                                      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8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/>
          </p:nvPr>
        </p:nvGraphicFramePr>
        <p:xfrm>
          <a:off x="35496" y="1124124"/>
          <a:ext cx="5004048" cy="339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12649994"/>
              </p:ext>
            </p:extLst>
          </p:nvPr>
        </p:nvGraphicFramePr>
        <p:xfrm>
          <a:off x="4211960" y="1157288"/>
          <a:ext cx="4824536" cy="350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9327" y="4299942"/>
            <a:ext cx="6597551" cy="84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Школа А не обеспечивает качества подготовки по востребованным предметам (биология, химия). </a:t>
            </a:r>
          </a:p>
          <a:p>
            <a:pPr algn="just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Школа Б обеспечивает высокий уровень подготовки как по предметам профиля (английский язык, обществознание), так и по другим предметам. </a:t>
            </a:r>
          </a:p>
          <a:p>
            <a:pPr algn="just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Школа В кроме физике обеспечивает высокий уровень практически по всем предметам. </a:t>
            </a:r>
          </a:p>
          <a:p>
            <a:pPr algn="just" fontAlgn="auto">
              <a:lnSpc>
                <a:spcPts val="1200"/>
              </a:lnSpc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C00000"/>
                </a:solidFill>
              </a:rPr>
              <a:t>Школа Г многопрофильная и обеспечивает высокий уровень подготовки по всем предметам.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0494"/>
            <a:ext cx="6994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</a:t>
            </a: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для ШКОЛЫ. </a:t>
            </a:r>
            <a:b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между востребованностью учебных предметов и качеством подготовки к </a:t>
            </a: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val="147411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Graphic spid="6" grpId="0">
        <p:bldSub>
          <a:bldChart bld="series"/>
        </p:bldSub>
      </p:bldGraphic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3421" y="66640"/>
            <a:ext cx="730830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интерпретации результатов ЕГЭ школ в пределах одного из муниципалитетов региона: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39015" y="1157291"/>
          <a:ext cx="6737241" cy="3886749"/>
        </p:xfrm>
        <a:graphic>
          <a:graphicData uri="http://schemas.openxmlformats.org/drawingml/2006/table">
            <a:tbl>
              <a:tblPr firstRow="1" firstCol="1" bandRow="1"/>
              <a:tblGrid>
                <a:gridCol w="1548259"/>
                <a:gridCol w="288032"/>
                <a:gridCol w="288032"/>
                <a:gridCol w="720080"/>
                <a:gridCol w="724486"/>
                <a:gridCol w="576064"/>
                <a:gridCol w="648072"/>
                <a:gridCol w="936104"/>
                <a:gridCol w="648072"/>
                <a:gridCol w="360040"/>
              </a:tblGrid>
              <a:tr h="1534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Кластер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Число выпускников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выпускников, успешно сдавших два обязательных экзамена в форме ЕГЭ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(выше порога)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"+" - ВСЕ выпускники освоили стандарт;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 "-" - НЕ ВСЕ выпускники освоили стандарт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Доля выпускников, успешно сдавших все экзамены в форме ЕГЭ (выше порога)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Качество подготовки по обязательным предметам. Средний балл по двум предметам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Качество профильной подготовки. Доля выпускников, сдавших все экзамены по выбору с результатом выше профильного уровня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Качество профильной подготовки. Доля экзаменов с результатом выше профильного уровня.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Группа по совокупным результатам ЕГЭ-2012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"Гимназия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А"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89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92,1%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58,26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7,9%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21,3%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А"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94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96,8%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59,01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17,3%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Б"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97,1%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54,32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4,4%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13,8%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В"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97,6%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57,10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2,4%</a:t>
                      </a: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13,0%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№Х с УИОП"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95,8%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61,52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18,1%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№Г"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90,9%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46,55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№Д"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79,6%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53,08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7,1%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14,4%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№Е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82,5%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52,48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6,8%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№Ж"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78,0%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47,64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6,7%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МАОУ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№И 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с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УИОП"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91,4%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52,72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4,5%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№К с УИОП"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50,20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"СОШ 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№Л"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98,4%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86,9%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53,00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3,3%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9,6%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"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В(С)ОШ №? 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6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88,0%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38,34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8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МБОУ “</a:t>
                      </a: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СОШ №М"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№</a:t>
                      </a: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98,3%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74,6%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47,80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0,0%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4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47433" marR="474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Пятиугольник 2"/>
          <p:cNvSpPr/>
          <p:nvPr/>
        </p:nvSpPr>
        <p:spPr>
          <a:xfrm flipH="1">
            <a:off x="6948264" y="2355726"/>
            <a:ext cx="2160240" cy="864096"/>
          </a:xfrm>
          <a:prstGeom prst="homePlate">
            <a:avLst>
              <a:gd name="adj" fmla="val 134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Школы, </a:t>
            </a:r>
            <a:r>
              <a:rPr lang="ru-RU" sz="900" dirty="0">
                <a:solidFill>
                  <a:prstClr val="black"/>
                </a:solidFill>
              </a:rPr>
              <a:t>обеспечившие своим выпускникам не только минимальный уровень освоения образовательного стандарта</a:t>
            </a:r>
            <a:r>
              <a:rPr lang="ru-RU" sz="900" dirty="0" smtClean="0">
                <a:solidFill>
                  <a:prstClr val="black"/>
                </a:solidFill>
              </a:rPr>
              <a:t>, </a:t>
            </a:r>
            <a:r>
              <a:rPr lang="ru-RU" sz="900" dirty="0">
                <a:solidFill>
                  <a:prstClr val="black"/>
                </a:solidFill>
              </a:rPr>
              <a:t>но достигшие высоких результатов в профильной </a:t>
            </a:r>
            <a:r>
              <a:rPr lang="ru-RU" sz="900" dirty="0" smtClean="0">
                <a:solidFill>
                  <a:prstClr val="black"/>
                </a:solidFill>
              </a:rPr>
              <a:t>подготовки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35,5% выпускников региона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6948264" y="3867894"/>
            <a:ext cx="2160240" cy="792088"/>
          </a:xfrm>
          <a:prstGeom prst="homePlate">
            <a:avLst>
              <a:gd name="adj" fmla="val 134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Школы, </a:t>
            </a:r>
            <a:r>
              <a:rPr lang="ru-RU" sz="900" dirty="0">
                <a:solidFill>
                  <a:prstClr val="black"/>
                </a:solidFill>
              </a:rPr>
              <a:t>имеющие низкие результаты по одним показателям ЕГЭ и высокие по другим –школы с нестабильным результатом и различными проблемами</a:t>
            </a:r>
            <a:endParaRPr lang="ru-RU" sz="900" dirty="0" smtClean="0">
              <a:solidFill>
                <a:prstClr val="black"/>
              </a:solidFill>
            </a:endParaRPr>
          </a:p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33,7% выпускников региона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6935285" y="3219822"/>
            <a:ext cx="2160240" cy="648072"/>
          </a:xfrm>
          <a:prstGeom prst="homePlate">
            <a:avLst>
              <a:gd name="adj" fmla="val 194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Школы</a:t>
            </a:r>
            <a:r>
              <a:rPr lang="ru-RU" sz="900" dirty="0">
                <a:solidFill>
                  <a:prstClr val="black"/>
                </a:solidFill>
              </a:rPr>
              <a:t>, обеспечивающие только </a:t>
            </a:r>
            <a:r>
              <a:rPr lang="ru-RU" sz="900" dirty="0" smtClean="0">
                <a:solidFill>
                  <a:prstClr val="black"/>
                </a:solidFill>
              </a:rPr>
              <a:t>минимальную общеобразовательную подготовку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17,8% выпускников региона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6948264" y="4659982"/>
            <a:ext cx="2160240" cy="432048"/>
          </a:xfrm>
          <a:prstGeom prst="homePlate">
            <a:avLst>
              <a:gd name="adj" fmla="val 223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Школы с </a:t>
            </a:r>
            <a:r>
              <a:rPr lang="ru-RU" sz="900" dirty="0">
                <a:solidFill>
                  <a:prstClr val="black"/>
                </a:solidFill>
              </a:rPr>
              <a:t>низкими результатами ЕГЭ по всем </a:t>
            </a:r>
            <a:r>
              <a:rPr lang="ru-RU" sz="900" dirty="0" smtClean="0">
                <a:solidFill>
                  <a:prstClr val="black"/>
                </a:solidFill>
              </a:rPr>
              <a:t>позициям</a:t>
            </a:r>
          </a:p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13,0% выпускников региона</a:t>
            </a:r>
            <a:endParaRPr lang="ru-RU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89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383"/>
            <a:ext cx="7524328" cy="565175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 для управления образовательными системами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(муниципальный, региональный уровни управления)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2008" y="1131590"/>
            <a:ext cx="4355976" cy="396044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Информационные запросы органов управления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о результатах ЕГЭ в системе образования муниципалитета, региона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kern="0" dirty="0" smtClean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Надёжность процедуры проведения ЕГЭ на территории(нарушения, фальсификации).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Охват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средним (полным) образованием учащихся соответствующего возраста учреждениями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системы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– освоение образовательного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стандарта.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Равенство доступа к образованию соответствующего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качества. Выявление групп риска среди категорий учащихся, определение степени депрессивности территорий, выявление школ, работающих в трудных условиях.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Удовлетворение потребностей населения в общеобразовательной и профильной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подготовке, предоставляемой сетью школ.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Контроль качества и оценка эффективности деятельности школ.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Эффективность использования ресурсов сети.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1115294"/>
            <a:ext cx="4608512" cy="3976736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000000"/>
                </a:solidFill>
                <a:latin typeface="Century Gothic"/>
              </a:rPr>
              <a:t>Что значит – «хорошая </a:t>
            </a: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система образования»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по </a:t>
            </a:r>
            <a:r>
              <a:rPr lang="ru-RU" sz="1200" b="1" kern="0" dirty="0">
                <a:solidFill>
                  <a:srgbClr val="000000"/>
                </a:solidFill>
                <a:latin typeface="Century Gothic"/>
              </a:rPr>
              <a:t>результатам ЕГЭ</a:t>
            </a: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Процедура проведения ЕГЭ защищена, в результатах ЕГЭ не наблюдается аномальных результатов.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Все выпускники, допущенные до итоговой аттестации успешно сдают экзамены и получают документы об образовании.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Различия в результатах между школами ниже, чем между результатами внутри школы.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Выявлены группы риска в контингенте обучающихся, определена степень депрессивности каждого элемента территории, имеются данные об условиях работы каждой из школ.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Профиль школ подтверждается результатами ЕГЭ как по спектру выбираемых предметов, так и качеством полученных результатов.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Общеобразовательная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и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профильная подготовка, предоставляемая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сетью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школ обеспечивает потребности населения.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1508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203848" y="2747591"/>
            <a:ext cx="152400" cy="180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2734193"/>
            <a:ext cx="152400" cy="1097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729112"/>
            <a:ext cx="152400" cy="7067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2752814"/>
            <a:ext cx="152400" cy="1524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2743358"/>
            <a:ext cx="1524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2743358"/>
            <a:ext cx="152400" cy="5070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2741830"/>
            <a:ext cx="152400" cy="4059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0787" y="2723049"/>
            <a:ext cx="144016" cy="6220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753578"/>
            <a:ext cx="144016" cy="155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9504" y="2728348"/>
            <a:ext cx="152400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9445" y="2741830"/>
            <a:ext cx="144016" cy="143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6897" y="2743358"/>
            <a:ext cx="144016" cy="5070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7264" y="2752814"/>
            <a:ext cx="139109" cy="1429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1835" y="2743358"/>
            <a:ext cx="144016" cy="2837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8564538"/>
              </p:ext>
            </p:extLst>
          </p:nvPr>
        </p:nvGraphicFramePr>
        <p:xfrm>
          <a:off x="323528" y="923925"/>
          <a:ext cx="8558535" cy="400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0966" y="85790"/>
            <a:ext cx="763737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Равенство доступа к образованию соответствующего качества. Муниципалитеты.</a:t>
            </a: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>
          <a:xfrm>
            <a:off x="755576" y="2715766"/>
            <a:ext cx="6082665" cy="0"/>
          </a:xfrm>
          <a:prstGeom prst="line">
            <a:avLst/>
          </a:prstGeom>
          <a:ln w="3175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588224" y="272252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6539418" y="1922791"/>
            <a:ext cx="575425" cy="303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6516216" y="249974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200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4" y="1157289"/>
          <a:ext cx="8856985" cy="4017834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432048"/>
                <a:gridCol w="360040"/>
                <a:gridCol w="432048"/>
                <a:gridCol w="360040"/>
                <a:gridCol w="350772"/>
                <a:gridCol w="81276"/>
                <a:gridCol w="576064"/>
                <a:gridCol w="360040"/>
                <a:gridCol w="413385"/>
                <a:gridCol w="354231"/>
                <a:gridCol w="528528"/>
                <a:gridCol w="360040"/>
                <a:gridCol w="648072"/>
                <a:gridCol w="432048"/>
                <a:gridCol w="792088"/>
                <a:gridCol w="288032"/>
                <a:gridCol w="360040"/>
                <a:gridCol w="360041"/>
              </a:tblGrid>
              <a:tr h="14730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Ключевые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показатели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Наименование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муниципалитетов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Всего выпускников, чел.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Число образовательных учреждений, шт.</a:t>
                      </a:r>
                      <a:endParaRPr lang="ru-RU" sz="7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Доля выпускников вечерней формы обучения</a:t>
                      </a: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Доля выпускников сельских школ, %.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Доля выпускников, </a:t>
                      </a:r>
                      <a:r>
                        <a:rPr lang="ru-RU" sz="7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обучавшихся</a:t>
                      </a:r>
                      <a:r>
                        <a:rPr lang="ru-RU" sz="700" baseline="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 в школах кластера №1, %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Доля выпускников, успешно сдавших оба обязательных экзамена в форме ЕГЭ (выше порога)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Рейтинг по уровню освоения стандарта общего образования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Доля выпускников, успешно сдавших все экзамены в форме ЕГЭ (выше порога)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Рейтинг по уровню готовности к продолжению образования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Качество подготовки по обязательным предметам. Средний балл по двум предметам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Рейтинг качества подготовки по обязательным предметам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Качество профильной подготовки. Доля выпускников, сдавших все экзамены по выбору с результатом выше профильного уровня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Рейтинг качества подготовки по предметам по выбору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Доступность образования соответствующего качества. Разница среднего балла по обязательным предметам по республике и среднего балла «худшей» школы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Рейтинг по доступности образования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Общее место в рейтинге по результатам ЕГЭ-2012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Динамика относительно позиций в рейтинге по результатам ЕГЭ-2010 года</a:t>
                      </a: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Н1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481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17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19,96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100,0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92,10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60,71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45,80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1,46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1,84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С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318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8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30,82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100,0</a:t>
                      </a: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89,94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42,45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47,67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12-15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-3,11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2-3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Ш1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971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25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4,02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56,85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1,65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90,63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36,35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43,46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0,51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-5,70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2-3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+5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А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789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25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17,24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100,0</a:t>
                      </a: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87,20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42,33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42,49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0,38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-5,78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+4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Г1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1847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55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2,06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0,00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21,06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89,28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31,73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44,81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1,68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-10,43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К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951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33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27,66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100,0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85,59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48,26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41,20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0,21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-7,07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+8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Ш2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496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22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23,59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100,0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7,66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83,87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9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46,17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41,29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0,20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-6,20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-4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по региону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11711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389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14,78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69,02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6,22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84,60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36,77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41,70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0,63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ru-RU" sz="800" b="1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У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1200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32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9,58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53,92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7,83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85,08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8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33,08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41,68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0,25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-11,91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8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+4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Н2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659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22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23,52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5,01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79,97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28,83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41,00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0,30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7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-4,48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Г2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1080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36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11,57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88,24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32,22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40,92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0,19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-9,14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Г3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1589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38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22,72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74,07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4,78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74,26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36,50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37,82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14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0,82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-16,63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14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+2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Н3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369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32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5,69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81,84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34,15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8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38,97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12-15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-15,06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+3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А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355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8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18,31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11,55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80,56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18,59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38,55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12-15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-6,55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7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-6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Ш3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163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12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46,63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53,99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22,09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30,46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0,61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-13,50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12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-3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3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муниципалитет В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323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24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ahoma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14,55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0,00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81,42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23,84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37,92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13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0,00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12-15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/>
                          <a:ea typeface="Times New Roman"/>
                          <a:cs typeface="Tahoma"/>
                        </a:rPr>
                        <a:t>-17,20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15</a:t>
                      </a:r>
                      <a:endParaRPr lang="ru-RU" sz="9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-5</a:t>
                      </a:r>
                      <a:endParaRPr lang="ru-RU" sz="9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27938" marR="2793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0966" y="85790"/>
            <a:ext cx="763737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рейтинга муниципальных образований по результатам ЕГЭ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542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994525" cy="857250"/>
          </a:xfrm>
        </p:spPr>
        <p:txBody>
          <a:bodyPr/>
          <a:lstStyle/>
          <a:p>
            <a:pPr algn="l"/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оценочных процедур.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фиксации: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323528" y="1157288"/>
            <a:ext cx="8640960" cy="3844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Blip>
                <a:blip r:embed="rId7"/>
              </a:buBlip>
              <a:defRPr/>
            </a:pPr>
            <a:r>
              <a:rPr lang="ru-RU" sz="1500" dirty="0" smtClean="0">
                <a:solidFill>
                  <a:sysClr val="windowText" lastClr="000000"/>
                </a:solidFill>
              </a:rPr>
              <a:t>Анализ и интерпретация </a:t>
            </a:r>
            <a:r>
              <a:rPr lang="ru-RU" sz="1500" dirty="0">
                <a:solidFill>
                  <a:sysClr val="windowText" lastClr="000000"/>
                </a:solidFill>
              </a:rPr>
              <a:t>результатов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оценочной процедуры определяется </a:t>
            </a:r>
            <a:r>
              <a:rPr lang="ru-RU" sz="1500" dirty="0">
                <a:solidFill>
                  <a:sysClr val="windowText" lastClr="000000"/>
                </a:solidFill>
              </a:rPr>
              <a:t>с одной стороны запросами группы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потенциальных пользователей</a:t>
            </a:r>
            <a:r>
              <a:rPr lang="ru-RU" sz="1500" dirty="0">
                <a:solidFill>
                  <a:sysClr val="windowText" lastClr="000000"/>
                </a:solidFill>
              </a:rPr>
              <a:t>, с другой –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доступными источниками </a:t>
            </a:r>
            <a:r>
              <a:rPr lang="ru-RU" sz="1500" dirty="0">
                <a:solidFill>
                  <a:sysClr val="windowText" lastClr="000000"/>
                </a:solidFill>
              </a:rPr>
              <a:t>данных.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Запросы </a:t>
            </a:r>
            <a:r>
              <a:rPr lang="ru-RU" sz="1500" dirty="0">
                <a:solidFill>
                  <a:sysClr val="windowText" lastClr="000000"/>
                </a:solidFill>
              </a:rPr>
              <a:t>на аналитические материалы по результатам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оценочной процедуры </a:t>
            </a:r>
            <a:r>
              <a:rPr lang="ru-RU" sz="1500" dirty="0">
                <a:solidFill>
                  <a:sysClr val="windowText" lastClr="000000"/>
                </a:solidFill>
              </a:rPr>
              <a:t>разные и зависят от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точки принятия управленческих решений, </a:t>
            </a:r>
            <a:r>
              <a:rPr lang="ru-RU" sz="1500" dirty="0">
                <a:solidFill>
                  <a:sysClr val="windowText" lastClr="000000"/>
                </a:solidFill>
              </a:rPr>
              <a:t>т.е. понимание результата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оценочной процедуры </a:t>
            </a:r>
            <a:r>
              <a:rPr lang="ru-RU" sz="1500" dirty="0">
                <a:solidFill>
                  <a:sysClr val="windowText" lastClr="000000"/>
                </a:solidFill>
              </a:rPr>
              <a:t>на каждом уровне управления и под каждый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запрос должно быть </a:t>
            </a:r>
            <a:r>
              <a:rPr lang="ru-RU" sz="1500" dirty="0">
                <a:solidFill>
                  <a:sysClr val="windowText" lastClr="000000"/>
                </a:solidFill>
              </a:rPr>
              <a:t>различно.</a:t>
            </a:r>
            <a:endParaRPr lang="ru-RU" sz="150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Blip>
                <a:blip r:embed="rId7"/>
              </a:buBlip>
              <a:defRPr/>
            </a:pPr>
            <a:r>
              <a:rPr lang="ru-RU" sz="1500" dirty="0" smtClean="0">
                <a:solidFill>
                  <a:sysClr val="windowText" lastClr="000000"/>
                </a:solidFill>
              </a:rPr>
              <a:t>Для адресной подготовки аналитики необходимо максимально точное понимание того, на какие именно вопросы хотели бы получить ответы представители данной группы пользователей и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каковы критерии (характеристики)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качества объекта оценки.</a:t>
            </a:r>
          </a:p>
          <a:p>
            <a:pPr fontAlgn="auto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Blip>
                <a:blip r:embed="rId7"/>
              </a:buBlip>
              <a:defRPr/>
            </a:pPr>
            <a:r>
              <a:rPr lang="ru-RU" sz="1500" dirty="0" smtClean="0">
                <a:solidFill>
                  <a:sysClr val="windowText" lastClr="000000"/>
                </a:solidFill>
              </a:rPr>
              <a:t>Для каждой группы пользователей необходимо применять особую модель анализа и интерпретации результатов оценочной процедуры и свою систему ключевых показателей. Показатели </a:t>
            </a:r>
            <a:r>
              <a:rPr lang="ru-RU" sz="1500" dirty="0">
                <a:solidFill>
                  <a:sysClr val="windowText" lastClr="000000"/>
                </a:solidFill>
              </a:rPr>
              <a:t>должны отражать состояние того участка работы и в таком ракурсе, в котором  работает управленец, т.к. </a:t>
            </a:r>
            <a:r>
              <a:rPr lang="ru-RU" sz="1500" dirty="0">
                <a:solidFill>
                  <a:sysClr val="windowText" lastClr="000000"/>
                </a:solidFill>
              </a:rPr>
              <a:t>ориентируясь на эти показатели  он не только выстраивает свою деятельность, но и использует все имеющиеся в его распоряжении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ресурсы для воздействия на эти показатели. </a:t>
            </a:r>
            <a:endParaRPr lang="ru-RU" sz="1500" dirty="0">
              <a:solidFill>
                <a:sysClr val="windowText" lastClr="000000"/>
              </a:solidFill>
            </a:endParaRPr>
          </a:p>
          <a:p>
            <a:pPr fontAlgn="auto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Blip>
                <a:blip r:embed="rId7"/>
              </a:buBlip>
              <a:defRPr/>
            </a:pPr>
            <a:r>
              <a:rPr lang="ru-RU" sz="1500" dirty="0">
                <a:solidFill>
                  <a:sysClr val="windowText" lastClr="000000"/>
                </a:solidFill>
              </a:rPr>
              <a:t>Ошибки в использовании результатов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оценочной процедуры </a:t>
            </a:r>
            <a:r>
              <a:rPr lang="ru-RU" sz="1500" dirty="0">
                <a:solidFill>
                  <a:sysClr val="windowText" lastClr="000000"/>
                </a:solidFill>
              </a:rPr>
              <a:t>связаны прежде всего с отсутствием соответствующих рекомендаций (в том числе – ограничений на использование отдельных показателей,  определения границ возможного их применения и т.д.), которые должны </a:t>
            </a:r>
            <a:r>
              <a:rPr lang="ru-RU" sz="1500" dirty="0" smtClean="0">
                <a:solidFill>
                  <a:sysClr val="windowText" lastClr="000000"/>
                </a:solidFill>
              </a:rPr>
              <a:t>быть </a:t>
            </a:r>
            <a:r>
              <a:rPr lang="ru-RU" sz="1500" dirty="0">
                <a:solidFill>
                  <a:sysClr val="windowText" lastClr="000000"/>
                </a:solidFill>
              </a:rPr>
              <a:t>подготовлены ещё в период апробации инструментария</a:t>
            </a:r>
            <a:r>
              <a:rPr lang="ru-RU" sz="1500" dirty="0" smtClean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9721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994525" cy="853207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Сопоставимость результатов </a:t>
            </a:r>
            <a:r>
              <a:rPr lang="ru-RU" sz="2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оценочных процедур –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варианты ситуаций сравнения 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35496" y="1151508"/>
          <a:ext cx="9036495" cy="3796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67126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497" y="51470"/>
            <a:ext cx="7560839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балл ЕГЭ – наиболее распространённый и принятый </a:t>
            </a:r>
            <a:b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системе образования РФ показатель, отражающий </a:t>
            </a:r>
            <a:b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результаты.</a:t>
            </a:r>
            <a:endParaRPr lang="ru-RU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0877" y="2775821"/>
            <a:ext cx="3075126" cy="2243618"/>
            <a:chOff x="1497158" y="2406261"/>
            <a:chExt cx="3926732" cy="189530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158" y="2434922"/>
              <a:ext cx="3745979" cy="186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625722" y="2406261"/>
              <a:ext cx="3798168" cy="961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Если что-либо делается </a:t>
              </a:r>
              <a:r>
                <a:rPr lang="ru-RU" sz="17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неправильно достаточно </a:t>
              </a:r>
              <a:r>
                <a:rPr lang="ru-RU" sz="1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часто</a:t>
              </a:r>
              <a:r>
                <a:rPr lang="ru-RU" sz="17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оно </a:t>
              </a:r>
              <a:r>
                <a:rPr lang="ru-RU" sz="17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становится правильным</a:t>
              </a:r>
              <a:r>
                <a:rPr lang="ru-RU" sz="17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17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8" t="12924" r="9197" b="15322"/>
          <a:stretch/>
        </p:blipFill>
        <p:spPr>
          <a:xfrm>
            <a:off x="3203848" y="3003798"/>
            <a:ext cx="4248472" cy="209513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94" t="10316" r="18814" b="17630"/>
          <a:stretch/>
        </p:blipFill>
        <p:spPr>
          <a:xfrm>
            <a:off x="3203848" y="939691"/>
            <a:ext cx="3168352" cy="2016225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443511" y="1173797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Самарская область</a:t>
            </a:r>
          </a:p>
          <a:p>
            <a:r>
              <a:rPr lang="en-US" sz="1000" dirty="0" smtClean="0">
                <a:solidFill>
                  <a:prstClr val="black"/>
                </a:solidFill>
                <a:hlinkClick r:id="rId11"/>
              </a:rPr>
              <a:t>http</a:t>
            </a:r>
            <a:r>
              <a:rPr lang="en-US" sz="1000" dirty="0">
                <a:solidFill>
                  <a:prstClr val="black"/>
                </a:solidFill>
                <a:hlinkClick r:id="rId11"/>
              </a:rPr>
              <a:t>://www.edc.samara.ru/~</a:t>
            </a:r>
            <a:r>
              <a:rPr lang="en-US" sz="1000" dirty="0" smtClean="0">
                <a:solidFill>
                  <a:prstClr val="black"/>
                </a:solidFill>
                <a:hlinkClick r:id="rId11"/>
              </a:rPr>
              <a:t>school120/ege.htm</a:t>
            </a:r>
            <a:endParaRPr lang="ru-RU" sz="1000" dirty="0" smtClean="0">
              <a:solidFill>
                <a:prstClr val="black"/>
              </a:solidFill>
            </a:endParaRPr>
          </a:p>
          <a:p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4155926"/>
            <a:ext cx="16561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</a:rPr>
              <a:t>Чувашия</a:t>
            </a:r>
          </a:p>
          <a:p>
            <a:r>
              <a:rPr lang="en-US" sz="1000" dirty="0">
                <a:solidFill>
                  <a:prstClr val="black"/>
                </a:solidFill>
                <a:hlinkClick r:id="rId12"/>
              </a:rPr>
              <a:t>http://</a:t>
            </a:r>
            <a:r>
              <a:rPr lang="en-US" sz="1000" dirty="0" smtClean="0">
                <a:solidFill>
                  <a:prstClr val="black"/>
                </a:solidFill>
                <a:hlinkClick r:id="rId12"/>
              </a:rPr>
              <a:t>ege21.ru/ege/metod/egeh_2012_chuvashija_statisticheskij_sbornik_2_ver.pdf</a:t>
            </a:r>
            <a:r>
              <a:rPr lang="ru-RU" sz="1000" dirty="0" smtClean="0">
                <a:solidFill>
                  <a:prstClr val="black"/>
                </a:solidFill>
              </a:rPr>
              <a:t>, стр.48.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6454650" y="1722946"/>
            <a:ext cx="1933773" cy="1086803"/>
          </a:xfrm>
          <a:prstGeom prst="leftArrow">
            <a:avLst>
              <a:gd name="adj1" fmla="val 78704"/>
              <a:gd name="adj2" fmla="val 27894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C00000"/>
                </a:solidFill>
              </a:rPr>
              <a:t>Сопоставление результатов ЕГЭ по школе с результатами по муниципалитету, регионе, стране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7524327" y="3252639"/>
            <a:ext cx="1409378" cy="895480"/>
          </a:xfrm>
          <a:prstGeom prst="leftArrow">
            <a:avLst>
              <a:gd name="adj1" fmla="val 78704"/>
              <a:gd name="adj2" fmla="val 27894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Динамика </a:t>
            </a:r>
            <a:r>
              <a:rPr lang="ru-RU" sz="1200" dirty="0">
                <a:solidFill>
                  <a:srgbClr val="C00000"/>
                </a:solidFill>
              </a:rPr>
              <a:t>результатов ЕГЭ по </a:t>
            </a:r>
            <a:r>
              <a:rPr lang="ru-RU" sz="1200" dirty="0" smtClean="0">
                <a:solidFill>
                  <a:srgbClr val="C00000"/>
                </a:solidFill>
              </a:rPr>
              <a:t>региону за три года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7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средней величины допускается только после оценки её типичности и надёжности. Как оценить типичность и надёжность средней?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70381"/>
            <a:ext cx="292543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400" b="1" dirty="0">
                <a:solidFill>
                  <a:prstClr val="black"/>
                </a:solidFill>
                <a:latin typeface="Calibri"/>
              </a:rPr>
              <a:t>Средняя величина должна быть типичной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, т. е. должна отражать основную совокупность, из которой она получена. </a:t>
            </a:r>
            <a:endParaRPr lang="ru-RU" sz="1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Типичность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средней величины 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обратно-пропорциональна степени </a:t>
            </a:r>
            <a:r>
              <a:rPr lang="ru-RU" sz="1400" b="1" dirty="0" err="1">
                <a:solidFill>
                  <a:prstClr val="black"/>
                </a:solidFill>
                <a:latin typeface="Calibri"/>
              </a:rPr>
              <a:t>колеблемости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(рассеянности) измеряемой величины. </a:t>
            </a:r>
            <a:endParaRPr lang="ru-RU" sz="1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Чем 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более рассеян ряд, тем менее типична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средняя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Чем больше число измерений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составляет совокупность, 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тем надёжнее средняя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23" y="9010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3203848" y="1298970"/>
          <a:ext cx="5832648" cy="379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5856" y="3723878"/>
            <a:ext cx="1152128" cy="4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04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19577" y="3085951"/>
            <a:ext cx="2664296" cy="504056"/>
          </a:xfrm>
          <a:prstGeom prst="roundRect">
            <a:avLst>
              <a:gd name="adj" fmla="val 6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491885"/>
            <a:ext cx="2880320" cy="1692188"/>
          </a:xfrm>
          <a:prstGeom prst="roundRect">
            <a:avLst>
              <a:gd name="adj" fmla="val 6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496" y="123478"/>
            <a:ext cx="763284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практике мало кто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задумывается,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однородность и продолжает считать «среднюю температуру по больнице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»…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Диаграмма 1"/>
          <p:cNvGraphicFramePr/>
          <p:nvPr>
            <p:extLst/>
          </p:nvPr>
        </p:nvGraphicFramePr>
        <p:xfrm>
          <a:off x="0" y="1194306"/>
          <a:ext cx="34563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5498502" y="1157288"/>
          <a:ext cx="33843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47462" y="2639699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средний балл</a:t>
            </a:r>
            <a:endParaRPr lang="ru-RU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3363838"/>
            <a:ext cx="26642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19577" y="3337979"/>
            <a:ext cx="26642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8866" y="3200746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стандартное отклонение</a:t>
            </a:r>
            <a:endParaRPr lang="ru-RU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8713" y="3323863"/>
            <a:ext cx="6399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28,3</a:t>
            </a: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69634" y="3363386"/>
            <a:ext cx="5100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8,2</a:t>
            </a:r>
            <a:endParaRPr lang="ru-RU" sz="20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5672" y="2862198"/>
            <a:ext cx="5084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93784" y="4030877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коэффициент вариации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53576" y="4206629"/>
            <a:ext cx="987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56,6%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4198317"/>
            <a:ext cx="987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16,4%</a:t>
            </a:r>
            <a:endParaRPr lang="ru-RU" sz="2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563888" y="2486442"/>
            <a:ext cx="216024" cy="1697631"/>
          </a:xfrm>
          <a:prstGeom prst="rightBrace">
            <a:avLst>
              <a:gd name="adj1" fmla="val 8333"/>
              <a:gd name="adj2" fmla="val 612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 flipH="1">
            <a:off x="5857547" y="3066786"/>
            <a:ext cx="244326" cy="533783"/>
          </a:xfrm>
          <a:prstGeom prst="rightBrace">
            <a:avLst>
              <a:gd name="adj1" fmla="val 8333"/>
              <a:gd name="adj2" fmla="val 71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5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8243" y="1157288"/>
            <a:ext cx="8418253" cy="3862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Общие подходы к интерпретации результатов оценочных процедур.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</a:pPr>
            <a:endParaRPr lang="ru-RU" sz="8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Примеры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интерпретации результатов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оценочных процедур (на примере ЕГЭ)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для разных групп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пользователей (для учителя, для школы, для системы образования).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Проблема сопоставимости результатов оценочных процедур.</a:t>
            </a:r>
          </a:p>
          <a:p>
            <a:pPr fontAlgn="auto">
              <a:spcBef>
                <a:spcPts val="300"/>
              </a:spcBef>
              <a:spcAft>
                <a:spcPts val="300"/>
              </a:spcAft>
            </a:pPr>
            <a:endParaRPr lang="ru-RU" sz="8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Tx/>
              <a:buBlip>
                <a:blip r:embed="rId6"/>
              </a:buBlip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Риски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использования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результатов экзаменов для мониторинга (на примере среднего балла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ЕГЭ)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Региональный отчёт по результатам оценочной процедуры – при каких условиях он может быть основной для других информационных продуктов?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Вопросы, которые предлагается обсудить: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182850" y="2730597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168422" y="1179079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>
            <a:off x="177726" y="1829805"/>
            <a:ext cx="433379" cy="4476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5400000">
            <a:off x="173933" y="3424459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173933" y="4116990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30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7504" y="158752"/>
            <a:ext cx="6068736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величины и шкалирование. Совпадают ли шкалы оценочных процедур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9662"/>
            <a:ext cx="4680520" cy="289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 rot="664853">
            <a:off x="68098" y="2103372"/>
            <a:ext cx="4400333" cy="254514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 rot="21205807">
            <a:off x="86413" y="1681027"/>
            <a:ext cx="4715509" cy="254514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1780" y="1059582"/>
            <a:ext cx="29883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математике  по РФ= 44,6 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4441724"/>
            <a:ext cx="2520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9BBB59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русскому языку = 61,1 </a:t>
            </a:r>
            <a:endParaRPr lang="ru-RU" b="1" spc="50" dirty="0">
              <a:ln w="11430"/>
              <a:solidFill>
                <a:srgbClr val="9BBB59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 bwMode="auto">
          <a:xfrm>
            <a:off x="5724128" y="1691058"/>
            <a:ext cx="3419872" cy="339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6000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Если тесты по двум предметам сопоставимы по сложности и шкалы выровнены, то уровень подготовки по русскому всех выпускников страны в среднем выше, чем по математике.</a:t>
            </a:r>
          </a:p>
          <a:p>
            <a:pPr marL="396000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Если тесты по двум предметам не выровнены по сложности, то возможно несколько вариантов: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русскому выше, чем по математике.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математике выше, чем по русскому языку, просто тест сложнее.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двум предметам примерно равный.</a:t>
            </a:r>
          </a:p>
          <a:p>
            <a:pPr marL="396000" indent="-396000">
              <a:lnSpc>
                <a:spcPts val="1200"/>
              </a:lnSpc>
              <a:buClr>
                <a:srgbClr val="CC0000"/>
              </a:buClr>
              <a:defRPr/>
            </a:pPr>
            <a:endParaRPr lang="ru-RU" sz="14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4659529" y="1891561"/>
            <a:ext cx="1193093" cy="792088"/>
          </a:xfrm>
          <a:prstGeom prst="bentUpArrow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трелка углом вверх 14"/>
          <p:cNvSpPr/>
          <p:nvPr/>
        </p:nvSpPr>
        <p:spPr>
          <a:xfrm rot="5400000" flipH="1">
            <a:off x="4624379" y="3214762"/>
            <a:ext cx="1263392" cy="792088"/>
          </a:xfrm>
          <a:prstGeom prst="bentUpArrow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177326"/>
            <a:ext cx="2863872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выводы можно сделать об уровне подготовки, сравнивая результаты по двум предметам?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4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3421" y="66640"/>
            <a:ext cx="7308304" cy="5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уровня освоения образовательного </a:t>
            </a: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стандарта (ЕГЭ-2012) </a:t>
            </a:r>
          </a:p>
          <a:p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методике ФИПИ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491880" y="2652011"/>
          <a:ext cx="5544617" cy="23649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0670"/>
                <a:gridCol w="2048554"/>
                <a:gridCol w="1935393"/>
              </a:tblGrid>
              <a:tr h="3595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ПБ1 (</a:t>
                      </a:r>
                      <a:r>
                        <a:rPr lang="ru-RU" sz="1050" dirty="0">
                          <a:effectLst/>
                        </a:rPr>
                        <a:t>в скобках </a:t>
                      </a:r>
                      <a:r>
                        <a:rPr lang="ru-RU" sz="1050" dirty="0" smtClean="0">
                          <a:effectLst/>
                        </a:rPr>
                        <a:t>ТБ1 </a:t>
                      </a:r>
                      <a:r>
                        <a:rPr lang="ru-RU" sz="1050" dirty="0">
                          <a:effectLst/>
                        </a:rPr>
                        <a:t>– балл по 100-балльной шкале</a:t>
                      </a:r>
                      <a:r>
                        <a:rPr lang="ru-RU" sz="1050" dirty="0" smtClean="0">
                          <a:effectLst/>
                        </a:rPr>
                        <a:t>)</a:t>
                      </a: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ПБ2 </a:t>
                      </a:r>
                      <a:r>
                        <a:rPr lang="ru-RU" sz="1050" dirty="0" smtClean="0">
                          <a:effectLst/>
                        </a:rPr>
                        <a:t>(</a:t>
                      </a:r>
                      <a:r>
                        <a:rPr lang="ru-RU" sz="1050" dirty="0">
                          <a:effectLst/>
                        </a:rPr>
                        <a:t>в скобках ТБ2 – балл по 100-балльной шкале)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</a:t>
                      </a:r>
                      <a:r>
                        <a:rPr lang="ru-RU" sz="1200" dirty="0" smtClean="0">
                          <a:effectLst/>
                        </a:rPr>
                        <a:t>из 64 (36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 из 64 (73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</a:t>
                      </a:r>
                      <a:r>
                        <a:rPr lang="ru-RU" sz="1200" dirty="0" smtClean="0">
                          <a:effectLst/>
                        </a:rPr>
                        <a:t>из 32 (24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из 32 (63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 из 59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39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 из 59 (72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из </a:t>
                      </a:r>
                      <a:r>
                        <a:rPr lang="ru-RU" sz="1200" dirty="0">
                          <a:effectLst/>
                        </a:rPr>
                        <a:t>58 (</a:t>
                      </a:r>
                      <a:r>
                        <a:rPr lang="ru-RU" sz="1200" dirty="0" smtClean="0">
                          <a:effectLst/>
                        </a:rPr>
                        <a:t>32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 из 58 (72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 (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11 –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min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r>
                        <a:rPr lang="ru-RU" sz="1200" dirty="0" smtClean="0">
                          <a:effectLst/>
                        </a:rPr>
                        <a:t> из 51(39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 из 51 (62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 </a:t>
                      </a:r>
                      <a:r>
                        <a:rPr lang="ru-RU" sz="1200" dirty="0" smtClean="0">
                          <a:effectLst/>
                        </a:rPr>
                        <a:t>из 65 (36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 из 65 (80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из 69 (</a:t>
                      </a:r>
                      <a:r>
                        <a:rPr lang="ru-RU" sz="1200" dirty="0" smtClean="0">
                          <a:effectLst/>
                        </a:rPr>
                        <a:t>36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 из 69 (79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 из 54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37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 из 54 (69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из 40 (40 из 100)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 из 40 (84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Иностранные языки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 </a:t>
                      </a:r>
                      <a:r>
                        <a:rPr lang="ru-RU" sz="1200" dirty="0" smtClean="0">
                          <a:effectLst/>
                        </a:rPr>
                        <a:t>из 80 (20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 из 80 (82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Литература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 из 42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32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из 42 (73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54" t="18469" r="16200" b="46002"/>
          <a:stretch/>
        </p:blipFill>
        <p:spPr bwMode="auto">
          <a:xfrm>
            <a:off x="143421" y="885081"/>
            <a:ext cx="3139516" cy="19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6899" y="1304961"/>
            <a:ext cx="4544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«…Указанная </a:t>
            </a:r>
            <a:r>
              <a:rPr lang="ru-RU" sz="1400" dirty="0">
                <a:solidFill>
                  <a:prstClr val="black"/>
                </a:solidFill>
              </a:rPr>
              <a:t>процедура позволяет согласовывать тестовые баллы одинаково подготовленных участников 2011 и 2012 гг. и обеспечивает сравнительную сопоставимость результатов экзамена по </a:t>
            </a:r>
            <a:r>
              <a:rPr lang="ru-RU" sz="1400" dirty="0" smtClean="0">
                <a:solidFill>
                  <a:prstClr val="black"/>
                </a:solidFill>
              </a:rPr>
              <a:t>годам».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  <a:hlinkClick r:id="rId8"/>
              </a:rPr>
              <a:t>http://www.ege.edu.ru/ru/main/scaling</a:t>
            </a:r>
            <a:r>
              <a:rPr lang="en-US" sz="1400" dirty="0" smtClean="0">
                <a:solidFill>
                  <a:prstClr val="black"/>
                </a:solidFill>
                <a:hlinkClick r:id="rId8"/>
              </a:rPr>
              <a:t>/</a:t>
            </a:r>
            <a:endParaRPr lang="ru-RU" sz="1400" dirty="0" smtClean="0">
              <a:solidFill>
                <a:prstClr val="black"/>
              </a:solidFill>
            </a:endParaRPr>
          </a:p>
          <a:p>
            <a:pPr>
              <a:lnSpc>
                <a:spcPts val="1400"/>
              </a:lnSpc>
            </a:pP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855" y="2850294"/>
            <a:ext cx="1417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prstClr val="black"/>
                </a:solidFill>
              </a:rPr>
              <a:t>ПБ1 - наименьший первичный балл, получение которого свидетельствует </a:t>
            </a:r>
            <a:r>
              <a:rPr lang="ru-RU" sz="1000" b="1" dirty="0">
                <a:solidFill>
                  <a:srgbClr val="C00000"/>
                </a:solidFill>
              </a:rPr>
              <a:t>об усвоении участником экзамена основных понятий и методов по соответствующему общеобразовательному предмету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229" y="2845261"/>
            <a:ext cx="14426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ПБ2 - наименьший первичный балл, получение которого свидетельствует </a:t>
            </a:r>
            <a:r>
              <a:rPr lang="ru-RU" sz="1000" b="1" dirty="0">
                <a:solidFill>
                  <a:srgbClr val="C00000"/>
                </a:solidFill>
              </a:rPr>
              <a:t>о высоком уровне подготовки участника экзамена, а именно, о наличии системных знаний, овладении комплексными умениями, способности выполнять творческие задания 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8831"/>
          <a:stretch/>
        </p:blipFill>
        <p:spPr>
          <a:xfrm>
            <a:off x="151105" y="990217"/>
            <a:ext cx="3154895" cy="4029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r="32986"/>
          <a:stretch/>
        </p:blipFill>
        <p:spPr>
          <a:xfrm>
            <a:off x="5148064" y="1190790"/>
            <a:ext cx="3803660" cy="3871296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07756" y="172569"/>
            <a:ext cx="3884275" cy="85725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процентильной шкал </a:t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ЕГЭ-2012)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240521" y="2634307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718978" y="2905102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24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6159853" y="2654793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622263" y="26343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870" y="6371523"/>
            <a:ext cx="2790929" cy="263057"/>
          </a:xfrm>
        </p:spPr>
        <p:txBody>
          <a:bodyPr/>
          <a:lstStyle/>
          <a:p>
            <a:pPr>
              <a:defRPr/>
            </a:pPr>
            <a:r>
              <a:rPr lang="ru-RU" sz="1000" i="1" dirty="0" smtClean="0">
                <a:solidFill>
                  <a:srgbClr val="5C92B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 С.А. Боченков</a:t>
            </a:r>
            <a:endParaRPr lang="ru-RU" sz="1000" i="1" dirty="0">
              <a:solidFill>
                <a:srgbClr val="5C92B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7104151" y="26343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574005" y="252610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8021806" y="256881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512108" y="299775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4" name="TextBox 14"/>
          <p:cNvSpPr txBox="1">
            <a:spLocks noChangeArrowheads="1"/>
          </p:cNvSpPr>
          <p:nvPr/>
        </p:nvSpPr>
        <p:spPr bwMode="auto">
          <a:xfrm>
            <a:off x="5245577" y="150796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166390" y="201914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6629738" y="156646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7104151" y="166843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75</a:t>
            </a:r>
            <a:endParaRPr lang="ru-RU" dirty="0"/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7569441" y="148188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8038042" y="175184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71</a:t>
            </a:r>
            <a:endParaRPr lang="ru-RU" dirty="0"/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8564401" y="139180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88</a:t>
            </a:r>
            <a:endParaRPr lang="ru-RU" dirty="0"/>
          </a:p>
        </p:txBody>
      </p:sp>
      <p:sp>
        <p:nvSpPr>
          <p:cNvPr id="56" name="Заголовок 1"/>
          <p:cNvSpPr txBox="1">
            <a:spLocks/>
          </p:cNvSpPr>
          <p:nvPr/>
        </p:nvSpPr>
        <p:spPr bwMode="auto">
          <a:xfrm>
            <a:off x="35496" y="112270"/>
            <a:ext cx="365685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шкалы и уровней освоения образовательного стандарта </a:t>
            </a:r>
            <a:b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(РФ, ЕГЭ-2012)</a:t>
            </a: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496" y="1995686"/>
            <a:ext cx="9001000" cy="0"/>
          </a:xfrm>
          <a:prstGeom prst="line">
            <a:avLst/>
          </a:prstGeom>
          <a:noFill/>
          <a:ln w="31750" cap="flat" cmpd="sng" algn="ctr">
            <a:solidFill>
              <a:schemeClr val="tx2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5724128" y="192367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66</a:t>
            </a:r>
            <a:endParaRPr lang="ru-RU" dirty="0"/>
          </a:p>
        </p:txBody>
      </p: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3658570" y="1643606"/>
            <a:ext cx="1286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1F497D"/>
                </a:solidFill>
              </a:rPr>
              <a:t>70 баллов</a:t>
            </a: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179907" y="171134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73</a:t>
            </a:r>
            <a:endParaRPr lang="ru-RU" dirty="0"/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580292" y="196427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954073" y="196898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1368565" y="152946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1743090" y="155569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79</a:t>
            </a:r>
            <a:endParaRPr lang="ru-RU" dirty="0"/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2145690" y="145397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75" name="TextBox 14"/>
          <p:cNvSpPr txBox="1">
            <a:spLocks noChangeArrowheads="1"/>
          </p:cNvSpPr>
          <p:nvPr/>
        </p:nvSpPr>
        <p:spPr bwMode="auto">
          <a:xfrm>
            <a:off x="2531794" y="173212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72</a:t>
            </a:r>
            <a:endParaRPr lang="ru-RU" dirty="0"/>
          </a:p>
        </p:txBody>
      </p:sp>
      <p:sp>
        <p:nvSpPr>
          <p:cNvPr id="76" name="TextBox 14"/>
          <p:cNvSpPr txBox="1">
            <a:spLocks noChangeArrowheads="1"/>
          </p:cNvSpPr>
          <p:nvPr/>
        </p:nvSpPr>
        <p:spPr bwMode="auto">
          <a:xfrm>
            <a:off x="2933499" y="149582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194860" y="2576716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14"/>
          <p:cNvSpPr txBox="1">
            <a:spLocks noChangeArrowheads="1"/>
          </p:cNvSpPr>
          <p:nvPr/>
        </p:nvSpPr>
        <p:spPr bwMode="auto">
          <a:xfrm>
            <a:off x="595848" y="2836022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951263" y="2576337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TextBox 14"/>
          <p:cNvSpPr txBox="1">
            <a:spLocks noChangeArrowheads="1"/>
          </p:cNvSpPr>
          <p:nvPr/>
        </p:nvSpPr>
        <p:spPr bwMode="auto">
          <a:xfrm>
            <a:off x="1351412" y="2553607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1750444" y="25536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2118472" y="24698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40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" name="TextBox 14"/>
          <p:cNvSpPr txBox="1">
            <a:spLocks noChangeArrowheads="1"/>
          </p:cNvSpPr>
          <p:nvPr/>
        </p:nvSpPr>
        <p:spPr bwMode="auto">
          <a:xfrm>
            <a:off x="2531699" y="249878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5" name="TextBox 14"/>
          <p:cNvSpPr txBox="1">
            <a:spLocks noChangeArrowheads="1"/>
          </p:cNvSpPr>
          <p:nvPr/>
        </p:nvSpPr>
        <p:spPr bwMode="auto">
          <a:xfrm>
            <a:off x="2927680" y="29294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t="81934" r="60220"/>
          <a:stretch/>
        </p:blipFill>
        <p:spPr>
          <a:xfrm>
            <a:off x="844655" y="4491660"/>
            <a:ext cx="1809828" cy="64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/>
          <a:srcRect l="66493" t="22099" b="33260"/>
          <a:stretch/>
        </p:blipFill>
        <p:spPr>
          <a:xfrm>
            <a:off x="3856339" y="3707976"/>
            <a:ext cx="1579757" cy="14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9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95287" y="156963"/>
            <a:ext cx="7056438" cy="757238"/>
          </a:xfrm>
        </p:spPr>
        <p:txBody>
          <a:bodyPr/>
          <a:lstStyle/>
          <a:p>
            <a:pPr eaLnBrk="1" hangingPunct="1">
              <a:defRPr/>
            </a:pP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100-балльных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 по среднепроцентильным рангам, или что лежит в основе сравнения среднего балла ЕГЭ между предметами и при оценки динамики результатов по годам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4" y="1187450"/>
            <a:ext cx="40354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57288"/>
            <a:ext cx="399891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5976" y="1320401"/>
            <a:ext cx="2016224" cy="1815882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Средний балл по 100-балльной шкале недопустимо использовать как при сравнении результатов между предметами, так и для оценки динамики по годам!!!</a:t>
            </a:r>
            <a:endParaRPr lang="ru-RU" sz="1400" b="1" kern="0" dirty="0">
              <a:ln w="1905"/>
              <a:gradFill>
                <a:gsLst>
                  <a:gs pos="0">
                    <a:srgbClr val="B90000">
                      <a:shade val="20000"/>
                      <a:satMod val="200000"/>
                    </a:srgbClr>
                  </a:gs>
                  <a:gs pos="78000">
                    <a:srgbClr val="B90000">
                      <a:tint val="90000"/>
                      <a:shade val="89000"/>
                      <a:satMod val="220000"/>
                    </a:srgbClr>
                  </a:gs>
                  <a:gs pos="100000">
                    <a:srgbClr val="B900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1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416824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Стобалльная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шкала ЕГЭ не позволяет сравнивать результаты   по предметам и оценить динамику по годам, т.к.: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СОВПАДАЕТ: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402832" cy="3316858"/>
          </a:xfrm>
        </p:spPr>
        <p:txBody>
          <a:bodyPr/>
          <a:lstStyle/>
          <a:p>
            <a:r>
              <a:rPr lang="ru-RU" sz="1600" dirty="0" smtClean="0"/>
              <a:t>величина </a:t>
            </a:r>
            <a:r>
              <a:rPr lang="ru-RU" sz="1600" dirty="0"/>
              <a:t>наименьшего тестового балла, получение которого свидетельствует об усвоении участником экзамена основных понятий и методов по </a:t>
            </a:r>
            <a:r>
              <a:rPr lang="ru-RU" sz="1600" dirty="0" smtClean="0"/>
              <a:t>предмету (ТБ1)</a:t>
            </a:r>
            <a:endParaRPr lang="ru-RU" sz="1600" dirty="0"/>
          </a:p>
          <a:p>
            <a:r>
              <a:rPr lang="ru-RU" sz="1600" dirty="0" smtClean="0"/>
              <a:t>величина </a:t>
            </a:r>
            <a:r>
              <a:rPr lang="ru-RU" sz="1600" dirty="0"/>
              <a:t>наименьшего тестового балла, получение которого свидетельствует о высоком уровне подготовки участника экзамена (а именно, о наличии системных знаний, овладении комплексными умениями, способности выполнять творческие задания по соответствующему общеобразовательному предмету</a:t>
            </a:r>
            <a:r>
              <a:rPr lang="ru-RU" sz="1600" dirty="0" smtClean="0"/>
              <a:t>) ТБ2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68875" y="1151335"/>
            <a:ext cx="3717933" cy="479822"/>
          </a:xfrm>
        </p:spPr>
        <p:txBody>
          <a:bodyPr/>
          <a:lstStyle/>
          <a:p>
            <a:r>
              <a:rPr lang="ru-RU" dirty="0" smtClean="0"/>
              <a:t>МЕНЯЕТСЯ ПО ГОДАМ: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68875" y="1631156"/>
            <a:ext cx="3913187" cy="18766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/>
              <a:t>время, отведённое на выполнение работы без изменения её содержания (русский язык в </a:t>
            </a:r>
            <a:r>
              <a:rPr lang="ru-RU" sz="1600" dirty="0" smtClean="0"/>
              <a:t>2012 </a:t>
            </a:r>
            <a:r>
              <a:rPr lang="ru-RU" sz="1600" dirty="0"/>
              <a:t>и в </a:t>
            </a:r>
            <a:r>
              <a:rPr lang="ru-RU" sz="1600" dirty="0" smtClean="0"/>
              <a:t>2013)</a:t>
            </a:r>
          </a:p>
          <a:p>
            <a:r>
              <a:rPr lang="ru-RU" sz="1600" dirty="0"/>
              <a:t>количество, качество и состав заданий, уровень </a:t>
            </a:r>
            <a:r>
              <a:rPr lang="ru-RU" sz="1600" dirty="0" smtClean="0"/>
              <a:t>сложности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723878"/>
            <a:ext cx="43318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ЕДИНЫЙ государственный экзамен – это ряд самостоятельных предметных экзаменов, которые не согласованны между собой ни по фреймам тестов, ни по форме представления результата</a:t>
            </a:r>
            <a:endParaRPr lang="ru-RU" sz="1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70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40495"/>
            <a:ext cx="6984776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сравнения результатов ЕГЭ двух школ: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3" y="1211580"/>
          <a:ext cx="8928993" cy="3840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25346"/>
                <a:gridCol w="517605"/>
                <a:gridCol w="1933514"/>
                <a:gridCol w="2592288"/>
                <a:gridCol w="2160240"/>
              </a:tblGrid>
              <a:tr h="10001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Профиль школы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выпускников</a:t>
                      </a:r>
                      <a:endParaRPr lang="ru-RU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Средний балл ЕГЭ, при условии, что все выпускники все предметы</a:t>
                      </a:r>
                      <a:r>
                        <a:rPr lang="ru-RU" sz="1200" baseline="0" dirty="0" smtClean="0"/>
                        <a:t> сдали с одинаковым результатом, равным ТБ2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Вывод о результатах профильной подготовки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Вывод об</a:t>
                      </a:r>
                      <a:r>
                        <a:rPr lang="ru-RU" sz="1200" baseline="0" dirty="0" smtClean="0"/>
                        <a:t> эффективности вуз</a:t>
                      </a:r>
                      <a:r>
                        <a:rPr lang="ru-RU" sz="1200" dirty="0" smtClean="0"/>
                        <a:t>ов, по качеству подготовки поступивших в них выпускников</a:t>
                      </a:r>
                      <a:r>
                        <a:rPr lang="ru-RU" sz="1200" baseline="0" dirty="0" smtClean="0"/>
                        <a:t> этих школ</a:t>
                      </a:r>
                      <a:r>
                        <a:rPr lang="ru-RU" sz="1200" dirty="0" smtClean="0"/>
                        <a:t>  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35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Школа с инженерным профилем (математика, физика + русский язык)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(математика 63 + физика 62 + русский 73) / 3 = </a:t>
                      </a:r>
                      <a:r>
                        <a:rPr lang="ru-RU" sz="1800" kern="1200" dirty="0" smtClean="0"/>
                        <a:t>66,0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При одинаковом качестве подготовки (равном ТБ2 -балл, получение которого свидетельствует о высоком уровне подготовки участника экзамена, а именно, о наличии системных знаний, овладении комплексными умениями, способности выполнять творческие задания )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средний балл инженерного класса оказывается НИЖЕ показателя медицинского класса на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11,3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 балла или на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17%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Все выпускники поступили в соответствующие профильные вузы на инженерное и медицинское направление подготовки. Таким образом,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медицинский вуз оказывается на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17% лучше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инженерного по показателю среднего балла, при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этом качество подготовки абитуриентов не отличается, а разницу определяет </a:t>
                      </a:r>
                      <a:r>
                        <a:rPr lang="ru-RU" sz="1200" b="1" kern="1200" dirty="0" err="1" smtClean="0">
                          <a:solidFill>
                            <a:srgbClr val="C00000"/>
                          </a:solidFill>
                        </a:rPr>
                        <a:t>невыровненная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rgbClr val="C00000"/>
                          </a:solidFill>
                        </a:rPr>
                        <a:t>стобалльная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 шкала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Школа с медицинским профильным (биология, химия + русский язык)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(русский 73 + биология 79 + химия 80) / 3 =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77,3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35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3" y="140495"/>
            <a:ext cx="7344221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средний балл, то что? Какие показатели имеет смысл использовать при анализе результатов ЕГЭ?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03598"/>
            <a:ext cx="4040188" cy="288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ru-RU" sz="1600" dirty="0" smtClean="0"/>
              <a:t>Для оценки результатов учителя: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37940"/>
            <a:ext cx="4040188" cy="3410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Уровень освоения образовательного стандарта: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Доля выпускников, успешно сдавших экзамен в форме ЕГЭ по предмету из числа выпускников, допущенных к итоговой аттестации.</a:t>
            </a:r>
          </a:p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Качество профильной подготовки: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Доля выпускников, выбравших экзамен по предмету в форме ЕГЭ от общего числа изучавших данный предмет на профильном уровне.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Доля выпускников сдавших экзамен по предмету с результатом равным ТБ2 (высокий уровень) и выше в общем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числе изучавших данный предмет на профильном уровне.</a:t>
            </a:r>
            <a:endParaRPr lang="ru-RU" sz="1200" dirty="0" smtClean="0">
              <a:solidFill>
                <a:prstClr val="black"/>
              </a:solidFill>
              <a:cs typeface="Arial" charset="0"/>
            </a:endParaRP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Корреляция между результатами ЕГЭ и текущей отметкой учащихся.</a:t>
            </a:r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33" y="1203598"/>
            <a:ext cx="4041775" cy="28803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/>
              <a:t>Для оценки результатов школы: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33" y="1537940"/>
            <a:ext cx="4041775" cy="3410074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Уровень освоения образовательного стандарта: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 школы успешно сдавших два обязательных 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экзамена в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форме ЕГЭ из числа выпускников, допущенных к итоговой аттестации.</a:t>
            </a:r>
            <a:endParaRPr lang="ru-RU" sz="12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выпускников, успешно сдавших все экзамены (обязательные и по выбору) в форме ЕГЭ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Качество профильной подготовки:</a:t>
            </a:r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выпускников, выбравших все экзамены (учитываются только экзамены по выбору) для сдачи в форме ЕГЭ из числа предметов </a:t>
            </a:r>
            <a:r>
              <a:rPr lang="ru-RU" sz="1200" dirty="0" err="1">
                <a:solidFill>
                  <a:prstClr val="black"/>
                </a:solidFill>
                <a:cs typeface="Arial" charset="0"/>
              </a:rPr>
              <a:t>изучавшихся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  на профильном уровне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выпускников, сдавших все предметы из </a:t>
            </a:r>
            <a:r>
              <a:rPr lang="ru-RU" sz="1200" dirty="0" err="1">
                <a:solidFill>
                  <a:prstClr val="black"/>
                </a:solidFill>
                <a:cs typeface="Arial" charset="0"/>
              </a:rPr>
              <a:t>изучавшихся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 на профильном уровне не ниже порога профильной подготовки (ТБ2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8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7308304" cy="857250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 оценочных процедур.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сопоставлять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результаты?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1619672" y="1157288"/>
            <a:ext cx="1080120" cy="622374"/>
          </a:xfrm>
          <a:prstGeom prst="downArrow">
            <a:avLst>
              <a:gd name="adj1" fmla="val 50000"/>
              <a:gd name="adj2" fmla="val 7391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64856" y="1157288"/>
            <a:ext cx="1080120" cy="622374"/>
          </a:xfrm>
          <a:prstGeom prst="downArrow">
            <a:avLst>
              <a:gd name="adj1" fmla="val 50000"/>
              <a:gd name="adj2" fmla="val 7391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00" y="1779662"/>
            <a:ext cx="331236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Сопоставление </a:t>
            </a:r>
            <a:r>
              <a:rPr lang="ru-RU" sz="1400" dirty="0">
                <a:solidFill>
                  <a:prstClr val="black"/>
                </a:solidFill>
              </a:rPr>
              <a:t>результатов, показанных </a:t>
            </a:r>
            <a:r>
              <a:rPr lang="ru-RU" sz="1400" dirty="0" smtClean="0">
                <a:solidFill>
                  <a:prstClr val="black"/>
                </a:solidFill>
              </a:rPr>
              <a:t>каждым участником (одной </a:t>
            </a:r>
            <a:r>
              <a:rPr lang="ru-RU" sz="1400" dirty="0">
                <a:solidFill>
                  <a:prstClr val="black"/>
                </a:solidFill>
              </a:rPr>
              <a:t>и той же </a:t>
            </a:r>
            <a:r>
              <a:rPr lang="ru-RU" sz="1400" dirty="0" smtClean="0">
                <a:solidFill>
                  <a:prstClr val="black"/>
                </a:solidFill>
              </a:rPr>
              <a:t>группой участников) </a:t>
            </a:r>
            <a:r>
              <a:rPr lang="ru-RU" sz="1400" dirty="0">
                <a:solidFill>
                  <a:prstClr val="black"/>
                </a:solidFill>
              </a:rPr>
              <a:t>в разных оценочных </a:t>
            </a:r>
            <a:r>
              <a:rPr lang="ru-RU" sz="1400" dirty="0" smtClean="0">
                <a:solidFill>
                  <a:prstClr val="black"/>
                </a:solidFill>
              </a:rPr>
              <a:t>процедурах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611560" y="2650476"/>
          <a:ext cx="699610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3779912" y="4011910"/>
            <a:ext cx="2160240" cy="0"/>
          </a:xfrm>
          <a:prstGeom prst="straightConnector1">
            <a:avLst/>
          </a:prstGeom>
          <a:ln w="101600">
            <a:solidFill>
              <a:schemeClr val="accent1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43608" y="4011910"/>
            <a:ext cx="3024336" cy="0"/>
          </a:xfrm>
          <a:prstGeom prst="straightConnector1">
            <a:avLst/>
          </a:prstGeom>
          <a:ln w="101600">
            <a:solidFill>
              <a:schemeClr val="tx2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79912" y="1773054"/>
            <a:ext cx="3312368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Сопоставление </a:t>
            </a:r>
            <a:r>
              <a:rPr lang="ru-RU" sz="1400" dirty="0">
                <a:solidFill>
                  <a:prstClr val="black"/>
                </a:solidFill>
              </a:rPr>
              <a:t>результатов, показанных </a:t>
            </a:r>
            <a:r>
              <a:rPr lang="ru-RU" sz="1400" dirty="0" smtClean="0">
                <a:solidFill>
                  <a:prstClr val="black"/>
                </a:solidFill>
              </a:rPr>
              <a:t>в каждой оценочной процедуре группой участников соответствующего возраста из одной школы (муниципалитета и т.д.)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940152" y="4011910"/>
            <a:ext cx="864096" cy="0"/>
          </a:xfrm>
          <a:prstGeom prst="straightConnector1">
            <a:avLst/>
          </a:prstGeom>
          <a:ln w="101600">
            <a:solidFill>
              <a:schemeClr val="accent5">
                <a:lumMod val="75000"/>
              </a:schemeClr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804248" y="3904895"/>
            <a:ext cx="22615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Комплекс процедур внешней оценки должен быть дополнен </a:t>
            </a:r>
            <a:r>
              <a:rPr lang="ru-RU" sz="1400" b="1" dirty="0" err="1" smtClean="0">
                <a:solidFill>
                  <a:srgbClr val="C00000"/>
                </a:solidFill>
                <a:latin typeface="Monotype Corsiva" pitchFamily="66" charset="0"/>
              </a:rPr>
              <a:t>внутриклассным</a:t>
            </a: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 оцениванием и различными мониторингами….</a:t>
            </a:r>
            <a:endParaRPr lang="ru-RU" sz="1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10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9700"/>
            <a:ext cx="7067128" cy="857250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Сопоставимость результатов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нескольких оценочных процедур между собой. Варианты решения проблемы.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151335"/>
            <a:ext cx="2880320" cy="479822"/>
          </a:xfrm>
        </p:spPr>
        <p:txBody>
          <a:bodyPr anchor="ctr"/>
          <a:lstStyle/>
          <a:p>
            <a:pPr algn="ctr"/>
            <a:r>
              <a:rPr lang="ru-RU" sz="1800" dirty="0" smtClean="0"/>
              <a:t>Изменения собственно оценочных процедур: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785542"/>
            <a:ext cx="2952328" cy="3162472"/>
          </a:xfrm>
        </p:spPr>
        <p:txBody>
          <a:bodyPr/>
          <a:lstStyle/>
          <a:p>
            <a:r>
              <a:rPr lang="ru-RU" sz="1400" dirty="0"/>
              <a:t>Проектирование оценочных </a:t>
            </a:r>
            <a:r>
              <a:rPr lang="ru-RU" sz="1400" dirty="0" smtClean="0"/>
              <a:t>процедур как частей единого комплекса ОСОКО.</a:t>
            </a:r>
          </a:p>
          <a:p>
            <a:r>
              <a:rPr lang="ru-RU" sz="1400" dirty="0" smtClean="0"/>
              <a:t>Совместимость баз данных индивидуальных результатов разных оценочных процедур между собой.</a:t>
            </a:r>
          </a:p>
          <a:p>
            <a:r>
              <a:rPr lang="ru-RU" sz="1400" dirty="0" smtClean="0"/>
              <a:t>Введение системы электронного портфолио учащихся.</a:t>
            </a:r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3641068" y="1172086"/>
            <a:ext cx="5184576" cy="319483"/>
          </a:xfrm>
        </p:spPr>
        <p:txBody>
          <a:bodyPr anchor="ctr"/>
          <a:lstStyle/>
          <a:p>
            <a:r>
              <a:rPr lang="ru-RU" sz="1800" dirty="0" smtClean="0"/>
              <a:t>Использование специальных способов анализа:</a:t>
            </a:r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3203848" y="1785542"/>
            <a:ext cx="5832648" cy="3162472"/>
          </a:xfrm>
        </p:spPr>
        <p:txBody>
          <a:bodyPr/>
          <a:lstStyle/>
          <a:p>
            <a:r>
              <a:rPr lang="ru-RU" sz="1400" dirty="0" smtClean="0"/>
              <a:t>Единство методики исчисления ключевых показателей в разных оценочных процедурах (единообразие структуры моделей оценки). </a:t>
            </a:r>
          </a:p>
          <a:p>
            <a:r>
              <a:rPr lang="ru-RU" sz="1400" dirty="0" smtClean="0"/>
              <a:t>Через соответствующие системы показателей определение критериев качества работы эффективного учителя, хорошей школы, системы образования.</a:t>
            </a:r>
          </a:p>
          <a:p>
            <a:r>
              <a:rPr lang="ru-RU" sz="1400" dirty="0" smtClean="0"/>
              <a:t>Использование </a:t>
            </a:r>
            <a:r>
              <a:rPr lang="ru-RU" sz="1400" dirty="0"/>
              <a:t>средних и относительных величин, поправочных коэффициентов, методов пересчета и т.д</a:t>
            </a:r>
            <a:r>
              <a:rPr lang="ru-RU" sz="1400" dirty="0"/>
              <a:t>. </a:t>
            </a:r>
            <a:r>
              <a:rPr lang="ru-RU" sz="1400" dirty="0" smtClean="0"/>
              <a:t>Учёт </a:t>
            </a:r>
            <a:r>
              <a:rPr lang="ru-RU" sz="1400" dirty="0"/>
              <a:t>контекстной информации.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Использование уровневой системы интерпретации результатов:</a:t>
            </a:r>
          </a:p>
          <a:p>
            <a:pPr lvl="1"/>
            <a:r>
              <a:rPr lang="ru-RU" sz="1200" dirty="0">
                <a:solidFill>
                  <a:prstClr val="black"/>
                </a:solidFill>
              </a:rPr>
              <a:t>Выделение уровней на основе процентильного подхода</a:t>
            </a:r>
          </a:p>
          <a:p>
            <a:pPr lvl="1"/>
            <a:r>
              <a:rPr lang="ru-RU" sz="1200" dirty="0">
                <a:solidFill>
                  <a:prstClr val="black"/>
                </a:solidFill>
              </a:rPr>
              <a:t> Выделение двух пороговых групп участников  - доля участников, успешно сдавших ЕГЭ по предмету (выше минимального порога базового уровня) и доля участников, преодолевших минимальный порог профильного уровня из числа изучавших предмет на профильном уровне</a:t>
            </a:r>
            <a:r>
              <a:rPr lang="ru-RU" sz="1200" dirty="0" smtClean="0">
                <a:solidFill>
                  <a:prstClr val="black"/>
                </a:solidFill>
              </a:rPr>
              <a:t>.</a:t>
            </a:r>
            <a:endParaRPr lang="ru-RU" sz="1600" dirty="0"/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1946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3478"/>
            <a:ext cx="903649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ПРИМЕР: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NAPLAN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(Австралия)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оценки учебных достижений для учащихся 3, 5, 7 и 9 классов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13159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Как интерпретировать результаты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43" y="1419622"/>
            <a:ext cx="8096689" cy="37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16216" y="184422"/>
            <a:ext cx="231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www.nap.edu.au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6732240" y="3795886"/>
            <a:ext cx="2386157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 smtClean="0">
                <a:solidFill>
                  <a:srgbClr val="1F497D"/>
                </a:solidFill>
              </a:rPr>
              <a:t>Слайд из презентации </a:t>
            </a:r>
          </a:p>
          <a:p>
            <a:r>
              <a:rPr lang="ru-RU" sz="1400" dirty="0" smtClean="0">
                <a:solidFill>
                  <a:srgbClr val="1F497D"/>
                </a:solidFill>
              </a:rPr>
              <a:t>И.А. Вальдмана </a:t>
            </a:r>
            <a:r>
              <a:rPr lang="en-US" sz="1400" dirty="0">
                <a:solidFill>
                  <a:srgbClr val="1F497D"/>
                </a:solidFill>
              </a:rPr>
              <a:t>http://www.rtc-edu.ru/trainings/study/226</a:t>
            </a:r>
            <a:r>
              <a:rPr lang="ru-RU" sz="1400" dirty="0" smtClean="0">
                <a:solidFill>
                  <a:srgbClr val="1F497D"/>
                </a:solidFill>
              </a:rPr>
              <a:t> </a:t>
            </a:r>
            <a:endParaRPr lang="ru-RU" sz="1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51470"/>
            <a:ext cx="7451726" cy="1008112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определяется с одной стороны запросами группы пользователей, с другой – источниками данных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00283" y="1203598"/>
            <a:ext cx="2448272" cy="324036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Запросы разных групп пользователей о результатах оценочной процедуры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Участники и их родители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Учителя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Администрация школы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Органы управления образованием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Методические службы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Родители, выбирающие школу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СМИ, местное сообщество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1203598"/>
            <a:ext cx="2741810" cy="360040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Источники данных о результатах оценочной процедуры и об условиях организации образовательного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Протоколы результатов ЕГЭ (ГИА)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Регламент оценочной процедуры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Спецификации и кодификаторы </a:t>
            </a:r>
            <a:r>
              <a:rPr lang="ru-RU" sz="1200" kern="0" dirty="0" err="1" smtClean="0">
                <a:solidFill>
                  <a:srgbClr val="000000"/>
                </a:solidFill>
                <a:latin typeface="Century Gothic"/>
                <a:cs typeface="+mn-cs"/>
              </a:rPr>
              <a:t>КИМов</a:t>
            </a:r>
            <a:endParaRPr lang="ru-RU" sz="1200" kern="0" dirty="0" smtClean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Кодификатор школ региона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_____________________________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kern="0" dirty="0" smtClean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Программа развития школы (региона)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Данные других оценочных процедур и мониторингов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8" y="2067694"/>
            <a:ext cx="3312368" cy="295173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000000"/>
                </a:solidFill>
                <a:latin typeface="Century Gothic"/>
                <a:cs typeface="+mn-cs"/>
              </a:rPr>
              <a:t>Информационные продукты, содержащие интерпретацию результатов оценочной </a:t>
            </a: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процедуры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7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Свидетельство о результатах ЕГЭ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Региональный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отчёт по итогам оценки.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Специализированный отчёт (по предмету, группе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учащихся, по школе, по группе школ).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Аналитическая записка для министра.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Информационный буклет для родителей.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Пресс-релиз</a:t>
            </a:r>
          </a:p>
        </p:txBody>
      </p:sp>
      <p:sp>
        <p:nvSpPr>
          <p:cNvPr id="6" name="Стрелка углом 5"/>
          <p:cNvSpPr/>
          <p:nvPr/>
        </p:nvSpPr>
        <p:spPr>
          <a:xfrm rot="5400000">
            <a:off x="2756567" y="1311610"/>
            <a:ext cx="648072" cy="864096"/>
          </a:xfrm>
          <a:prstGeom prst="bent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5400000" flipV="1">
            <a:off x="5522435" y="1311610"/>
            <a:ext cx="648072" cy="864097"/>
          </a:xfrm>
          <a:prstGeom prst="bentArrow">
            <a:avLst/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200" b="1" kern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66197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1" t="3702" r="5301" b="3380"/>
          <a:stretch/>
        </p:blipFill>
        <p:spPr bwMode="auto">
          <a:xfrm flipH="1">
            <a:off x="5580112" y="1173371"/>
            <a:ext cx="3528392" cy="3990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53987"/>
            <a:ext cx="7344222" cy="828675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«Региональный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отчёт является наиболее полным и всесторонним из всех информационных продуктов, которые могут быть подготовлены на основе данных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оценки».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1" t="3702" r="5301" b="3380"/>
          <a:stretch/>
        </p:blipFill>
        <p:spPr bwMode="auto">
          <a:xfrm>
            <a:off x="107504" y="1152833"/>
            <a:ext cx="3452638" cy="3990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6195" y="1287949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База результатов ЕГЭ (протоколы)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256" y="1152833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Потребности пользователей в информации о результатах ЕГЭ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286870"/>
            <a:ext cx="116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1. Выпускники и их родители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4" y="2067694"/>
            <a:ext cx="194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2. Учителя, общеобразовательные учреждения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715766"/>
            <a:ext cx="19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3. Органы управления образованием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7" y="336383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4. Методические службы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4" y="406702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5. Родители, выбирающие школу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5" name="Куб 4"/>
          <p:cNvSpPr/>
          <p:nvPr/>
        </p:nvSpPr>
        <p:spPr>
          <a:xfrm>
            <a:off x="3451887" y="2726804"/>
            <a:ext cx="1724446" cy="2304256"/>
          </a:xfrm>
          <a:prstGeom prst="cube">
            <a:avLst>
              <a:gd name="adj" fmla="val 22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000" dirty="0">
                <a:solidFill>
                  <a:prstClr val="white"/>
                </a:solidFill>
              </a:rPr>
              <a:t>Региональный сборник статистических и аналитических данных о результатах ЕГЭ + таблицы с данными значений показателей по всем образовательным учреждениям и фоновым группам</a:t>
            </a:r>
            <a:r>
              <a:rPr lang="ru-RU" sz="1000" dirty="0" smtClean="0">
                <a:solidFill>
                  <a:prstClr val="white"/>
                </a:solidFill>
              </a:rPr>
              <a:t>.</a:t>
            </a:r>
            <a:endParaRPr lang="ru-RU" sz="1000" dirty="0">
              <a:solidFill>
                <a:prstClr val="white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899591" y="2541166"/>
            <a:ext cx="4752529" cy="536947"/>
          </a:xfrm>
          <a:prstGeom prst="cube">
            <a:avLst>
              <a:gd name="adj" fmla="val 69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2204768"/>
            <a:ext cx="665733" cy="6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2216919" y="1152833"/>
            <a:ext cx="3629779" cy="783027"/>
          </a:xfrm>
          <a:prstGeom prst="rightArrow">
            <a:avLst>
              <a:gd name="adj1" fmla="val 80217"/>
              <a:gd name="adj2" fmla="val 48051"/>
            </a:avLst>
          </a:prstGeom>
          <a:blipFill dpi="0" rotWithShape="1">
            <a:blip r:embed="rId9" cstate="print"/>
            <a:srcRect/>
            <a:tile tx="0" ty="0" sx="100000" sy="100000" flip="none" algn="ctr"/>
          </a:blipFill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Свидетельство о результатах ЕГЭ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8993" y="2204768"/>
            <a:ext cx="627103" cy="65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4639" y="3689899"/>
            <a:ext cx="3056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prstClr val="white"/>
                </a:solidFill>
              </a:rPr>
              <a:t>Преодоление разрыва между результатами оценочной процедуры и потребностями в информации разных групп пользователей о результатах</a:t>
            </a:r>
            <a:endParaRPr lang="ru-RU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94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4" grpId="0"/>
      <p:bldP spid="11" grpId="0"/>
      <p:bldP spid="12" grpId="0"/>
      <p:bldP spid="13" grpId="0"/>
      <p:bldP spid="14" grpId="0"/>
      <p:bldP spid="5" grpId="0" animBg="1"/>
      <p:bldP spid="7" grpId="0" animBg="1"/>
      <p:bldP spid="15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1" y="47311"/>
            <a:ext cx="7272213" cy="91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auto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Анализ результатов ЕГЭ и ГИА по региону, муниципалитету, образовательному учреждению: </a:t>
            </a:r>
          </a:p>
          <a:p>
            <a:pPr algn="r" fontAlgn="auto">
              <a:lnSpc>
                <a:spcPts val="2100"/>
              </a:lnSpc>
              <a:spcAft>
                <a:spcPts val="0"/>
              </a:spcAft>
            </a:pP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ea typeface="+mj-ea"/>
                <a:cs typeface="+mj-cs"/>
              </a:rPr>
              <a:t>подготовка аналитических материалов под заказ. </a:t>
            </a:r>
            <a:endParaRPr lang="ru-RU" sz="20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ea typeface="+mj-ea"/>
              <a:cs typeface="+mj-cs"/>
            </a:endParaRPr>
          </a:p>
        </p:txBody>
      </p:sp>
      <p:pic>
        <p:nvPicPr>
          <p:cNvPr id="3076" name="Picture 4" descr="I:\DCIM\101MSDCF\DSC081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91275" y="1528971"/>
            <a:ext cx="1800201" cy="12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3" y="1164540"/>
            <a:ext cx="4580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300" b="1" spc="-60" dirty="0" smtClean="0">
                <a:solidFill>
                  <a:prstClr val="black"/>
                </a:solidFill>
              </a:rPr>
              <a:t>Примерная структура регионального сборника по результатам ЕГЭ:</a:t>
            </a:r>
            <a:endParaRPr lang="ru-RU" sz="1300" b="1" spc="-60" dirty="0">
              <a:solidFill>
                <a:prstClr val="black"/>
              </a:solidFill>
            </a:endParaRP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Общие подходы к анализу и интерпретации результатов ЕГЭ: ключевые линии анализа, система показателей, возможные направления использования.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Особенности контингента участников ЕГЭ по региону.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Общие результаты ЕГЭ выпускников общеобразовательных учреждений региона.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Общая статистика результатов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Активность участия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Уровень освоения образовательного стандарта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Качество учебных достижений</a:t>
            </a:r>
          </a:p>
          <a:p>
            <a:pPr marL="628650" lvl="1" indent="-17145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200" i="1" dirty="0" smtClean="0">
                <a:solidFill>
                  <a:prstClr val="black"/>
                </a:solidFill>
              </a:rPr>
              <a:t>Равенство доступа к образованию соответствующего качества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Муниципальные образования региона в зеркале ЕГЭ. Рейтинг муниципалитетов.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Общеобразовательные учреждения региона в зеркале ЕГЭ. Рейтинг школ.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Анализ результатов ЕГЭ в разрезе учебных предметов. Методические рекомендации.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</a:rPr>
              <a:t>Основные выводы и рекомендации.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200" b="1" dirty="0" smtClean="0">
                <a:solidFill>
                  <a:srgbClr val="C00000"/>
                </a:solidFill>
              </a:rPr>
              <a:t>ПРИЛОЖЕНИЕ. Таблица значений показателей по региону, муниципалитетам, общеобразовательным учреждениям, фоновым группам.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418423"/>
            <a:ext cx="2520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latin typeface="Arial Narrow" pitchFamily="34" charset="0"/>
              </a:rPr>
              <a:t>Опыт  </a:t>
            </a:r>
            <a:r>
              <a:rPr lang="ru-RU" sz="1200" b="1" dirty="0" smtClean="0">
                <a:latin typeface="Arial Narrow" pitchFamily="34" charset="0"/>
              </a:rPr>
              <a:t>адресной подготовки аналитических материалов, выполненных </a:t>
            </a:r>
            <a:r>
              <a:rPr lang="ru-RU" sz="1200" b="1" dirty="0">
                <a:latin typeface="Arial Narrow" pitchFamily="34" charset="0"/>
              </a:rPr>
              <a:t>на основе </a:t>
            </a:r>
            <a:r>
              <a:rPr lang="ru-RU" sz="1200" b="1" dirty="0" smtClean="0">
                <a:latin typeface="Arial Narrow" pitchFamily="34" charset="0"/>
              </a:rPr>
              <a:t>результатов </a:t>
            </a:r>
            <a:r>
              <a:rPr lang="ru-RU" sz="1200" b="1" dirty="0">
                <a:latin typeface="Arial Narrow" pitchFamily="34" charset="0"/>
              </a:rPr>
              <a:t>внешних оценочных </a:t>
            </a:r>
            <a:r>
              <a:rPr lang="ru-RU" sz="1200" b="1" dirty="0" smtClean="0">
                <a:latin typeface="Arial Narrow" pitchFamily="34" charset="0"/>
              </a:rPr>
              <a:t>процедур (ЕГЭ, ГИА) </a:t>
            </a:r>
            <a:r>
              <a:rPr lang="ru-RU" sz="1200" b="1" dirty="0">
                <a:latin typeface="Arial Narrow" pitchFamily="34" charset="0"/>
              </a:rPr>
              <a:t>и </a:t>
            </a:r>
            <a:r>
              <a:rPr lang="ru-RU" sz="1200" b="1" dirty="0" smtClean="0">
                <a:latin typeface="Arial Narrow" pitchFamily="34" charset="0"/>
              </a:rPr>
              <a:t>выстроенных </a:t>
            </a:r>
            <a:r>
              <a:rPr lang="ru-RU" sz="1200" b="1" dirty="0">
                <a:latin typeface="Arial Narrow" pitchFamily="34" charset="0"/>
              </a:rPr>
              <a:t>под задачи управления качеством образования. 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391967"/>
            <a:ext cx="1440160" cy="102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 rot="20425662">
            <a:off x="1323244" y="1418030"/>
            <a:ext cx="1207033" cy="877181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CC00"/>
              </a:clrFrom>
              <a:clrTo>
                <a:srgbClr val="FEC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20033">
            <a:off x="1308207" y="1411933"/>
            <a:ext cx="1237101" cy="86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236296" y="1728796"/>
            <a:ext cx="1861622" cy="3041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050" b="1" dirty="0" smtClean="0">
                <a:solidFill>
                  <a:srgbClr val="C00000"/>
                </a:solidFill>
              </a:rPr>
              <a:t>АНОНС </a:t>
            </a:r>
            <a:r>
              <a:rPr lang="ru-RU" sz="1050" b="1" dirty="0" smtClean="0">
                <a:solidFill>
                  <a:srgbClr val="C00000"/>
                </a:solidFill>
              </a:rPr>
              <a:t>АНАЛИТИКИ-2013</a:t>
            </a:r>
            <a:endParaRPr lang="ru-RU" sz="1050" b="1" dirty="0" smtClean="0">
              <a:solidFill>
                <a:srgbClr val="C00000"/>
              </a:solidFill>
            </a:endParaRP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</a:rPr>
              <a:t>Сопоставимость результатов ЕГЭ и ГИА.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</a:rPr>
              <a:t>Оценка эффективности профильного образования в старшей школе.</a:t>
            </a: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</a:rPr>
              <a:t>Обновлённая система кластеров образовательных учреждений.</a:t>
            </a:r>
            <a:r>
              <a:rPr lang="ru-RU" sz="1050" dirty="0">
                <a:solidFill>
                  <a:prstClr val="black"/>
                </a:solidFill>
              </a:rPr>
              <a:t> </a:t>
            </a:r>
            <a:endParaRPr lang="ru-RU" sz="1050" dirty="0" smtClean="0">
              <a:solidFill>
                <a:prstClr val="black"/>
              </a:solidFill>
            </a:endParaRP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</a:rPr>
              <a:t>Уровневый </a:t>
            </a:r>
            <a:r>
              <a:rPr lang="ru-RU" sz="1050" dirty="0">
                <a:solidFill>
                  <a:prstClr val="black"/>
                </a:solidFill>
              </a:rPr>
              <a:t>подход к </a:t>
            </a:r>
            <a:r>
              <a:rPr lang="ru-RU" sz="1050" dirty="0" smtClean="0">
                <a:solidFill>
                  <a:prstClr val="black"/>
                </a:solidFill>
              </a:rPr>
              <a:t>оценке результатов ЕГЭ и ГИА.</a:t>
            </a:r>
            <a:endParaRPr lang="ru-RU" sz="1050" dirty="0">
              <a:solidFill>
                <a:prstClr val="black"/>
              </a:solidFill>
            </a:endParaRPr>
          </a:p>
          <a:p>
            <a:pPr marL="171450" indent="-171450">
              <a:lnSpc>
                <a:spcPts val="1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ru-RU" sz="1050" dirty="0" smtClean="0">
                <a:solidFill>
                  <a:prstClr val="black"/>
                </a:solidFill>
              </a:rPr>
              <a:t>Экспресс-анализ </a:t>
            </a:r>
            <a:r>
              <a:rPr lang="ru-RU" sz="1050" dirty="0">
                <a:solidFill>
                  <a:prstClr val="black"/>
                </a:solidFill>
              </a:rPr>
              <a:t>результатов ЕГЭ и </a:t>
            </a:r>
            <a:r>
              <a:rPr lang="ru-RU" sz="1050" dirty="0" smtClean="0">
                <a:solidFill>
                  <a:prstClr val="black"/>
                </a:solidFill>
              </a:rPr>
              <a:t>ГИА-2013 </a:t>
            </a:r>
            <a:r>
              <a:rPr lang="ru-RU" sz="1050" dirty="0">
                <a:solidFill>
                  <a:prstClr val="black"/>
                </a:solidFill>
              </a:rPr>
              <a:t>по </a:t>
            </a:r>
            <a:r>
              <a:rPr lang="ru-RU" sz="1050" dirty="0" smtClean="0">
                <a:solidFill>
                  <a:prstClr val="black"/>
                </a:solidFill>
              </a:rPr>
              <a:t>региону, муниципалитету, школе </a:t>
            </a:r>
            <a:r>
              <a:rPr lang="ru-RU" sz="1050" dirty="0">
                <a:solidFill>
                  <a:prstClr val="black"/>
                </a:solidFill>
              </a:rPr>
              <a:t>по отдельным предметам</a:t>
            </a:r>
            <a:r>
              <a:rPr lang="ru-RU" sz="1050" dirty="0" smtClean="0">
                <a:solidFill>
                  <a:prstClr val="black"/>
                </a:solidFill>
              </a:rPr>
              <a:t>.</a:t>
            </a:r>
            <a:endParaRPr lang="ru-RU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80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87624" y="230758"/>
            <a:ext cx="6191920" cy="46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dirty="0" smtClean="0">
                <a:solidFill>
                  <a:prstClr val="white"/>
                </a:solidFill>
              </a:rPr>
              <a:t>СПАСИБО ЗА ВНИМАНИЕ!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8" y="1299609"/>
            <a:ext cx="9001000" cy="300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E:\rtc_prezent_png\rtc_logo_02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4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96550" y="782802"/>
            <a:ext cx="6839927" cy="34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Анатольевич </a:t>
            </a:r>
            <a:r>
              <a:rPr lang="ru-RU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Боченков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s_bochenkov@mail.ru          89051998891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58" y="1247815"/>
            <a:ext cx="1763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г. Чебоксары, залив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28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383"/>
            <a:ext cx="7524328" cy="565175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 для учителя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4" y="1203598"/>
            <a:ext cx="4011678" cy="3816424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Информационные запросы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УЧИТЕЛЯ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о результатах ЕГЭ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Уровень требований контрольно-измерительных материалов ЕГЭ по предмету.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Востребованность учебного предмета как экзамена в форме ЕГЭ среди его учеников.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Освоение учениками образовательного стандарта на минимальном уровне.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Освоение учениками образовательного стандарта на профильном уровне.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Успешность освоения отдельных дидактических единиц (позадачная решаемость), содержательных блоков, сформированность умений и видов деятельности.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Соответствие системы текущего оценивания внешней оценке.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219894"/>
            <a:ext cx="4680520" cy="3816424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  <a:cs typeface="+mn-cs"/>
              </a:rPr>
              <a:t>«Рамка качества» работы УЧИТЕЛЯ в результатах ЕГЭ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kern="0" dirty="0">
                <a:solidFill>
                  <a:srgbClr val="000000"/>
                </a:solidFill>
                <a:latin typeface="Century Gothic"/>
                <a:cs typeface="+mn-cs"/>
              </a:rPr>
              <a:t>- если предмет изучается на базовом </a:t>
            </a:r>
            <a:r>
              <a:rPr lang="ru-RU" sz="1200" u="sng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уровне: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освоение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образовательного стандарта на минимальном уровне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стремится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к 100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%;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все учащиеся из числа слабоуспевающих успешно решают определённый набор заданий, позволяющий им преодолеть минимальный порог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kern="0" dirty="0">
                <a:solidFill>
                  <a:srgbClr val="000000"/>
                </a:solidFill>
                <a:latin typeface="Century Gothic"/>
                <a:cs typeface="+mn-cs"/>
              </a:rPr>
              <a:t>- если предмет изучается на профильном </a:t>
            </a:r>
            <a:r>
              <a:rPr lang="ru-RU" sz="1200" u="sng" kern="0" dirty="0" smtClean="0">
                <a:solidFill>
                  <a:srgbClr val="000000"/>
                </a:solidFill>
                <a:latin typeface="Century Gothic"/>
                <a:cs typeface="+mn-cs"/>
              </a:rPr>
              <a:t>уроне: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востребованность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предмета выше, чем среднее для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территории и аналогичных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образовательных учреждений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освоение образовательного стандарта на минимальном уровне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100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%;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освоение </a:t>
            </a:r>
            <a:r>
              <a:rPr lang="ru-RU" sz="1200" kern="0" dirty="0">
                <a:solidFill>
                  <a:srgbClr val="000000"/>
                </a:solidFill>
                <a:latin typeface="Century Gothic"/>
                <a:cs typeface="+mn-cs"/>
              </a:rPr>
              <a:t>образовательного стандарта на профильном уровне выше, чем среднее по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территории и для аналогичных школ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система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  <a:cs typeface="+mn-cs"/>
              </a:rPr>
              <a:t>текущего оценивания адекватна внешней оценке.</a:t>
            </a: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kern="0" dirty="0">
              <a:solidFill>
                <a:srgbClr val="000000"/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03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994525" cy="857250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ЕГЭ для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требований ЕГЭ-2012.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r="10233"/>
          <a:stretch/>
        </p:blipFill>
        <p:spPr bwMode="auto">
          <a:xfrm>
            <a:off x="35497" y="1167106"/>
            <a:ext cx="5040560" cy="388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220072" y="1203598"/>
          <a:ext cx="3809756" cy="39134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18779"/>
                <a:gridCol w="1090977"/>
              </a:tblGrid>
              <a:tr h="4310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ПРОВЕРЯЕМЫЕ ТРЕБОВАНИЯ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НОМЕРА ЗАДАНИЙ В РАБОТЕ ЕГЭ-2012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Механика (кинематика, динамика, статика, законы сохранения в механике, механические колебания и волны).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А1, А2, А3, А4, А5, А6, А22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8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Молекулярная физика (молекулярно-кинетическая теория, термодинамика).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А7, А8, А9, А10, А24, В1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06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Электродинамика и основы СТО (электрическое поле, постоянный ток, магнитное поле, электромагнитная индукция, электромагнитные колебания и волны, оптика, основы СТО).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А11, А12, А13, А14, А15, А16, А23, В3, В4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5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Квантовая физика (корпускулярно-волновой дуализм, физика атома, физика атомного ядра).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А17, А18, А19, А25, В2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14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Методы научного познания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А20, А21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0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Задания высокого уровня сложности. Механика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С1, С2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0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Задания высокого уровня сложности. Молекулярная физика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0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Задания высокого уровня сложности. Электродинамика и основы СТО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С4, С5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0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Задания высокого уровня сложности. Квантовая физика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39752" y="3107744"/>
            <a:ext cx="8274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39,2%</a:t>
            </a:r>
            <a:endParaRPr lang="ru-RU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8833" y="3529611"/>
            <a:ext cx="8274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60,8%</a:t>
            </a:r>
            <a:endParaRPr lang="ru-RU" sz="2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55350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994525" cy="857250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ЕГЭ для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Позадачная решаемость.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582"/>
            <a:ext cx="8955087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107505" y="4152316"/>
            <a:ext cx="89285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Графическим выражением успешности, результата выполнения теста группой учеников является профиль решаемости, где видна успешность выполнения каждого задания. При </a:t>
            </a:r>
            <a:r>
              <a:rPr lang="ru-RU" sz="1200" dirty="0">
                <a:solidFill>
                  <a:srgbClr val="C00000"/>
                </a:solidFill>
              </a:rPr>
              <a:t>сравнении </a:t>
            </a:r>
            <a:r>
              <a:rPr lang="ru-RU" sz="1200" dirty="0" smtClean="0">
                <a:solidFill>
                  <a:srgbClr val="C00000"/>
                </a:solidFill>
              </a:rPr>
              <a:t>с коридором ожидаемой решаемости </a:t>
            </a:r>
            <a:r>
              <a:rPr lang="ru-RU" sz="1200" dirty="0">
                <a:solidFill>
                  <a:srgbClr val="C00000"/>
                </a:solidFill>
              </a:rPr>
              <a:t>видно, какие темы отработаны лучше, какие хуже, а какие вообще оказались </a:t>
            </a:r>
            <a:r>
              <a:rPr lang="ru-RU" sz="1200" dirty="0" smtClean="0">
                <a:solidFill>
                  <a:srgbClr val="C00000"/>
                </a:solidFill>
              </a:rPr>
              <a:t>провальными.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>
                <a:solidFill>
                  <a:srgbClr val="C00000"/>
                </a:solidFill>
              </a:rPr>
              <a:t>Практика </a:t>
            </a:r>
            <a:r>
              <a:rPr lang="ru-RU" sz="1200" dirty="0" smtClean="0">
                <a:solidFill>
                  <a:srgbClr val="C00000"/>
                </a:solidFill>
              </a:rPr>
              <a:t>анализа результатов экзамена в разрезе отдельной школы, класса и учителя даёт разные профили по решаемости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360462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6994525" cy="857250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ЕГЭ для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освоения содержательных блоков курса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сформированность основных умений.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/>
          </p:nvPr>
        </p:nvGraphicFramePr>
        <p:xfrm>
          <a:off x="413233" y="1187514"/>
          <a:ext cx="3384376" cy="38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79" y="1567780"/>
            <a:ext cx="52800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4341" y="1187514"/>
            <a:ext cx="216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РУССКИЙ ЯЗЫК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498" y="1172413"/>
            <a:ext cx="216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ФИЗИКА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2803" y="1897835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71,9%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6304" y="246954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43,8%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2360" y="306578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69,3%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04392" y="362167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65,2%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358" y="421514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72,3%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7990" y="4652207"/>
            <a:ext cx="1720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Задания высокого уровня сложности 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659982"/>
            <a:ext cx="2195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Задания базового и повышенного уровня сложности 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805501"/>
            <a:ext cx="11332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Методы познания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94" y="2454156"/>
            <a:ext cx="14068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Квантовая физика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4288" y="2931790"/>
            <a:ext cx="1085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err="1" smtClean="0">
                <a:solidFill>
                  <a:prstClr val="black"/>
                </a:solidFill>
              </a:rPr>
              <a:t>Электродина-мика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14" y="3542675"/>
            <a:ext cx="1085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Молекулярная физика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94" y="4122815"/>
            <a:ext cx="1085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Механика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78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9582"/>
            <a:ext cx="8644882" cy="400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994525" cy="857250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интерпретации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результатов ЕГЭ для </a:t>
            </a:r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учителя.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учащихся по уровню готовности к ЕГЭ-2012 по физике.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29731" y="1632411"/>
            <a:ext cx="220759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no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>
                <a:solidFill>
                  <a:sysClr val="windowText" lastClr="000000"/>
                </a:solidFill>
              </a:rPr>
              <a:t>Высокий уровень подготовки </a:t>
            </a:r>
            <a:r>
              <a:rPr lang="ru-RU" sz="1000" kern="0" dirty="0">
                <a:solidFill>
                  <a:sysClr val="windowText" lastClr="000000"/>
                </a:solidFill>
              </a:rPr>
              <a:t>к ЕГЭ: знаний и умений достаточно для полноценного продолжения образования в профильном вузе с достаточно высоким конкурсом.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29731" y="2427734"/>
            <a:ext cx="4106765" cy="4388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no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ysClr val="windowText" lastClr="000000"/>
                </a:solidFill>
              </a:rPr>
              <a:t>Повышенный </a:t>
            </a:r>
            <a:r>
              <a:rPr lang="ru-RU" sz="1000" b="1" kern="0" dirty="0">
                <a:solidFill>
                  <a:sysClr val="windowText" lastClr="000000"/>
                </a:solidFill>
              </a:rPr>
              <a:t>уровень подготовки</a:t>
            </a:r>
            <a:r>
              <a:rPr lang="ru-RU" sz="1000" kern="0" dirty="0">
                <a:solidFill>
                  <a:sysClr val="windowText" lastClr="000000"/>
                </a:solidFill>
              </a:rPr>
              <a:t> к ЕГЭ: знаний и умений достаточно для продолжения образования по профильным специальностям в вузах со средним уровнем требований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.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731" y="2931790"/>
            <a:ext cx="4106765" cy="688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fontAlgn="auto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>
                <a:solidFill>
                  <a:sysClr val="windowText" lastClr="000000"/>
                </a:solidFill>
              </a:rPr>
              <a:t>Базовый уровень подготовки </a:t>
            </a:r>
            <a:r>
              <a:rPr lang="ru-RU" sz="1000" kern="0" dirty="0">
                <a:solidFill>
                  <a:sysClr val="windowText" lastClr="000000"/>
                </a:solidFill>
              </a:rPr>
              <a:t>к ЕГЭ: знания, умения и способы деятельности соответствуют требованиям стандарта на минимально возможном уровне. В группу с базовым уровнем подготовки входят учащиеся, которые могут продолжать образование по профильным специальностям в НПО и СПО или выбрать направление обучения в вузе, где данный предмет не является профильным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.</a:t>
            </a:r>
            <a:endParaRPr lang="ru-RU" sz="10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731" y="3673821"/>
            <a:ext cx="2448272" cy="8421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kern="0" dirty="0" smtClean="0">
                <a:solidFill>
                  <a:sysClr val="windowText" lastClr="000000"/>
                </a:solidFill>
              </a:rPr>
              <a:t>Низкий </a:t>
            </a:r>
            <a:r>
              <a:rPr lang="ru-RU" sz="1000" b="1" kern="0" dirty="0">
                <a:solidFill>
                  <a:sysClr val="windowText" lastClr="000000"/>
                </a:solidFill>
              </a:rPr>
              <a:t>уровень подготовки</a:t>
            </a:r>
            <a:r>
              <a:rPr lang="ru-RU" sz="1000" kern="0" dirty="0">
                <a:solidFill>
                  <a:sysClr val="windowText" lastClr="000000"/>
                </a:solidFill>
              </a:rPr>
              <a:t> к ЕГЭ: группа риска,  т.к. бессистемность и отрывочность их знаний 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не позволяет преодолеть </a:t>
            </a:r>
            <a:r>
              <a:rPr lang="ru-RU" sz="1000" kern="0" dirty="0">
                <a:solidFill>
                  <a:sysClr val="windowText" lastClr="000000"/>
                </a:solidFill>
              </a:rPr>
              <a:t>минимальный порог  для получения свидетельства о результатах ЕГЭ.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57288"/>
            <a:ext cx="82809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</a:rPr>
              <a:t>Доля выпускников, успешно сдавших ЕГЭ по предмету от общего числа выпускников, сдававших данный предмет  </a:t>
            </a:r>
            <a:r>
              <a:rPr lang="ru-RU" sz="1000" dirty="0" smtClean="0">
                <a:solidFill>
                  <a:prstClr val="black"/>
                </a:solidFill>
              </a:rPr>
              <a:t>- 100%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</a:rPr>
              <a:t>Доля выпускников, сдавших ЕГЭ по предмету с результатом, соответствующим повышенному уровню </a:t>
            </a:r>
            <a:r>
              <a:rPr lang="ru-RU" sz="1000" dirty="0" smtClean="0">
                <a:solidFill>
                  <a:prstClr val="black"/>
                </a:solidFill>
              </a:rPr>
              <a:t>и выше </a:t>
            </a:r>
            <a:r>
              <a:rPr lang="ru-RU" sz="1000" dirty="0">
                <a:solidFill>
                  <a:prstClr val="black"/>
                </a:solidFill>
              </a:rPr>
              <a:t>от общего числа выпускников, изучавших предмет </a:t>
            </a:r>
            <a:r>
              <a:rPr lang="ru-RU" sz="1000" dirty="0" smtClean="0">
                <a:solidFill>
                  <a:prstClr val="black"/>
                </a:solidFill>
              </a:rPr>
              <a:t> на </a:t>
            </a:r>
            <a:r>
              <a:rPr lang="ru-RU" sz="1000" dirty="0">
                <a:solidFill>
                  <a:prstClr val="black"/>
                </a:solidFill>
              </a:rPr>
              <a:t>профильном </a:t>
            </a:r>
            <a:r>
              <a:rPr lang="ru-RU" sz="1000" dirty="0" smtClean="0">
                <a:solidFill>
                  <a:prstClr val="black"/>
                </a:solidFill>
              </a:rPr>
              <a:t>уровне – 81,25%</a:t>
            </a:r>
            <a:endParaRPr lang="ru-RU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0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383"/>
            <a:ext cx="7524328" cy="565175"/>
          </a:xfrm>
        </p:spPr>
        <p:txBody>
          <a:bodyPr/>
          <a:lstStyle/>
          <a:p>
            <a: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результатов ЕГЭ для школы </a:t>
            </a:r>
            <a:br>
              <a:rPr lang="ru-RU" sz="2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(администрация,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педколлектив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учащиеся, родители, социум)</a:t>
            </a: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72008" y="1131590"/>
            <a:ext cx="4355976" cy="3960440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Информационные запросы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ШКОЛЫ о результатах ЕГЭ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Соответствует ли заявленный профиль школы спектру предметов, выбираемых выпускниками для сдачи в форме ЕГЭ?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Каков уровень освоения образовательного стандарта на минимальном уровне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</a:rPr>
              <a:t>(доля выпускников, успешно сдавших два обязательных экзамена, доля выпускников, успешно сдавших все экзамены в форме ЕГЭ) 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>
                <a:solidFill>
                  <a:srgbClr val="000000"/>
                </a:solidFill>
                <a:latin typeface="Century Gothic"/>
              </a:rPr>
              <a:t>Каков уровень освоения образовательного </a:t>
            </a: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стандарта на профильном уровне </a:t>
            </a:r>
            <a:r>
              <a:rPr lang="ru-RU" sz="900" kern="0" dirty="0" smtClean="0">
                <a:solidFill>
                  <a:srgbClr val="000000"/>
                </a:solidFill>
                <a:latin typeface="Century Gothic"/>
              </a:rPr>
              <a:t>(доля выпускников, успешно сдавших все предметы из числа изучавшихся на профильном уровне с результатом, соответствующим повышенному уровню (ПБ 2) и выше)?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Соответствие ли применяемая учителями система текущего оценивания внешней оценке?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Каковы позиции школы в рейтинге по вышеназванным показателям среди школ города (района) и среди аналогичных (кластер) школ региона?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Какова динамика значений ключевых показателей?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1115294"/>
            <a:ext cx="4608512" cy="3976736"/>
          </a:xfrm>
          <a:prstGeom prst="roundRect">
            <a:avLst>
              <a:gd name="adj" fmla="val 6968"/>
            </a:avLst>
          </a:prstGeom>
          <a:gradFill rotWithShape="1">
            <a:gsLst>
              <a:gs pos="0">
                <a:srgbClr val="A3B2C1">
                  <a:tint val="50000"/>
                  <a:satMod val="300000"/>
                </a:srgbClr>
              </a:gs>
              <a:gs pos="35000">
                <a:srgbClr val="A3B2C1">
                  <a:tint val="37000"/>
                  <a:satMod val="300000"/>
                </a:srgbClr>
              </a:gs>
              <a:gs pos="100000">
                <a:srgbClr val="A3B2C1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3B2C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36000" rIns="36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srgbClr val="000000"/>
                </a:solidFill>
                <a:latin typeface="Century Gothic"/>
              </a:rPr>
              <a:t>Что значит – «хорошая школа» по результатам ЕГЭ</a:t>
            </a:r>
            <a:r>
              <a:rPr lang="ru-RU" sz="1200" b="1" kern="0" dirty="0" smtClean="0">
                <a:solidFill>
                  <a:srgbClr val="000000"/>
                </a:solidFill>
                <a:latin typeface="Century Gothic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Century Gothic"/>
              </a:rPr>
              <a:t> </a:t>
            </a:r>
            <a:endParaRPr lang="ru-RU" sz="1200" kern="0" dirty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это </a:t>
            </a: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школа, выпускники которой активно выбирают экзамены в форме </a:t>
            </a: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ЕГЭ из числа предметов профиля школы необходимые им </a:t>
            </a: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для продолжения образования.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это школа, все выпускники которой успешно справляются с двумя обязательными экзаменами в форме ЕГЭ (русский язык и математика). Это необходимо для получения аттестата о среднем (полном) образовании.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это школа, все выпускники которой успешно сдали все </a:t>
            </a: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экзамены (изучавшиеся на профильном уровне) </a:t>
            </a: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в форме ЕГЭ (обязательные и по выбору выше минимального порога), т.е. получили полноценное свидетельство о результатах ЕГЭ для конкурса при поступлении на выбранную специальность.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>
                <a:solidFill>
                  <a:srgbClr val="000000"/>
                </a:solidFill>
                <a:latin typeface="Century Gothic"/>
              </a:rPr>
              <a:t>это школы, обеспечивающие общий высокий уровень подготовки по всем предметам, особенно по предметам профиля. </a:t>
            </a:r>
            <a:endParaRPr lang="ru-RU" sz="1100" kern="0" dirty="0" smtClean="0">
              <a:solidFill>
                <a:srgbClr val="000000"/>
              </a:solidFill>
              <a:latin typeface="Century Gothic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kern="0" dirty="0" smtClean="0">
                <a:solidFill>
                  <a:srgbClr val="000000"/>
                </a:solidFill>
                <a:latin typeface="Century Gothic"/>
              </a:rPr>
              <a:t>это школа, показывающая положительную динамику  или стабильность в высоких результатах по каждой из указанных позиций.</a:t>
            </a:r>
            <a:endParaRPr lang="ru-RU" sz="1100" kern="0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633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7542</TotalTime>
  <Words>4642</Words>
  <Application>Microsoft Office PowerPoint</Application>
  <PresentationFormat>Экран (16:9)</PresentationFormat>
  <Paragraphs>921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Century Gothic</vt:lpstr>
      <vt:lpstr>Monotype Corsiva</vt:lpstr>
      <vt:lpstr>Tahoma</vt:lpstr>
      <vt:lpstr>Times New Roman</vt:lpstr>
      <vt:lpstr>Wingdings</vt:lpstr>
      <vt:lpstr>Тема Office</vt:lpstr>
      <vt:lpstr>3_Тема Office</vt:lpstr>
      <vt:lpstr>1_Тема Office</vt:lpstr>
      <vt:lpstr>Интерпретация и сопоставимость результатов оценочных процедур.</vt:lpstr>
      <vt:lpstr>Вопросы, которые предлагается обсудить:</vt:lpstr>
      <vt:lpstr>Интерпретация результатов определяется с одной стороны запросами группы пользователей, с другой – источниками данных</vt:lpstr>
      <vt:lpstr>Интерпретация результатов ЕГЭ для учителя</vt:lpstr>
      <vt:lpstr>Пример интерпретации результатов ЕГЭ для учителя.  Уровень требований ЕГЭ-2012.</vt:lpstr>
      <vt:lpstr>Пример интерпретации результатов ЕГЭ для учителя.  Позадачная решаемость.</vt:lpstr>
      <vt:lpstr>Пример интерпретации результатов ЕГЭ для учителя.  Результаты освоения содержательных блоков курса и сформированность основных умений.</vt:lpstr>
      <vt:lpstr>Пример интерпретации результатов ЕГЭ для учителя.  Группы учащихся по уровню готовности к ЕГЭ-2012 по физике.</vt:lpstr>
      <vt:lpstr>Интерпретация результатов ЕГЭ для школы  (администрация, педколлектив, учащиеся, родители, социум)</vt:lpstr>
      <vt:lpstr>Презентация PowerPoint</vt:lpstr>
      <vt:lpstr>Презентация PowerPoint</vt:lpstr>
      <vt:lpstr>Интерпретация результатов ЕГЭ для управления образовательными системами  (муниципальный, региональный уровни управления)</vt:lpstr>
      <vt:lpstr>Презентация PowerPoint</vt:lpstr>
      <vt:lpstr>Презентация PowerPoint</vt:lpstr>
      <vt:lpstr>Интерпретация результатов оценочных процедур.  Основные фиксации:</vt:lpstr>
      <vt:lpstr>Сопоставимость результатов оценочных процедур – возможные варианты ситуаций сравнения </vt:lpstr>
      <vt:lpstr>Средний балл ЕГЭ – наиболее распространённый и принятый  в системе образования РФ показатель, отражающий  образовательные результаты.</vt:lpstr>
      <vt:lpstr>Использование средней величины допускается только после оценки её типичности и надёжности. Как оценить типичность и надёжность средней?</vt:lpstr>
      <vt:lpstr>На практике мало кто задумывается, что такое однородность и продолжает считать «среднюю температуру по больнице»…</vt:lpstr>
      <vt:lpstr>Средние величины и шкалирование. Совпадают ли шкалы оценочных процедур?</vt:lpstr>
      <vt:lpstr>Презентация PowerPoint</vt:lpstr>
      <vt:lpstr>Соотношение 100-балльной и процентильной шкал  (РФ, ЕГЭ-2012)</vt:lpstr>
      <vt:lpstr>Сравнение 100-балльных шкал по среднепроцентильным рангам, или что лежит в основе сравнения среднего балла ЕГЭ между предметами и при оценки динамики результатов по годам</vt:lpstr>
      <vt:lpstr>Стобалльная шкала ЕГЭ не позволяет сравнивать результаты   по предметам и оценить динамику по годам, т.к.:</vt:lpstr>
      <vt:lpstr>Пример сравнения результатов ЕГЭ двух школ:</vt:lpstr>
      <vt:lpstr>Если не средний балл, то что? Какие показатели имеет смысл использовать при анализе результатов ЕГЭ?</vt:lpstr>
      <vt:lpstr>Комплекс оценочных процедур.  Как сопоставлять результаты?</vt:lpstr>
      <vt:lpstr>Сопоставимость результатов нескольких оценочных процедур между собой. Варианты решения проблемы.</vt:lpstr>
      <vt:lpstr>ПРИМЕР: NAPLAN (Австралия) национальная программа оценки учебных достижений для учащихся 3, 5, 7 и 9 классов</vt:lpstr>
      <vt:lpstr>«Региональный отчёт является наиболее полным и всесторонним из всех информационных продуктов, которые могут быть подготовлены на основе данных оценки».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Сергей</cp:lastModifiedBy>
  <cp:revision>235</cp:revision>
  <dcterms:created xsi:type="dcterms:W3CDTF">2011-08-25T06:09:31Z</dcterms:created>
  <dcterms:modified xsi:type="dcterms:W3CDTF">2013-05-13T18:59:22Z</dcterms:modified>
</cp:coreProperties>
</file>