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377" r:id="rId3"/>
    <p:sldId id="379" r:id="rId4"/>
    <p:sldId id="378" r:id="rId5"/>
    <p:sldId id="388" r:id="rId6"/>
    <p:sldId id="390" r:id="rId7"/>
    <p:sldId id="376" r:id="rId8"/>
    <p:sldId id="391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9C5"/>
    <a:srgbClr val="FF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94" d="100"/>
          <a:sy n="94" d="100"/>
        </p:scale>
        <p:origin x="-90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0E944-9E41-40B6-B51A-FF9F5593DE1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01D37B8-B4E1-48A1-8DBD-5195BD6E0F5C}">
      <dgm:prSet phldrT="[Текст]" custT="1"/>
      <dgm:spPr/>
      <dgm:t>
        <a:bodyPr/>
        <a:lstStyle/>
        <a:p>
          <a:r>
            <a:rPr lang="ru-RU" sz="1600" dirty="0" smtClean="0"/>
            <a:t>Углублённые</a:t>
          </a:r>
        </a:p>
        <a:p>
          <a:r>
            <a:rPr lang="ru-RU" sz="1600" dirty="0" smtClean="0"/>
            <a:t>исследования</a:t>
          </a:r>
          <a:endParaRPr lang="ru-RU" sz="1600" dirty="0"/>
        </a:p>
      </dgm:t>
    </dgm:pt>
    <dgm:pt modelId="{6CD3C6A0-122E-4AE0-8C43-5F55F20DB7AE}" type="parTrans" cxnId="{E9DAB884-197D-4F90-B433-9F0ECE2D11DB}">
      <dgm:prSet/>
      <dgm:spPr/>
      <dgm:t>
        <a:bodyPr/>
        <a:lstStyle/>
        <a:p>
          <a:endParaRPr lang="ru-RU"/>
        </a:p>
      </dgm:t>
    </dgm:pt>
    <dgm:pt modelId="{430ED38C-E01B-49C5-B0C8-868B14C58635}" type="sibTrans" cxnId="{E9DAB884-197D-4F90-B433-9F0ECE2D11DB}">
      <dgm:prSet/>
      <dgm:spPr/>
      <dgm:t>
        <a:bodyPr/>
        <a:lstStyle/>
        <a:p>
          <a:endParaRPr lang="ru-RU"/>
        </a:p>
      </dgm:t>
    </dgm:pt>
    <dgm:pt modelId="{CB8E7E60-4461-4110-B7F0-E781392C59B6}">
      <dgm:prSet phldrT="[Текст]"/>
      <dgm:spPr>
        <a:solidFill>
          <a:srgbClr val="11FB38"/>
        </a:solidFill>
      </dgm:spPr>
      <dgm:t>
        <a:bodyPr/>
        <a:lstStyle/>
        <a:p>
          <a:r>
            <a:rPr lang="ru-RU" b="1" dirty="0" smtClean="0"/>
            <a:t>Государственные экзамены</a:t>
          </a:r>
          <a:endParaRPr lang="ru-RU" b="1" dirty="0"/>
        </a:p>
      </dgm:t>
    </dgm:pt>
    <dgm:pt modelId="{E12D3883-3D51-477E-96B7-7D80A1681CFC}" type="parTrans" cxnId="{7EA2CC6C-4F9A-4175-8D7A-8793AA56BE1E}">
      <dgm:prSet/>
      <dgm:spPr/>
      <dgm:t>
        <a:bodyPr/>
        <a:lstStyle/>
        <a:p>
          <a:endParaRPr lang="ru-RU"/>
        </a:p>
      </dgm:t>
    </dgm:pt>
    <dgm:pt modelId="{48A912B9-6E16-4704-960B-0117ED7A4A15}" type="sibTrans" cxnId="{7EA2CC6C-4F9A-4175-8D7A-8793AA56BE1E}">
      <dgm:prSet/>
      <dgm:spPr/>
      <dgm:t>
        <a:bodyPr/>
        <a:lstStyle/>
        <a:p>
          <a:endParaRPr lang="ru-RU"/>
        </a:p>
      </dgm:t>
    </dgm:pt>
    <dgm:pt modelId="{AB6885EC-D082-4FEC-836E-961005A4C4D7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/>
            <a:t>Формирующее оценивание</a:t>
          </a:r>
        </a:p>
        <a:p>
          <a:r>
            <a:rPr lang="ru-RU" dirty="0" smtClean="0"/>
            <a:t>оценка на уровне класса</a:t>
          </a:r>
          <a:endParaRPr lang="ru-RU" dirty="0"/>
        </a:p>
      </dgm:t>
    </dgm:pt>
    <dgm:pt modelId="{BD8F8962-C055-4C40-A55B-34A5C36F3A5C}" type="parTrans" cxnId="{C92DBC59-BCBF-4415-821F-407441BA66E8}">
      <dgm:prSet/>
      <dgm:spPr/>
      <dgm:t>
        <a:bodyPr/>
        <a:lstStyle/>
        <a:p>
          <a:endParaRPr lang="ru-RU"/>
        </a:p>
      </dgm:t>
    </dgm:pt>
    <dgm:pt modelId="{AA816314-5D8E-4B7E-9E3B-8A91EFCA6124}" type="sibTrans" cxnId="{C92DBC59-BCBF-4415-821F-407441BA66E8}">
      <dgm:prSet/>
      <dgm:spPr/>
      <dgm:t>
        <a:bodyPr/>
        <a:lstStyle/>
        <a:p>
          <a:endParaRPr lang="ru-RU"/>
        </a:p>
      </dgm:t>
    </dgm:pt>
    <dgm:pt modelId="{31A8D143-2389-420D-87B1-26211E0E89D8}">
      <dgm:prSet custT="1"/>
      <dgm:spPr>
        <a:solidFill>
          <a:srgbClr val="FFFF00"/>
        </a:solidFill>
      </dgm:spPr>
      <dgm:t>
        <a:bodyPr/>
        <a:lstStyle/>
        <a:p>
          <a:r>
            <a:rPr lang="ru-RU" sz="1800" b="0" dirty="0" smtClean="0"/>
            <a:t>Крупномасштабные</a:t>
          </a:r>
        </a:p>
        <a:p>
          <a:r>
            <a:rPr lang="ru-RU" sz="1800" b="0" dirty="0" smtClean="0"/>
            <a:t>исследования</a:t>
          </a:r>
          <a:endParaRPr lang="ru-RU" sz="1800" b="0" dirty="0"/>
        </a:p>
      </dgm:t>
    </dgm:pt>
    <dgm:pt modelId="{3B0FC8F7-07B8-4548-8934-6F814D07C593}" type="parTrans" cxnId="{2D4AFF2B-B92F-428C-B861-A23D8B6A922C}">
      <dgm:prSet/>
      <dgm:spPr/>
      <dgm:t>
        <a:bodyPr/>
        <a:lstStyle/>
        <a:p>
          <a:endParaRPr lang="ru-RU"/>
        </a:p>
      </dgm:t>
    </dgm:pt>
    <dgm:pt modelId="{19618C45-75E3-4B3D-96A9-382B7ECDB2B2}" type="sibTrans" cxnId="{2D4AFF2B-B92F-428C-B861-A23D8B6A922C}">
      <dgm:prSet/>
      <dgm:spPr/>
      <dgm:t>
        <a:bodyPr/>
        <a:lstStyle/>
        <a:p>
          <a:endParaRPr lang="ru-RU"/>
        </a:p>
      </dgm:t>
    </dgm:pt>
    <dgm:pt modelId="{9649E857-713C-4D28-8F2D-337F2017AF9B}" type="pres">
      <dgm:prSet presAssocID="{6B30E944-9E41-40B6-B51A-FF9F5593DE1C}" presName="Name0" presStyleCnt="0">
        <dgm:presLayoutVars>
          <dgm:dir/>
          <dgm:animLvl val="lvl"/>
          <dgm:resizeHandles val="exact"/>
        </dgm:presLayoutVars>
      </dgm:prSet>
      <dgm:spPr/>
    </dgm:pt>
    <dgm:pt modelId="{9F42BEFA-23B1-47CD-908D-11A4E21E404D}" type="pres">
      <dgm:prSet presAssocID="{001D37B8-B4E1-48A1-8DBD-5195BD6E0F5C}" presName="Name8" presStyleCnt="0"/>
      <dgm:spPr/>
    </dgm:pt>
    <dgm:pt modelId="{EB07318F-2E5F-457C-AD42-1F6E359B61AC}" type="pres">
      <dgm:prSet presAssocID="{001D37B8-B4E1-48A1-8DBD-5195BD6E0F5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A03E7-714F-44F8-9644-F651419FE78B}" type="pres">
      <dgm:prSet presAssocID="{001D37B8-B4E1-48A1-8DBD-5195BD6E0F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5A935-9BEF-4DD3-B1A2-0E5753165A5C}" type="pres">
      <dgm:prSet presAssocID="{31A8D143-2389-420D-87B1-26211E0E89D8}" presName="Name8" presStyleCnt="0"/>
      <dgm:spPr/>
    </dgm:pt>
    <dgm:pt modelId="{255A502F-AD26-4C24-A26D-990BCBAEAD28}" type="pres">
      <dgm:prSet presAssocID="{31A8D143-2389-420D-87B1-26211E0E89D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DAF7C-4B82-4B3B-8241-1014D120B825}" type="pres">
      <dgm:prSet presAssocID="{31A8D143-2389-420D-87B1-26211E0E89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DB52B-73F3-430E-9038-75E1A47C94C6}" type="pres">
      <dgm:prSet presAssocID="{CB8E7E60-4461-4110-B7F0-E781392C59B6}" presName="Name8" presStyleCnt="0"/>
      <dgm:spPr/>
    </dgm:pt>
    <dgm:pt modelId="{4798B7DD-FEAB-41BE-A7F3-21F3A4215708}" type="pres">
      <dgm:prSet presAssocID="{CB8E7E60-4461-4110-B7F0-E781392C59B6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34FD0-8FE8-493B-B51E-9E4281B31E02}" type="pres">
      <dgm:prSet presAssocID="{CB8E7E60-4461-4110-B7F0-E781392C59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5153F-98D0-4382-BE95-9377E52C4843}" type="pres">
      <dgm:prSet presAssocID="{AB6885EC-D082-4FEC-836E-961005A4C4D7}" presName="Name8" presStyleCnt="0"/>
      <dgm:spPr/>
    </dgm:pt>
    <dgm:pt modelId="{005EA2BB-6997-4A28-A569-6221479E7AE7}" type="pres">
      <dgm:prSet presAssocID="{AB6885EC-D082-4FEC-836E-961005A4C4D7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C10C-3998-44A2-ADC7-A275ABF4FBDF}" type="pres">
      <dgm:prSet presAssocID="{AB6885EC-D082-4FEC-836E-961005A4C4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160774-0118-4D5E-AAB7-BA71231FE050}" type="presOf" srcId="{31A8D143-2389-420D-87B1-26211E0E89D8}" destId="{2A7DAF7C-4B82-4B3B-8241-1014D120B825}" srcOrd="1" destOrd="0" presId="urn:microsoft.com/office/officeart/2005/8/layout/pyramid1"/>
    <dgm:cxn modelId="{C92DBC59-BCBF-4415-821F-407441BA66E8}" srcId="{6B30E944-9E41-40B6-B51A-FF9F5593DE1C}" destId="{AB6885EC-D082-4FEC-836E-961005A4C4D7}" srcOrd="3" destOrd="0" parTransId="{BD8F8962-C055-4C40-A55B-34A5C36F3A5C}" sibTransId="{AA816314-5D8E-4B7E-9E3B-8A91EFCA6124}"/>
    <dgm:cxn modelId="{7B08E962-5919-4882-B160-6EFBB116F2CB}" type="presOf" srcId="{001D37B8-B4E1-48A1-8DBD-5195BD6E0F5C}" destId="{EB07318F-2E5F-457C-AD42-1F6E359B61AC}" srcOrd="0" destOrd="0" presId="urn:microsoft.com/office/officeart/2005/8/layout/pyramid1"/>
    <dgm:cxn modelId="{D5796F50-6C69-4EF4-A669-4FEBE4B8223C}" type="presOf" srcId="{CB8E7E60-4461-4110-B7F0-E781392C59B6}" destId="{4798B7DD-FEAB-41BE-A7F3-21F3A4215708}" srcOrd="0" destOrd="0" presId="urn:microsoft.com/office/officeart/2005/8/layout/pyramid1"/>
    <dgm:cxn modelId="{460EA09B-162E-414A-B5BF-A9914F9BC0A0}" type="presOf" srcId="{001D37B8-B4E1-48A1-8DBD-5195BD6E0F5C}" destId="{C96A03E7-714F-44F8-9644-F651419FE78B}" srcOrd="1" destOrd="0" presId="urn:microsoft.com/office/officeart/2005/8/layout/pyramid1"/>
    <dgm:cxn modelId="{E9DAB884-197D-4F90-B433-9F0ECE2D11DB}" srcId="{6B30E944-9E41-40B6-B51A-FF9F5593DE1C}" destId="{001D37B8-B4E1-48A1-8DBD-5195BD6E0F5C}" srcOrd="0" destOrd="0" parTransId="{6CD3C6A0-122E-4AE0-8C43-5F55F20DB7AE}" sibTransId="{430ED38C-E01B-49C5-B0C8-868B14C58635}"/>
    <dgm:cxn modelId="{BABCE6BA-2C6B-46D6-A1B1-7D460A8F3372}" type="presOf" srcId="{CB8E7E60-4461-4110-B7F0-E781392C59B6}" destId="{FA734FD0-8FE8-493B-B51E-9E4281B31E02}" srcOrd="1" destOrd="0" presId="urn:microsoft.com/office/officeart/2005/8/layout/pyramid1"/>
    <dgm:cxn modelId="{7EA2CC6C-4F9A-4175-8D7A-8793AA56BE1E}" srcId="{6B30E944-9E41-40B6-B51A-FF9F5593DE1C}" destId="{CB8E7E60-4461-4110-B7F0-E781392C59B6}" srcOrd="2" destOrd="0" parTransId="{E12D3883-3D51-477E-96B7-7D80A1681CFC}" sibTransId="{48A912B9-6E16-4704-960B-0117ED7A4A15}"/>
    <dgm:cxn modelId="{2D4AFF2B-B92F-428C-B861-A23D8B6A922C}" srcId="{6B30E944-9E41-40B6-B51A-FF9F5593DE1C}" destId="{31A8D143-2389-420D-87B1-26211E0E89D8}" srcOrd="1" destOrd="0" parTransId="{3B0FC8F7-07B8-4548-8934-6F814D07C593}" sibTransId="{19618C45-75E3-4B3D-96A9-382B7ECDB2B2}"/>
    <dgm:cxn modelId="{CA65BFF8-C3DA-46A8-B4C7-FF0101DE7D28}" type="presOf" srcId="{AB6885EC-D082-4FEC-836E-961005A4C4D7}" destId="{C394C10C-3998-44A2-ADC7-A275ABF4FBDF}" srcOrd="1" destOrd="0" presId="urn:microsoft.com/office/officeart/2005/8/layout/pyramid1"/>
    <dgm:cxn modelId="{41986C79-8725-402F-A6FE-DCC7E0A008F0}" type="presOf" srcId="{31A8D143-2389-420D-87B1-26211E0E89D8}" destId="{255A502F-AD26-4C24-A26D-990BCBAEAD28}" srcOrd="0" destOrd="0" presId="urn:microsoft.com/office/officeart/2005/8/layout/pyramid1"/>
    <dgm:cxn modelId="{51212FAE-1869-49FF-8F4F-37681414082B}" type="presOf" srcId="{AB6885EC-D082-4FEC-836E-961005A4C4D7}" destId="{005EA2BB-6997-4A28-A569-6221479E7AE7}" srcOrd="0" destOrd="0" presId="urn:microsoft.com/office/officeart/2005/8/layout/pyramid1"/>
    <dgm:cxn modelId="{8C896805-420C-4366-8DDB-9D02110C27E7}" type="presOf" srcId="{6B30E944-9E41-40B6-B51A-FF9F5593DE1C}" destId="{9649E857-713C-4D28-8F2D-337F2017AF9B}" srcOrd="0" destOrd="0" presId="urn:microsoft.com/office/officeart/2005/8/layout/pyramid1"/>
    <dgm:cxn modelId="{3CF5D7DB-9871-4C23-BE9A-EABE7FC645D3}" type="presParOf" srcId="{9649E857-713C-4D28-8F2D-337F2017AF9B}" destId="{9F42BEFA-23B1-47CD-908D-11A4E21E404D}" srcOrd="0" destOrd="0" presId="urn:microsoft.com/office/officeart/2005/8/layout/pyramid1"/>
    <dgm:cxn modelId="{89A03DBB-EE74-407E-91F2-2CA839780DF1}" type="presParOf" srcId="{9F42BEFA-23B1-47CD-908D-11A4E21E404D}" destId="{EB07318F-2E5F-457C-AD42-1F6E359B61AC}" srcOrd="0" destOrd="0" presId="urn:microsoft.com/office/officeart/2005/8/layout/pyramid1"/>
    <dgm:cxn modelId="{4850EB88-35D5-4F0B-86E5-861A51F0A487}" type="presParOf" srcId="{9F42BEFA-23B1-47CD-908D-11A4E21E404D}" destId="{C96A03E7-714F-44F8-9644-F651419FE78B}" srcOrd="1" destOrd="0" presId="urn:microsoft.com/office/officeart/2005/8/layout/pyramid1"/>
    <dgm:cxn modelId="{437D4539-70BF-4E81-BF8D-CD519AE76A25}" type="presParOf" srcId="{9649E857-713C-4D28-8F2D-337F2017AF9B}" destId="{B925A935-9BEF-4DD3-B1A2-0E5753165A5C}" srcOrd="1" destOrd="0" presId="urn:microsoft.com/office/officeart/2005/8/layout/pyramid1"/>
    <dgm:cxn modelId="{0340F56B-573F-4694-9185-DF68510DDD3D}" type="presParOf" srcId="{B925A935-9BEF-4DD3-B1A2-0E5753165A5C}" destId="{255A502F-AD26-4C24-A26D-990BCBAEAD28}" srcOrd="0" destOrd="0" presId="urn:microsoft.com/office/officeart/2005/8/layout/pyramid1"/>
    <dgm:cxn modelId="{F21655E0-E979-4FC9-BE62-DDA39E9C8E96}" type="presParOf" srcId="{B925A935-9BEF-4DD3-B1A2-0E5753165A5C}" destId="{2A7DAF7C-4B82-4B3B-8241-1014D120B825}" srcOrd="1" destOrd="0" presId="urn:microsoft.com/office/officeart/2005/8/layout/pyramid1"/>
    <dgm:cxn modelId="{1BFD6447-DDD8-4258-B19A-C81136BF7C44}" type="presParOf" srcId="{9649E857-713C-4D28-8F2D-337F2017AF9B}" destId="{C68DB52B-73F3-430E-9038-75E1A47C94C6}" srcOrd="2" destOrd="0" presId="urn:microsoft.com/office/officeart/2005/8/layout/pyramid1"/>
    <dgm:cxn modelId="{7E71EF93-3FD9-4AB2-974E-B347C2FB9AA6}" type="presParOf" srcId="{C68DB52B-73F3-430E-9038-75E1A47C94C6}" destId="{4798B7DD-FEAB-41BE-A7F3-21F3A4215708}" srcOrd="0" destOrd="0" presId="urn:microsoft.com/office/officeart/2005/8/layout/pyramid1"/>
    <dgm:cxn modelId="{B9D35DC8-2765-47B3-8C73-83D6012999EC}" type="presParOf" srcId="{C68DB52B-73F3-430E-9038-75E1A47C94C6}" destId="{FA734FD0-8FE8-493B-B51E-9E4281B31E02}" srcOrd="1" destOrd="0" presId="urn:microsoft.com/office/officeart/2005/8/layout/pyramid1"/>
    <dgm:cxn modelId="{670AE33F-AFA3-4750-8458-E3E9D1C0B9EF}" type="presParOf" srcId="{9649E857-713C-4D28-8F2D-337F2017AF9B}" destId="{2625153F-98D0-4382-BE95-9377E52C4843}" srcOrd="3" destOrd="0" presId="urn:microsoft.com/office/officeart/2005/8/layout/pyramid1"/>
    <dgm:cxn modelId="{6AED6FA5-0D09-4C5B-B520-DEC1AB80BE41}" type="presParOf" srcId="{2625153F-98D0-4382-BE95-9377E52C4843}" destId="{005EA2BB-6997-4A28-A569-6221479E7AE7}" srcOrd="0" destOrd="0" presId="urn:microsoft.com/office/officeart/2005/8/layout/pyramid1"/>
    <dgm:cxn modelId="{A25E4F4B-8C1A-4B18-84F7-E44D1ABC63CB}" type="presParOf" srcId="{2625153F-98D0-4382-BE95-9377E52C4843}" destId="{C394C10C-3998-44A2-ADC7-A275ABF4FBD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7318F-2E5F-457C-AD42-1F6E359B61AC}">
      <dsp:nvSpPr>
        <dsp:cNvPr id="0" name=""/>
        <dsp:cNvSpPr/>
      </dsp:nvSpPr>
      <dsp:spPr>
        <a:xfrm>
          <a:off x="2581465" y="0"/>
          <a:ext cx="1720976" cy="916390"/>
        </a:xfrm>
        <a:prstGeom prst="trapezoid">
          <a:avLst>
            <a:gd name="adj" fmla="val 939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Углублённые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исследования</a:t>
          </a:r>
          <a:endParaRPr lang="ru-RU" sz="1600" kern="1200" dirty="0"/>
        </a:p>
      </dsp:txBody>
      <dsp:txXfrm>
        <a:off x="2581465" y="0"/>
        <a:ext cx="1720976" cy="916390"/>
      </dsp:txXfrm>
    </dsp:sp>
    <dsp:sp modelId="{255A502F-AD26-4C24-A26D-990BCBAEAD28}">
      <dsp:nvSpPr>
        <dsp:cNvPr id="0" name=""/>
        <dsp:cNvSpPr/>
      </dsp:nvSpPr>
      <dsp:spPr>
        <a:xfrm>
          <a:off x="1720976" y="916390"/>
          <a:ext cx="3441953" cy="916390"/>
        </a:xfrm>
        <a:prstGeom prst="trapezoid">
          <a:avLst>
            <a:gd name="adj" fmla="val 939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Крупномасштабные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исследования</a:t>
          </a:r>
          <a:endParaRPr lang="ru-RU" sz="1800" b="0" kern="1200" dirty="0"/>
        </a:p>
      </dsp:txBody>
      <dsp:txXfrm>
        <a:off x="2323318" y="916390"/>
        <a:ext cx="2237270" cy="916390"/>
      </dsp:txXfrm>
    </dsp:sp>
    <dsp:sp modelId="{4798B7DD-FEAB-41BE-A7F3-21F3A4215708}">
      <dsp:nvSpPr>
        <dsp:cNvPr id="0" name=""/>
        <dsp:cNvSpPr/>
      </dsp:nvSpPr>
      <dsp:spPr>
        <a:xfrm>
          <a:off x="860488" y="1832781"/>
          <a:ext cx="5162930" cy="916390"/>
        </a:xfrm>
        <a:prstGeom prst="trapezoid">
          <a:avLst>
            <a:gd name="adj" fmla="val 93900"/>
          </a:avLst>
        </a:prstGeom>
        <a:solidFill>
          <a:srgbClr val="11FB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Государственные экзамены</a:t>
          </a:r>
          <a:endParaRPr lang="ru-RU" sz="2500" b="1" kern="1200" dirty="0"/>
        </a:p>
      </dsp:txBody>
      <dsp:txXfrm>
        <a:off x="1764001" y="1832781"/>
        <a:ext cx="3355905" cy="916390"/>
      </dsp:txXfrm>
    </dsp:sp>
    <dsp:sp modelId="{005EA2BB-6997-4A28-A569-6221479E7AE7}">
      <dsp:nvSpPr>
        <dsp:cNvPr id="0" name=""/>
        <dsp:cNvSpPr/>
      </dsp:nvSpPr>
      <dsp:spPr>
        <a:xfrm>
          <a:off x="0" y="2749171"/>
          <a:ext cx="6883907" cy="916390"/>
        </a:xfrm>
        <a:prstGeom prst="trapezoid">
          <a:avLst>
            <a:gd name="adj" fmla="val 939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Формирующее оценивание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оценка на уровне класса</a:t>
          </a:r>
          <a:endParaRPr lang="ru-RU" sz="2500" kern="1200" dirty="0"/>
        </a:p>
      </dsp:txBody>
      <dsp:txXfrm>
        <a:off x="1204683" y="2749171"/>
        <a:ext cx="4474540" cy="916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01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D539D-FCF2-4858-AB7E-32882C9C54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905FC-93D3-4A2B-8D17-4DE3D005CC3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s://twitter.com/intent/user?screen_name=mhs548" TargetMode="External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://www.hse.ru/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872208"/>
          </a:xfrm>
        </p:spPr>
        <p:txBody>
          <a:bodyPr/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Место  формирующего оценивания в системе ОКО</a:t>
            </a:r>
            <a:endParaRPr lang="ru-RU" sz="36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Вальдман И.А.</a:t>
            </a:r>
            <a:endParaRPr lang="ru-RU" sz="16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Директор РТЦ ИУО РАО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108520" y="-20538"/>
            <a:ext cx="7812392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Семинар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i="1" dirty="0">
                <a:solidFill>
                  <a:schemeClr val="bg1"/>
                </a:solidFill>
              </a:rPr>
              <a:t>Актуальные вопросы </a:t>
            </a:r>
            <a:r>
              <a:rPr lang="ru-RU" sz="1600" b="1" i="1" dirty="0" smtClean="0">
                <a:solidFill>
                  <a:schemeClr val="bg1"/>
                </a:solidFill>
              </a:rPr>
              <a:t>организации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 dirty="0" err="1" smtClean="0">
                <a:solidFill>
                  <a:schemeClr val="bg1"/>
                </a:solidFill>
              </a:rPr>
              <a:t>внутришкольной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>
                <a:solidFill>
                  <a:schemeClr val="bg1"/>
                </a:solidFill>
              </a:rPr>
              <a:t>системы оценки качества образования</a:t>
            </a:r>
            <a:r>
              <a:rPr lang="ru-RU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28-29 марта 2013 года, г. Москва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12753" y="125245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1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985" y="4577088"/>
            <a:ext cx="428628" cy="428628"/>
          </a:xfrm>
          <a:prstGeom prst="rect">
            <a:avLst/>
          </a:prstGeom>
          <a:noFill/>
        </p:spPr>
      </p:pic>
      <p:pic>
        <p:nvPicPr>
          <p:cNvPr id="26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4106" y="4600076"/>
            <a:ext cx="959881" cy="405701"/>
          </a:xfrm>
          <a:prstGeom prst="rect">
            <a:avLst/>
          </a:prstGeom>
          <a:noFill/>
        </p:spPr>
      </p:pic>
      <p:pic>
        <p:nvPicPr>
          <p:cNvPr id="27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6439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3933355" y="4659166"/>
            <a:ext cx="931910" cy="3134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33355" y="4620258"/>
            <a:ext cx="936104" cy="37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 descr="profile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566" y="4625715"/>
            <a:ext cx="385761" cy="38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Национальный исследовательский университет «Высшая школа экономики»">
            <a:hlinkClick r:id="rId15" tooltip="На главную страницу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41" y="4631645"/>
            <a:ext cx="396077" cy="36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82" y="4615101"/>
            <a:ext cx="431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816" y="4600076"/>
            <a:ext cx="421104" cy="40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ЦЕЛИ СИСТЕМЫ ОКО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071563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spcBef>
                <a:spcPct val="20000"/>
              </a:spcBef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Определение </a:t>
            </a:r>
            <a:r>
              <a:rPr lang="ru-RU" sz="2400" b="1" dirty="0">
                <a:solidFill>
                  <a:srgbClr val="FF0000"/>
                </a:solidFill>
              </a:rPr>
              <a:t>прогресса в обучении конкретного школьника.</a:t>
            </a:r>
          </a:p>
          <a:p>
            <a:pPr marL="609600" indent="-609600" algn="just">
              <a:spcBef>
                <a:spcPct val="20000"/>
              </a:spcBef>
              <a:buFont typeface="+mj-lt"/>
              <a:buAutoNum type="arabicPeriod"/>
            </a:pPr>
            <a:r>
              <a:rPr lang="ru-RU" sz="2400" dirty="0" smtClean="0"/>
              <a:t>Сертификация </a:t>
            </a:r>
            <a:r>
              <a:rPr lang="ru-RU" sz="2400" dirty="0"/>
              <a:t>выпускников (подтверждение завершения обучения).</a:t>
            </a:r>
          </a:p>
          <a:p>
            <a:pPr marL="609600" indent="-609600" algn="just">
              <a:spcBef>
                <a:spcPct val="20000"/>
              </a:spcBef>
              <a:buFont typeface="+mj-lt"/>
              <a:buAutoNum type="arabicPeriod"/>
            </a:pPr>
            <a:r>
              <a:rPr lang="ru-RU" sz="2400" dirty="0" smtClean="0"/>
              <a:t>Селекция </a:t>
            </a:r>
            <a:r>
              <a:rPr lang="ru-RU" sz="2400" dirty="0"/>
              <a:t>– отбор для продолжения обучения или получения рабочего места.</a:t>
            </a:r>
          </a:p>
          <a:p>
            <a:pPr marL="609600" indent="-609600" algn="just">
              <a:spcBef>
                <a:spcPct val="20000"/>
              </a:spcBef>
              <a:buFont typeface="+mj-lt"/>
              <a:buAutoNum type="arabicPeriod"/>
            </a:pPr>
            <a:r>
              <a:rPr lang="ru-RU" sz="2400" dirty="0" smtClean="0"/>
              <a:t>Оценка </a:t>
            </a:r>
            <a:r>
              <a:rPr lang="ru-RU" sz="2400" dirty="0"/>
              <a:t>деятельности образовательных учреждений.</a:t>
            </a:r>
          </a:p>
          <a:p>
            <a:pPr marL="609600" indent="-609600" algn="just">
              <a:spcBef>
                <a:spcPct val="20000"/>
              </a:spcBef>
              <a:buFont typeface="+mj-lt"/>
              <a:buAutoNum type="arabicPeriod"/>
            </a:pPr>
            <a:r>
              <a:rPr lang="ru-RU" sz="2400" dirty="0" smtClean="0"/>
              <a:t>Оценка </a:t>
            </a:r>
            <a:r>
              <a:rPr lang="ru-RU" sz="2400" dirty="0"/>
              <a:t>деятельности образовательных систем.</a:t>
            </a:r>
          </a:p>
          <a:p>
            <a:pPr marL="609600" indent="-609600" algn="just">
              <a:spcBef>
                <a:spcPct val="20000"/>
              </a:spcBef>
              <a:buFont typeface="+mj-lt"/>
              <a:buAutoNum type="arabicPeriod"/>
            </a:pPr>
            <a:r>
              <a:rPr lang="ru-RU" sz="2400" dirty="0" smtClean="0"/>
              <a:t>Оценка </a:t>
            </a:r>
            <a:r>
              <a:rPr lang="ru-RU" sz="2400" dirty="0"/>
              <a:t>деятельности национальной образовательной системы.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</a:p>
          <a:p>
            <a:pPr marL="609600" indent="-609600" algn="just">
              <a:spcBef>
                <a:spcPct val="20000"/>
              </a:spcBef>
            </a:pPr>
            <a:endParaRPr lang="ru-RU" sz="2400" dirty="0"/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41118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ВИДЫ ПРОГРАММ ОЦЕНКИ</a:t>
            </a: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26625" y="1161250"/>
            <a:ext cx="911737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2400" b="1" i="1" dirty="0"/>
              <a:t>оценивание в классе </a:t>
            </a:r>
            <a:r>
              <a:rPr lang="ru-RU" sz="2400" dirty="0"/>
              <a:t>(или формирующее оценивание), которое встроено в образовательный процесс и позволяет определять достижения и трудности в обучении каждого </a:t>
            </a:r>
            <a:r>
              <a:rPr lang="ru-RU" sz="2400" dirty="0" smtClean="0"/>
              <a:t>ученика;</a:t>
            </a:r>
            <a:endParaRPr lang="ru-RU" sz="2400" dirty="0"/>
          </a:p>
          <a:p>
            <a:pPr lvl="0" algn="just">
              <a:spcAft>
                <a:spcPts val="600"/>
              </a:spcAft>
            </a:pPr>
            <a:r>
              <a:rPr lang="ru-RU" sz="2400" b="1" i="1" dirty="0"/>
              <a:t>государственные экзамены</a:t>
            </a:r>
            <a:r>
              <a:rPr lang="ru-RU" sz="2400" i="1" dirty="0"/>
              <a:t>,</a:t>
            </a:r>
            <a:r>
              <a:rPr lang="ru-RU" sz="2400" dirty="0"/>
              <a:t> которые используются для принятия решений по каждому учащемуся относительно завершения им ступени обучения и возможности </a:t>
            </a:r>
            <a:r>
              <a:rPr lang="ru-RU" sz="2400" dirty="0" smtClean="0"/>
              <a:t>продолжения;</a:t>
            </a:r>
            <a:endParaRPr lang="ru-RU" sz="2400" dirty="0"/>
          </a:p>
          <a:p>
            <a:pPr lvl="0" algn="just"/>
            <a:r>
              <a:rPr lang="ru-RU" sz="2400" b="1" i="1" dirty="0"/>
              <a:t>крупномасштабные исследования </a:t>
            </a:r>
            <a:r>
              <a:rPr lang="ru-RU" sz="2400" b="1" dirty="0"/>
              <a:t>(мониторинги)</a:t>
            </a:r>
            <a:r>
              <a:rPr lang="ru-RU" sz="2400" i="1" dirty="0"/>
              <a:t>, </a:t>
            </a:r>
            <a:r>
              <a:rPr lang="ru-RU" sz="2400" dirty="0"/>
              <a:t>которые направлены на оценку эффективности работы образовательных систем разного уровня и</a:t>
            </a:r>
            <a:r>
              <a:rPr lang="ru-RU" sz="2400" i="1" dirty="0"/>
              <a:t> </a:t>
            </a:r>
            <a:r>
              <a:rPr lang="ru-RU" sz="2400" dirty="0"/>
              <a:t>являются инструментом мониторинга результатов обучения </a:t>
            </a:r>
            <a:r>
              <a:rPr lang="ru-RU" sz="2400" dirty="0" smtClean="0"/>
              <a:t>школьников.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62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ВИДЫ ПРОГРАММ ОЦЕНКИ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43213" y="1023938"/>
            <a:ext cx="3240087" cy="690562"/>
            <a:chOff x="1882" y="346"/>
            <a:chExt cx="2177" cy="545"/>
          </a:xfrm>
        </p:grpSpPr>
        <p:sp>
          <p:nvSpPr>
            <p:cNvPr id="46123" name="AutoShape 7"/>
            <p:cNvSpPr>
              <a:spLocks noChangeArrowheads="1"/>
            </p:cNvSpPr>
            <p:nvPr/>
          </p:nvSpPr>
          <p:spPr bwMode="auto">
            <a:xfrm>
              <a:off x="1882" y="346"/>
              <a:ext cx="2177" cy="54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4" name="Rectangle 8"/>
            <p:cNvSpPr>
              <a:spLocks noChangeArrowheads="1"/>
            </p:cNvSpPr>
            <p:nvPr/>
          </p:nvSpPr>
          <p:spPr bwMode="auto">
            <a:xfrm>
              <a:off x="2018" y="373"/>
              <a:ext cx="1905" cy="44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b="1">
                  <a:solidFill>
                    <a:srgbClr val="000000"/>
                  </a:solidFill>
                  <a:latin typeface="Comic Sans MS" pitchFamily="66" charset="0"/>
                </a:rPr>
                <a:t>Виды программ оценивания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2400">
                <a:solidFill>
                  <a:srgbClr val="000000"/>
                </a:solidFill>
              </a:endParaRPr>
            </a:p>
          </p:txBody>
        </p:sp>
      </p:grpSp>
      <p:sp>
        <p:nvSpPr>
          <p:cNvPr id="46084" name="Oval 11"/>
          <p:cNvSpPr>
            <a:spLocks noChangeArrowheads="1"/>
          </p:cNvSpPr>
          <p:nvPr/>
        </p:nvSpPr>
        <p:spPr bwMode="auto">
          <a:xfrm>
            <a:off x="1187450" y="181610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12"/>
          <p:cNvSpPr>
            <a:spLocks noChangeArrowheads="1"/>
          </p:cNvSpPr>
          <p:nvPr/>
        </p:nvSpPr>
        <p:spPr bwMode="auto">
          <a:xfrm>
            <a:off x="4143375" y="2068513"/>
            <a:ext cx="28733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13"/>
          <p:cNvSpPr>
            <a:spLocks noChangeArrowheads="1"/>
          </p:cNvSpPr>
          <p:nvPr/>
        </p:nvSpPr>
        <p:spPr bwMode="auto">
          <a:xfrm>
            <a:off x="7285038" y="1782763"/>
            <a:ext cx="287337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Line 14"/>
          <p:cNvSpPr>
            <a:spLocks noChangeShapeType="1"/>
          </p:cNvSpPr>
          <p:nvPr/>
        </p:nvSpPr>
        <p:spPr bwMode="auto">
          <a:xfrm flipH="1">
            <a:off x="1692275" y="1436688"/>
            <a:ext cx="792163" cy="325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17"/>
          <p:cNvSpPr>
            <a:spLocks noChangeShapeType="1"/>
          </p:cNvSpPr>
          <p:nvPr/>
        </p:nvSpPr>
        <p:spPr bwMode="auto">
          <a:xfrm>
            <a:off x="6443663" y="1436688"/>
            <a:ext cx="719137" cy="271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18"/>
          <p:cNvSpPr>
            <a:spLocks noChangeShapeType="1"/>
          </p:cNvSpPr>
          <p:nvPr/>
        </p:nvSpPr>
        <p:spPr bwMode="auto">
          <a:xfrm flipH="1">
            <a:off x="4286250" y="1692275"/>
            <a:ext cx="71438" cy="3079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Rectangle 19"/>
          <p:cNvSpPr>
            <a:spLocks noChangeArrowheads="1"/>
          </p:cNvSpPr>
          <p:nvPr/>
        </p:nvSpPr>
        <p:spPr bwMode="auto">
          <a:xfrm>
            <a:off x="3132138" y="2239963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Comic Sans MS" pitchFamily="66" charset="0"/>
              </a:rPr>
              <a:t>Государственные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Comic Sans MS" pitchFamily="66" charset="0"/>
              </a:rPr>
              <a:t>экзамены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179388" y="2139950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Оценка на уровне класса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46092" name="Rectangle 21"/>
          <p:cNvSpPr>
            <a:spLocks noChangeArrowheads="1"/>
          </p:cNvSpPr>
          <p:nvPr/>
        </p:nvSpPr>
        <p:spPr bwMode="auto">
          <a:xfrm>
            <a:off x="6157913" y="2239963"/>
            <a:ext cx="266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Крупномасштабные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46093" name="Oval 23"/>
          <p:cNvSpPr>
            <a:spLocks noChangeArrowheads="1"/>
          </p:cNvSpPr>
          <p:nvPr/>
        </p:nvSpPr>
        <p:spPr bwMode="auto">
          <a:xfrm>
            <a:off x="6229350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Oval 24"/>
          <p:cNvSpPr>
            <a:spLocks noChangeArrowheads="1"/>
          </p:cNvSpPr>
          <p:nvPr/>
        </p:nvSpPr>
        <p:spPr bwMode="auto">
          <a:xfrm>
            <a:off x="442912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25"/>
          <p:cNvSpPr>
            <a:spLocks noChangeArrowheads="1"/>
          </p:cNvSpPr>
          <p:nvPr/>
        </p:nvSpPr>
        <p:spPr bwMode="auto">
          <a:xfrm>
            <a:off x="2916238" y="3427413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Oval 26"/>
          <p:cNvSpPr>
            <a:spLocks noChangeArrowheads="1"/>
          </p:cNvSpPr>
          <p:nvPr/>
        </p:nvSpPr>
        <p:spPr bwMode="auto">
          <a:xfrm>
            <a:off x="17938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Oval 27"/>
          <p:cNvSpPr>
            <a:spLocks noChangeArrowheads="1"/>
          </p:cNvSpPr>
          <p:nvPr/>
        </p:nvSpPr>
        <p:spPr bwMode="auto">
          <a:xfrm>
            <a:off x="802957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Oval 28"/>
          <p:cNvSpPr>
            <a:spLocks noChangeArrowheads="1"/>
          </p:cNvSpPr>
          <p:nvPr/>
        </p:nvSpPr>
        <p:spPr bwMode="auto">
          <a:xfrm>
            <a:off x="684213" y="3327400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Oval 29"/>
          <p:cNvSpPr>
            <a:spLocks noChangeArrowheads="1"/>
          </p:cNvSpPr>
          <p:nvPr/>
        </p:nvSpPr>
        <p:spPr bwMode="auto">
          <a:xfrm>
            <a:off x="162083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Oval 30"/>
          <p:cNvSpPr>
            <a:spLocks noChangeArrowheads="1"/>
          </p:cNvSpPr>
          <p:nvPr/>
        </p:nvSpPr>
        <p:spPr bwMode="auto">
          <a:xfrm>
            <a:off x="1116013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Oval 31"/>
          <p:cNvSpPr>
            <a:spLocks noChangeArrowheads="1"/>
          </p:cNvSpPr>
          <p:nvPr/>
        </p:nvSpPr>
        <p:spPr bwMode="auto">
          <a:xfrm>
            <a:off x="1260475" y="3382963"/>
            <a:ext cx="71438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Oval 32"/>
          <p:cNvSpPr>
            <a:spLocks noChangeArrowheads="1"/>
          </p:cNvSpPr>
          <p:nvPr/>
        </p:nvSpPr>
        <p:spPr bwMode="auto">
          <a:xfrm>
            <a:off x="1404938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292725" y="3705225"/>
            <a:ext cx="20161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Национальная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оценка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3490913" y="3706813"/>
            <a:ext cx="19446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Вступительные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5" name="Line 37"/>
          <p:cNvSpPr>
            <a:spLocks noChangeShapeType="1"/>
          </p:cNvSpPr>
          <p:nvPr/>
        </p:nvSpPr>
        <p:spPr bwMode="auto">
          <a:xfrm>
            <a:off x="7883525" y="2887663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6" name="Line 38"/>
          <p:cNvSpPr>
            <a:spLocks noChangeShapeType="1"/>
          </p:cNvSpPr>
          <p:nvPr/>
        </p:nvSpPr>
        <p:spPr bwMode="auto">
          <a:xfrm flipH="1">
            <a:off x="6443663" y="2941638"/>
            <a:ext cx="288925" cy="377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2051050" y="3706813"/>
            <a:ext cx="158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Выпускные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8" name="Line 41"/>
          <p:cNvSpPr>
            <a:spLocks noChangeShapeType="1"/>
          </p:cNvSpPr>
          <p:nvPr/>
        </p:nvSpPr>
        <p:spPr bwMode="auto">
          <a:xfrm flipH="1">
            <a:off x="3203575" y="2833688"/>
            <a:ext cx="431800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107950" y="4408488"/>
            <a:ext cx="1944688" cy="701675"/>
            <a:chOff x="68" y="3611"/>
            <a:chExt cx="1225" cy="590"/>
          </a:xfrm>
        </p:grpSpPr>
        <p:sp>
          <p:nvSpPr>
            <p:cNvPr id="46121" name="Rectangle 5"/>
            <p:cNvSpPr>
              <a:spLocks noChangeArrowheads="1"/>
            </p:cNvSpPr>
            <p:nvPr/>
          </p:nvSpPr>
          <p:spPr bwMode="auto">
            <a:xfrm>
              <a:off x="68" y="3929"/>
              <a:ext cx="1225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Формирующее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>
                <a:solidFill>
                  <a:srgbClr val="000000"/>
                </a:solidFill>
              </a:endParaRPr>
            </a:p>
          </p:txBody>
        </p:sp>
        <p:sp>
          <p:nvSpPr>
            <p:cNvPr id="46122" name="AutoShape 43"/>
            <p:cNvSpPr>
              <a:spLocks/>
            </p:cNvSpPr>
            <p:nvPr/>
          </p:nvSpPr>
          <p:spPr bwMode="auto">
            <a:xfrm rot="-5400000">
              <a:off x="533" y="3169"/>
              <a:ext cx="227" cy="1111"/>
            </a:xfrm>
            <a:prstGeom prst="leftBrace">
              <a:avLst>
                <a:gd name="adj1" fmla="val 40786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11" name="Line 45"/>
          <p:cNvSpPr>
            <a:spLocks noChangeShapeType="1"/>
          </p:cNvSpPr>
          <p:nvPr/>
        </p:nvSpPr>
        <p:spPr bwMode="auto">
          <a:xfrm flipH="1">
            <a:off x="1762125" y="2679700"/>
            <a:ext cx="1588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2" name="Line 46"/>
          <p:cNvSpPr>
            <a:spLocks noChangeShapeType="1"/>
          </p:cNvSpPr>
          <p:nvPr/>
        </p:nvSpPr>
        <p:spPr bwMode="auto">
          <a:xfrm flipH="1">
            <a:off x="323850" y="2733675"/>
            <a:ext cx="28733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3" name="Line 47"/>
          <p:cNvSpPr>
            <a:spLocks noChangeShapeType="1"/>
          </p:cNvSpPr>
          <p:nvPr/>
        </p:nvSpPr>
        <p:spPr bwMode="auto">
          <a:xfrm flipH="1">
            <a:off x="827088" y="2733675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051050" y="4408488"/>
            <a:ext cx="7021513" cy="701675"/>
            <a:chOff x="1292" y="3612"/>
            <a:chExt cx="4423" cy="589"/>
          </a:xfrm>
        </p:grpSpPr>
        <p:sp>
          <p:nvSpPr>
            <p:cNvPr id="46119" name="AutoShape 44"/>
            <p:cNvSpPr>
              <a:spLocks/>
            </p:cNvSpPr>
            <p:nvPr/>
          </p:nvSpPr>
          <p:spPr bwMode="auto">
            <a:xfrm rot="-5400000">
              <a:off x="3435" y="1583"/>
              <a:ext cx="227" cy="4286"/>
            </a:xfrm>
            <a:prstGeom prst="leftBrace">
              <a:avLst>
                <a:gd name="adj1" fmla="val 157342"/>
                <a:gd name="adj2" fmla="val 50000"/>
              </a:avLst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0" name="Rectangle 48"/>
            <p:cNvSpPr>
              <a:spLocks noChangeArrowheads="1"/>
            </p:cNvSpPr>
            <p:nvPr/>
          </p:nvSpPr>
          <p:spPr bwMode="auto">
            <a:xfrm>
              <a:off x="1292" y="3929"/>
              <a:ext cx="4423" cy="2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Суммирующее (итоговое)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>
                <a:solidFill>
                  <a:srgbClr val="000000"/>
                </a:solidFill>
              </a:endParaRPr>
            </a:p>
          </p:txBody>
        </p:sp>
      </p:grpSp>
      <p:sp>
        <p:nvSpPr>
          <p:cNvPr id="46115" name="Text Box 49"/>
          <p:cNvSpPr txBox="1">
            <a:spLocks noChangeArrowheads="1"/>
          </p:cNvSpPr>
          <p:nvPr/>
        </p:nvSpPr>
        <p:spPr bwMode="auto">
          <a:xfrm rot="10800000">
            <a:off x="69850" y="3579813"/>
            <a:ext cx="4000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вопросы</a:t>
            </a:r>
          </a:p>
        </p:txBody>
      </p:sp>
      <p:sp>
        <p:nvSpPr>
          <p:cNvPr id="46116" name="Text Box 50"/>
          <p:cNvSpPr txBox="1">
            <a:spLocks noChangeArrowheads="1"/>
          </p:cNvSpPr>
          <p:nvPr/>
        </p:nvSpPr>
        <p:spPr bwMode="auto">
          <a:xfrm rot="10800000">
            <a:off x="573088" y="3651250"/>
            <a:ext cx="4000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тесты</a:t>
            </a:r>
          </a:p>
        </p:txBody>
      </p:sp>
      <p:sp>
        <p:nvSpPr>
          <p:cNvPr id="46117" name="Text Box 51"/>
          <p:cNvSpPr txBox="1">
            <a:spLocks noChangeArrowheads="1"/>
          </p:cNvSpPr>
          <p:nvPr/>
        </p:nvSpPr>
        <p:spPr bwMode="auto">
          <a:xfrm rot="10800000">
            <a:off x="1509713" y="3363913"/>
            <a:ext cx="4000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наблюдения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7056438" y="3706813"/>
            <a:ext cx="2195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Международные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сравнительные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4463256" y="2833688"/>
            <a:ext cx="89064" cy="4937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5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ПИРАМИДА ОБРАЗОВАТЕЛЬНОГО ОЦЕНИВАНИЯ</a:t>
            </a:r>
          </a:p>
        </p:txBody>
      </p:sp>
      <p:graphicFrame>
        <p:nvGraphicFramePr>
          <p:cNvPr id="46" name="Схема 45"/>
          <p:cNvGraphicFramePr/>
          <p:nvPr>
            <p:extLst>
              <p:ext uri="{D42A27DB-BD31-4B8C-83A1-F6EECF244321}">
                <p14:modId xmlns:p14="http://schemas.microsoft.com/office/powerpoint/2010/main" val="1103224043"/>
              </p:ext>
            </p:extLst>
          </p:nvPr>
        </p:nvGraphicFramePr>
        <p:xfrm>
          <a:off x="971600" y="1282452"/>
          <a:ext cx="6883908" cy="366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41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9036496" cy="828675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Гос. политика: приоритеты в сфере </a:t>
            </a:r>
            <a:r>
              <a:rPr lang="ru-RU" sz="2800" dirty="0">
                <a:solidFill>
                  <a:schemeClr val="bg1"/>
                </a:solidFill>
              </a:rPr>
              <a:t>ОКО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Госпрограмма «Развитие образования» на 2013-2020 гг.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598"/>
            <a:ext cx="889248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3200" dirty="0" smtClean="0"/>
              <a:t>Формирование </a:t>
            </a:r>
            <a:r>
              <a:rPr lang="ru-RU" sz="3200" dirty="0"/>
              <a:t>современной и сбалансированной общероссийской системы оценки качества образования, включающей в себя не только </a:t>
            </a:r>
            <a:r>
              <a:rPr lang="ru-RU" sz="3200" b="1" dirty="0"/>
              <a:t>национальные экзамены</a:t>
            </a:r>
            <a:r>
              <a:rPr lang="ru-RU" sz="3200" dirty="0"/>
              <a:t>, но, прежде всего, </a:t>
            </a:r>
            <a:r>
              <a:rPr lang="ru-RU" sz="3200" b="1" i="1" dirty="0" smtClean="0"/>
              <a:t>мониторинговые </a:t>
            </a:r>
            <a:r>
              <a:rPr lang="ru-RU" sz="3200" b="1" i="1" dirty="0"/>
              <a:t>обследования </a:t>
            </a:r>
            <a:r>
              <a:rPr lang="ru-RU" sz="3200" dirty="0"/>
              <a:t>обучения и социализации, </a:t>
            </a:r>
            <a:r>
              <a:rPr lang="ru-RU" sz="3200" b="1" i="1" dirty="0"/>
              <a:t>процедуры оценки результатов обучения на уровне </a:t>
            </a:r>
            <a:r>
              <a:rPr lang="ru-RU" sz="3200" b="1" i="1" dirty="0" smtClean="0"/>
              <a:t>школы</a:t>
            </a:r>
            <a:r>
              <a:rPr lang="ru-RU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4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Госпрограмма «Развитие образования» на 2013-2020 годы</a:t>
            </a: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1" y="1131590"/>
            <a:ext cx="8929688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Подпрограмма 3, мероприятие 3.2 </a:t>
            </a:r>
            <a:r>
              <a:rPr lang="ru-RU" i="1" dirty="0" smtClean="0">
                <a:solidFill>
                  <a:srgbClr val="002060"/>
                </a:solidFill>
              </a:rPr>
              <a:t>«</a:t>
            </a:r>
            <a:r>
              <a:rPr lang="ru-RU" dirty="0" smtClean="0"/>
              <a:t>Формирование </a:t>
            </a:r>
            <a:r>
              <a:rPr lang="ru-RU" dirty="0"/>
              <a:t>и </a:t>
            </a:r>
            <a:r>
              <a:rPr lang="ru-RU" dirty="0" smtClean="0"/>
              <a:t>развитие общероссийской </a:t>
            </a:r>
            <a:r>
              <a:rPr lang="ru-RU" dirty="0"/>
              <a:t>системы оценки качества образования, в том </a:t>
            </a:r>
            <a:r>
              <a:rPr lang="ru-RU" dirty="0" smtClean="0"/>
              <a:t>числе поддержка </a:t>
            </a:r>
            <a:r>
              <a:rPr lang="ru-RU" dirty="0"/>
              <a:t>и развитие инструментов оценки результатов обучения </a:t>
            </a:r>
            <a:r>
              <a:rPr lang="ru-RU" dirty="0" smtClean="0"/>
              <a:t>в системе </a:t>
            </a:r>
            <a:r>
              <a:rPr lang="ru-RU" dirty="0"/>
              <a:t>общего </a:t>
            </a:r>
            <a:r>
              <a:rPr lang="ru-RU" dirty="0" smtClean="0"/>
              <a:t>образования…</a:t>
            </a:r>
            <a:r>
              <a:rPr lang="ru-RU" i="1" dirty="0" smtClean="0">
                <a:solidFill>
                  <a:srgbClr val="002060"/>
                </a:solidFill>
              </a:rPr>
              <a:t>».</a:t>
            </a:r>
          </a:p>
          <a:p>
            <a:pPr algn="just"/>
            <a:r>
              <a:rPr lang="ru-RU" sz="2400" dirty="0"/>
              <a:t>В рамках мероприятия будет также поддержано создание </a:t>
            </a:r>
            <a:r>
              <a:rPr lang="ru-RU" sz="2400" dirty="0" smtClean="0"/>
              <a:t>и распространение </a:t>
            </a:r>
            <a:r>
              <a:rPr lang="ru-RU" sz="2400" dirty="0"/>
              <a:t>разнообразных форм оценки </a:t>
            </a:r>
            <a:r>
              <a:rPr lang="ru-RU" sz="2400" dirty="0" smtClean="0"/>
              <a:t>образовательных достижений </a:t>
            </a:r>
            <a:r>
              <a:rPr lang="ru-RU" sz="2400" dirty="0"/>
              <a:t>учащихся на уровне общеобразовательной </a:t>
            </a:r>
            <a:r>
              <a:rPr lang="ru-RU" sz="2400" dirty="0" smtClean="0"/>
              <a:t>организации, обеспечивающих </a:t>
            </a:r>
            <a:r>
              <a:rPr lang="ru-RU" sz="2400" dirty="0"/>
              <a:t>систему обратной связи </a:t>
            </a:r>
            <a:r>
              <a:rPr lang="ru-RU" sz="2400" dirty="0" smtClean="0"/>
              <a:t>между школой </a:t>
            </a:r>
            <a:r>
              <a:rPr lang="ru-RU" sz="2400" dirty="0"/>
              <a:t>и </a:t>
            </a:r>
            <a:r>
              <a:rPr lang="ru-RU" sz="2400" dirty="0" smtClean="0"/>
              <a:t>участниками образовательного </a:t>
            </a:r>
            <a:r>
              <a:rPr lang="ru-RU" sz="2400" dirty="0"/>
              <a:t>процесса. К </a:t>
            </a:r>
            <a:r>
              <a:rPr lang="ru-RU" sz="2400" dirty="0" smtClean="0"/>
              <a:t>ним относятся</a:t>
            </a:r>
            <a:r>
              <a:rPr lang="ru-RU" sz="2400" dirty="0"/>
              <a:t>, прежде всего, </a:t>
            </a:r>
            <a:r>
              <a:rPr lang="ru-RU" sz="2400" dirty="0" smtClean="0"/>
              <a:t>оценка индивидуального </a:t>
            </a:r>
            <a:r>
              <a:rPr lang="ru-RU" sz="2400" dirty="0"/>
              <a:t>прогресса учащихся на уровне школы и класса, </a:t>
            </a:r>
            <a:r>
              <a:rPr lang="ru-RU" sz="2400" dirty="0" smtClean="0"/>
              <a:t>оценка </a:t>
            </a:r>
            <a:r>
              <a:rPr lang="ru-RU" sz="2400" dirty="0" err="1" smtClean="0"/>
              <a:t>внеучебных</a:t>
            </a:r>
            <a:r>
              <a:rPr lang="ru-RU" sz="2400" dirty="0" smtClean="0"/>
              <a:t> </a:t>
            </a:r>
            <a:r>
              <a:rPr lang="ru-RU" sz="2400" dirty="0"/>
              <a:t>достижений учащихся (в том числе на основе </a:t>
            </a:r>
            <a:r>
              <a:rPr lang="ru-RU" sz="2400"/>
              <a:t>портфолио </a:t>
            </a:r>
            <a:r>
              <a:rPr lang="ru-RU" sz="2400" smtClean="0"/>
              <a:t>).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Картинка 31 из 608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7" y="1145164"/>
            <a:ext cx="3004895" cy="1246566"/>
          </a:xfrm>
          <a:prstGeom prst="rect">
            <a:avLst/>
          </a:prstGeom>
        </p:spPr>
      </p:pic>
      <p:pic>
        <p:nvPicPr>
          <p:cNvPr id="2050" name="Picture 2" descr="Картинка 31 из 608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084" y="1203598"/>
            <a:ext cx="8073364" cy="39399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147814"/>
            <a:ext cx="5400600" cy="50405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ИНСТРУМЕНТ ОБРАТНОЙ СВЯЗИ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8750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Оценка на уровне класса - это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2339752" y="2715766"/>
            <a:ext cx="483353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Учёт разных образовательных результатов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3554761" y="3723878"/>
            <a:ext cx="490567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Сочетание различных методов оценивания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 bwMode="auto">
          <a:xfrm>
            <a:off x="1475656" y="3939902"/>
            <a:ext cx="29523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Часть процесса обучения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 bwMode="auto">
          <a:xfrm>
            <a:off x="4788024" y="4083918"/>
            <a:ext cx="27168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Непрерывный процесс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 bwMode="auto">
          <a:xfrm>
            <a:off x="3383868" y="2139702"/>
            <a:ext cx="30603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Ключевой навык педагога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4067944" y="1563638"/>
            <a:ext cx="19358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Низкие ставки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edte.ch/blog/wp-content/uploads/2011/08/assessment-challenge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3832"/>
            <a:ext cx="2449236" cy="100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одзаголовок 2"/>
          <p:cNvSpPr txBox="1">
            <a:spLocks/>
          </p:cNvSpPr>
          <p:nvPr/>
        </p:nvSpPr>
        <p:spPr bwMode="auto">
          <a:xfrm>
            <a:off x="683568" y="3579862"/>
            <a:ext cx="3672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D169C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Ясные цели и критерии</a:t>
            </a:r>
            <a:r>
              <a:rPr lang="ru-RU" sz="2000" dirty="0" smtClean="0">
                <a:solidFill>
                  <a:srgbClr val="D169C5"/>
                </a:solidFill>
                <a:latin typeface="+mn-lt"/>
                <a:cs typeface="+mn-cs"/>
              </a:rPr>
              <a:t> оценивания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rgbClr val="D169C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rgbClr val="D169C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067" y="1771538"/>
            <a:ext cx="284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Индивидуальный прогресс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" name="Picture 2" descr="Картинка 31 из 608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140957"/>
            <a:ext cx="2410328" cy="99991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168282" y="1558162"/>
            <a:ext cx="1394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D169C5"/>
                </a:solidFill>
              </a:rPr>
              <a:t>Самооценка</a:t>
            </a:r>
            <a:endParaRPr lang="ru-RU" dirty="0">
              <a:solidFill>
                <a:srgbClr val="D169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6196</TotalTime>
  <Words>380</Words>
  <Application>Microsoft Office PowerPoint</Application>
  <PresentationFormat>Экран (16:9)</PresentationFormat>
  <Paragraphs>76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Место  формирующего оценивания в системе ОКО</vt:lpstr>
      <vt:lpstr>ЦЕЛИ СИСТЕМЫ ОКО</vt:lpstr>
      <vt:lpstr>ВИДЫ ПРОГРАММ ОЦЕНКИ</vt:lpstr>
      <vt:lpstr>ВИДЫ ПРОГРАММ ОЦЕНКИ</vt:lpstr>
      <vt:lpstr>ПИРАМИДА ОБРАЗОВАТЕЛЬНОГО ОЦЕНИВАНИЯ</vt:lpstr>
      <vt:lpstr>Гос. политика: приоритеты в сфере ОКО Госпрограмма «Развитие образования» на 2013-2020 гг.</vt:lpstr>
      <vt:lpstr>Госпрограмма «Развитие образования» на 2013-2020 годы</vt:lpstr>
      <vt:lpstr>Оценка на уровне класса - это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228</cp:revision>
  <dcterms:created xsi:type="dcterms:W3CDTF">2011-08-25T06:09:31Z</dcterms:created>
  <dcterms:modified xsi:type="dcterms:W3CDTF">2013-03-27T11:30:31Z</dcterms:modified>
</cp:coreProperties>
</file>