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8" r:id="rId2"/>
    <p:sldId id="387" r:id="rId3"/>
    <p:sldId id="376" r:id="rId4"/>
    <p:sldId id="377" r:id="rId5"/>
    <p:sldId id="388" r:id="rId6"/>
    <p:sldId id="389" r:id="rId7"/>
    <p:sldId id="390" r:id="rId8"/>
    <p:sldId id="391" r:id="rId9"/>
    <p:sldId id="392" r:id="rId10"/>
    <p:sldId id="378" r:id="rId11"/>
    <p:sldId id="379" r:id="rId12"/>
    <p:sldId id="380" r:id="rId13"/>
    <p:sldId id="381" r:id="rId14"/>
    <p:sldId id="382" r:id="rId15"/>
    <p:sldId id="386" r:id="rId16"/>
    <p:sldId id="383" r:id="rId17"/>
    <p:sldId id="384" r:id="rId18"/>
    <p:sldId id="385" r:id="rId19"/>
    <p:sldId id="341" r:id="rId20"/>
  </p:sldIdLst>
  <p:sldSz cx="9144000" cy="5143500" type="screen16x9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76" autoAdjust="0"/>
  </p:normalViewPr>
  <p:slideViewPr>
    <p:cSldViewPr>
      <p:cViewPr varScale="1">
        <p:scale>
          <a:sx n="108" d="100"/>
          <a:sy n="108" d="100"/>
        </p:scale>
        <p:origin x="-90" y="-10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05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Relationship Id="rId4" Type="http://schemas.openxmlformats.org/officeDocument/2006/relationships/image" Target="../media/image18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Relationship Id="rId4" Type="http://schemas.openxmlformats.org/officeDocument/2006/relationships/image" Target="../media/image1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59EE5F-AFF3-412A-885D-3EC7AE3164E4}" type="doc">
      <dgm:prSet loTypeId="urn:microsoft.com/office/officeart/2005/8/layout/vList4#1" loCatId="list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45A3E79A-EC6E-4FE9-A7B8-CF63E9B5E5B2}">
      <dgm:prSet phldrT="[Текст]"/>
      <dgm:spPr/>
      <dgm:t>
        <a:bodyPr/>
        <a:lstStyle/>
        <a:p>
          <a:r>
            <a:rPr lang="ru-RU" dirty="0" smtClean="0"/>
            <a:t>Оценка и самооценка предметных достижений обучающихся </a:t>
          </a:r>
          <a:endParaRPr lang="ru-RU" dirty="0"/>
        </a:p>
      </dgm:t>
    </dgm:pt>
    <dgm:pt modelId="{D40A2825-F755-4DB5-AF88-14E663A7FC69}" type="parTrans" cxnId="{AD917AAB-D3A6-4234-88D9-88EA02030CC0}">
      <dgm:prSet/>
      <dgm:spPr/>
      <dgm:t>
        <a:bodyPr/>
        <a:lstStyle/>
        <a:p>
          <a:endParaRPr lang="ru-RU"/>
        </a:p>
      </dgm:t>
    </dgm:pt>
    <dgm:pt modelId="{3FE09188-76DC-454B-948F-169172096A7B}" type="sibTrans" cxnId="{AD917AAB-D3A6-4234-88D9-88EA02030CC0}">
      <dgm:prSet/>
      <dgm:spPr/>
      <dgm:t>
        <a:bodyPr/>
        <a:lstStyle/>
        <a:p>
          <a:endParaRPr lang="ru-RU"/>
        </a:p>
      </dgm:t>
    </dgm:pt>
    <dgm:pt modelId="{3378BC22-CAC6-4E35-9930-1BEF7BD37AE8}">
      <dgm:prSet phldrT="[Текст]"/>
      <dgm:spPr/>
      <dgm:t>
        <a:bodyPr/>
        <a:lstStyle/>
        <a:p>
          <a:r>
            <a:rPr lang="ru-RU" dirty="0" smtClean="0"/>
            <a:t>Оценка и самооценка прогресса в учебной и </a:t>
          </a:r>
          <a:r>
            <a:rPr lang="ru-RU" dirty="0" err="1" smtClean="0"/>
            <a:t>внеучебной</a:t>
          </a:r>
          <a:r>
            <a:rPr lang="ru-RU" dirty="0" smtClean="0"/>
            <a:t> деятельности</a:t>
          </a:r>
          <a:endParaRPr lang="ru-RU" dirty="0"/>
        </a:p>
      </dgm:t>
    </dgm:pt>
    <dgm:pt modelId="{4635DD53-2486-4507-8332-7A5FD0B5B6C9}" type="parTrans" cxnId="{43FDA2F3-4374-47B8-B274-ED90A2B5FA78}">
      <dgm:prSet/>
      <dgm:spPr/>
      <dgm:t>
        <a:bodyPr/>
        <a:lstStyle/>
        <a:p>
          <a:endParaRPr lang="ru-RU"/>
        </a:p>
      </dgm:t>
    </dgm:pt>
    <dgm:pt modelId="{AE2DB71D-E068-4A53-804C-891A47D43F6F}" type="sibTrans" cxnId="{43FDA2F3-4374-47B8-B274-ED90A2B5FA78}">
      <dgm:prSet/>
      <dgm:spPr/>
      <dgm:t>
        <a:bodyPr/>
        <a:lstStyle/>
        <a:p>
          <a:endParaRPr lang="ru-RU"/>
        </a:p>
      </dgm:t>
    </dgm:pt>
    <dgm:pt modelId="{5575CFAC-D2B5-4806-8251-F1A43545BE0E}">
      <dgm:prSet phldrT="[Текст]"/>
      <dgm:spPr/>
      <dgm:t>
        <a:bodyPr/>
        <a:lstStyle/>
        <a:p>
          <a:r>
            <a:rPr lang="ru-RU" dirty="0" smtClean="0"/>
            <a:t>Организация систематической работы с портфолио - накопление  данных и материалов </a:t>
          </a:r>
          <a:endParaRPr lang="ru-RU" dirty="0"/>
        </a:p>
      </dgm:t>
    </dgm:pt>
    <dgm:pt modelId="{F8BA625A-922F-4DCD-BEC1-01AD58BA9BEF}" type="parTrans" cxnId="{665B7961-1B00-4203-90CA-9C5246F1E6DD}">
      <dgm:prSet/>
      <dgm:spPr/>
      <dgm:t>
        <a:bodyPr/>
        <a:lstStyle/>
        <a:p>
          <a:endParaRPr lang="ru-RU"/>
        </a:p>
      </dgm:t>
    </dgm:pt>
    <dgm:pt modelId="{BA5A840B-40E3-47F4-A4D3-97E78F3D0D64}" type="sibTrans" cxnId="{665B7961-1B00-4203-90CA-9C5246F1E6DD}">
      <dgm:prSet/>
      <dgm:spPr/>
      <dgm:t>
        <a:bodyPr/>
        <a:lstStyle/>
        <a:p>
          <a:endParaRPr lang="ru-RU"/>
        </a:p>
      </dgm:t>
    </dgm:pt>
    <dgm:pt modelId="{3782BFD7-158D-4C92-9673-D049EDDD58A9}">
      <dgm:prSet/>
      <dgm:spPr/>
      <dgm:t>
        <a:bodyPr/>
        <a:lstStyle/>
        <a:p>
          <a:r>
            <a:rPr lang="ru-RU" dirty="0" smtClean="0"/>
            <a:t>Целенаправленное формирование </a:t>
          </a:r>
          <a:r>
            <a:rPr lang="ru-RU" dirty="0" err="1" smtClean="0"/>
            <a:t>метапредметных</a:t>
          </a:r>
          <a:r>
            <a:rPr lang="ru-RU" dirty="0" smtClean="0"/>
            <a:t> умений  и навыков</a:t>
          </a:r>
          <a:endParaRPr lang="ru-RU" dirty="0"/>
        </a:p>
      </dgm:t>
    </dgm:pt>
    <dgm:pt modelId="{2FE8949D-9853-40EB-815A-45AF339DCD81}" type="parTrans" cxnId="{3A76B654-0598-4604-9E37-479D97D9BFD9}">
      <dgm:prSet/>
      <dgm:spPr/>
      <dgm:t>
        <a:bodyPr/>
        <a:lstStyle/>
        <a:p>
          <a:endParaRPr lang="ru-RU"/>
        </a:p>
      </dgm:t>
    </dgm:pt>
    <dgm:pt modelId="{E29B7377-F8B6-4C3E-BA96-4484308BF211}" type="sibTrans" cxnId="{3A76B654-0598-4604-9E37-479D97D9BFD9}">
      <dgm:prSet/>
      <dgm:spPr/>
      <dgm:t>
        <a:bodyPr/>
        <a:lstStyle/>
        <a:p>
          <a:endParaRPr lang="ru-RU"/>
        </a:p>
      </dgm:t>
    </dgm:pt>
    <dgm:pt modelId="{D1E69D8A-9D68-404F-A5D8-1F643F2CD5A8}" type="pres">
      <dgm:prSet presAssocID="{6859EE5F-AFF3-412A-885D-3EC7AE3164E4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EFB2C7A-7129-4161-95D5-1395D47D0F7E}" type="pres">
      <dgm:prSet presAssocID="{45A3E79A-EC6E-4FE9-A7B8-CF63E9B5E5B2}" presName="comp" presStyleCnt="0"/>
      <dgm:spPr/>
      <dgm:t>
        <a:bodyPr/>
        <a:lstStyle/>
        <a:p>
          <a:endParaRPr lang="ru-RU"/>
        </a:p>
      </dgm:t>
    </dgm:pt>
    <dgm:pt modelId="{75805522-381E-438D-AE3E-6399B5A7497F}" type="pres">
      <dgm:prSet presAssocID="{45A3E79A-EC6E-4FE9-A7B8-CF63E9B5E5B2}" presName="box" presStyleLbl="node1" presStyleIdx="0" presStyleCnt="4" custLinFactNeighborX="-4040" custLinFactNeighborY="-62090"/>
      <dgm:spPr/>
      <dgm:t>
        <a:bodyPr/>
        <a:lstStyle/>
        <a:p>
          <a:endParaRPr lang="ru-RU"/>
        </a:p>
      </dgm:t>
    </dgm:pt>
    <dgm:pt modelId="{295C8471-010C-4822-B19F-BBB306CF0E42}" type="pres">
      <dgm:prSet presAssocID="{45A3E79A-EC6E-4FE9-A7B8-CF63E9B5E5B2}" presName="img" presStyleLbl="fgImgPlace1" presStyleIdx="0" presStyleCnt="4" custLinFactNeighborX="-460" custLinFactNeighborY="-103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9900709-A058-4F65-BD17-B736368FFF4E}" type="pres">
      <dgm:prSet presAssocID="{45A3E79A-EC6E-4FE9-A7B8-CF63E9B5E5B2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EA127C-AA5E-4D78-A04B-2D8C22DD5F94}" type="pres">
      <dgm:prSet presAssocID="{3FE09188-76DC-454B-948F-169172096A7B}" presName="spacer" presStyleCnt="0"/>
      <dgm:spPr/>
      <dgm:t>
        <a:bodyPr/>
        <a:lstStyle/>
        <a:p>
          <a:endParaRPr lang="ru-RU"/>
        </a:p>
      </dgm:t>
    </dgm:pt>
    <dgm:pt modelId="{9AC9E0F7-D4DC-4203-9075-5E1FCB084978}" type="pres">
      <dgm:prSet presAssocID="{3378BC22-CAC6-4E35-9930-1BEF7BD37AE8}" presName="comp" presStyleCnt="0"/>
      <dgm:spPr/>
      <dgm:t>
        <a:bodyPr/>
        <a:lstStyle/>
        <a:p>
          <a:endParaRPr lang="ru-RU"/>
        </a:p>
      </dgm:t>
    </dgm:pt>
    <dgm:pt modelId="{D3FB2150-98FF-4C5C-BACC-49DF544CD063}" type="pres">
      <dgm:prSet presAssocID="{3378BC22-CAC6-4E35-9930-1BEF7BD37AE8}" presName="box" presStyleLbl="node1" presStyleIdx="1" presStyleCnt="4"/>
      <dgm:spPr/>
      <dgm:t>
        <a:bodyPr/>
        <a:lstStyle/>
        <a:p>
          <a:endParaRPr lang="ru-RU"/>
        </a:p>
      </dgm:t>
    </dgm:pt>
    <dgm:pt modelId="{AB1FA333-71F5-49B7-9D52-302FF7949601}" type="pres">
      <dgm:prSet presAssocID="{3378BC22-CAC6-4E35-9930-1BEF7BD37AE8}" presName="img" presStyleLbl="fgImgPlace1" presStyleIdx="1" presStyleCnt="4" custScaleY="11874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81440CE-EF5B-4ED6-91B6-EDB53BCA36E5}" type="pres">
      <dgm:prSet presAssocID="{3378BC22-CAC6-4E35-9930-1BEF7BD37AE8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4D200D-ADF0-43DD-85BE-7A740B066176}" type="pres">
      <dgm:prSet presAssocID="{AE2DB71D-E068-4A53-804C-891A47D43F6F}" presName="spacer" presStyleCnt="0"/>
      <dgm:spPr/>
      <dgm:t>
        <a:bodyPr/>
        <a:lstStyle/>
        <a:p>
          <a:endParaRPr lang="ru-RU"/>
        </a:p>
      </dgm:t>
    </dgm:pt>
    <dgm:pt modelId="{E7FF890A-FD1D-48A0-A205-B2D62430F5E5}" type="pres">
      <dgm:prSet presAssocID="{5575CFAC-D2B5-4806-8251-F1A43545BE0E}" presName="comp" presStyleCnt="0"/>
      <dgm:spPr/>
      <dgm:t>
        <a:bodyPr/>
        <a:lstStyle/>
        <a:p>
          <a:endParaRPr lang="ru-RU"/>
        </a:p>
      </dgm:t>
    </dgm:pt>
    <dgm:pt modelId="{6991FAC8-747B-45F7-A4E7-01615AAE6EE3}" type="pres">
      <dgm:prSet presAssocID="{5575CFAC-D2B5-4806-8251-F1A43545BE0E}" presName="box" presStyleLbl="node1" presStyleIdx="2" presStyleCnt="4"/>
      <dgm:spPr/>
      <dgm:t>
        <a:bodyPr/>
        <a:lstStyle/>
        <a:p>
          <a:endParaRPr lang="ru-RU"/>
        </a:p>
      </dgm:t>
    </dgm:pt>
    <dgm:pt modelId="{3DF059FB-BE40-40F7-AFB7-628B7DFC71B4}" type="pres">
      <dgm:prSet presAssocID="{5575CFAC-D2B5-4806-8251-F1A43545BE0E}" presName="img" presStyleLbl="fgImgPlace1" presStyleIdx="2" presStyleCnt="4" custLinFactNeighborX="-473" custLinFactNeighborY="-93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129931A-D67F-429E-A377-CC1919444965}" type="pres">
      <dgm:prSet presAssocID="{5575CFAC-D2B5-4806-8251-F1A43545BE0E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C00AAD-8C85-4F5B-B910-7A033B79CE1D}" type="pres">
      <dgm:prSet presAssocID="{BA5A840B-40E3-47F4-A4D3-97E78F3D0D64}" presName="spacer" presStyleCnt="0"/>
      <dgm:spPr/>
      <dgm:t>
        <a:bodyPr/>
        <a:lstStyle/>
        <a:p>
          <a:endParaRPr lang="ru-RU"/>
        </a:p>
      </dgm:t>
    </dgm:pt>
    <dgm:pt modelId="{B227A5B7-87B4-4B69-A60E-771BED3BBCB3}" type="pres">
      <dgm:prSet presAssocID="{3782BFD7-158D-4C92-9673-D049EDDD58A9}" presName="comp" presStyleCnt="0"/>
      <dgm:spPr/>
      <dgm:t>
        <a:bodyPr/>
        <a:lstStyle/>
        <a:p>
          <a:endParaRPr lang="ru-RU"/>
        </a:p>
      </dgm:t>
    </dgm:pt>
    <dgm:pt modelId="{7A2A632D-BCC6-48E5-A7BE-00816E50F50E}" type="pres">
      <dgm:prSet presAssocID="{3782BFD7-158D-4C92-9673-D049EDDD58A9}" presName="box" presStyleLbl="node1" presStyleIdx="3" presStyleCnt="4"/>
      <dgm:spPr/>
      <dgm:t>
        <a:bodyPr/>
        <a:lstStyle/>
        <a:p>
          <a:endParaRPr lang="ru-RU"/>
        </a:p>
      </dgm:t>
    </dgm:pt>
    <dgm:pt modelId="{0D695592-FD41-46D8-9688-922037B5EA75}" type="pres">
      <dgm:prSet presAssocID="{3782BFD7-158D-4C92-9673-D049EDDD58A9}" presName="img" presStyleLbl="fgImgPlac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2A59859-3589-4989-8A89-81A0488C8AC4}" type="pres">
      <dgm:prSet presAssocID="{3782BFD7-158D-4C92-9673-D049EDDD58A9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65B7961-1B00-4203-90CA-9C5246F1E6DD}" srcId="{6859EE5F-AFF3-412A-885D-3EC7AE3164E4}" destId="{5575CFAC-D2B5-4806-8251-F1A43545BE0E}" srcOrd="2" destOrd="0" parTransId="{F8BA625A-922F-4DCD-BEC1-01AD58BA9BEF}" sibTransId="{BA5A840B-40E3-47F4-A4D3-97E78F3D0D64}"/>
    <dgm:cxn modelId="{43FDA2F3-4374-47B8-B274-ED90A2B5FA78}" srcId="{6859EE5F-AFF3-412A-885D-3EC7AE3164E4}" destId="{3378BC22-CAC6-4E35-9930-1BEF7BD37AE8}" srcOrd="1" destOrd="0" parTransId="{4635DD53-2486-4507-8332-7A5FD0B5B6C9}" sibTransId="{AE2DB71D-E068-4A53-804C-891A47D43F6F}"/>
    <dgm:cxn modelId="{2765B00A-975E-4F3B-A416-8AA0377E39AB}" type="presOf" srcId="{3378BC22-CAC6-4E35-9930-1BEF7BD37AE8}" destId="{781440CE-EF5B-4ED6-91B6-EDB53BCA36E5}" srcOrd="1" destOrd="0" presId="urn:microsoft.com/office/officeart/2005/8/layout/vList4#1"/>
    <dgm:cxn modelId="{CF9A6485-FDF3-4D22-B271-3F6E2E92F338}" type="presOf" srcId="{45A3E79A-EC6E-4FE9-A7B8-CF63E9B5E5B2}" destId="{49900709-A058-4F65-BD17-B736368FFF4E}" srcOrd="1" destOrd="0" presId="urn:microsoft.com/office/officeart/2005/8/layout/vList4#1"/>
    <dgm:cxn modelId="{D28456E5-B1B7-4C60-9362-1210262E464E}" type="presOf" srcId="{5575CFAC-D2B5-4806-8251-F1A43545BE0E}" destId="{6991FAC8-747B-45F7-A4E7-01615AAE6EE3}" srcOrd="0" destOrd="0" presId="urn:microsoft.com/office/officeart/2005/8/layout/vList4#1"/>
    <dgm:cxn modelId="{6BA13907-A0C0-4CCF-843C-EDD070E26191}" type="presOf" srcId="{6859EE5F-AFF3-412A-885D-3EC7AE3164E4}" destId="{D1E69D8A-9D68-404F-A5D8-1F643F2CD5A8}" srcOrd="0" destOrd="0" presId="urn:microsoft.com/office/officeart/2005/8/layout/vList4#1"/>
    <dgm:cxn modelId="{23E8FCE1-C25A-48CB-B642-71A956DCDE05}" type="presOf" srcId="{3378BC22-CAC6-4E35-9930-1BEF7BD37AE8}" destId="{D3FB2150-98FF-4C5C-BACC-49DF544CD063}" srcOrd="0" destOrd="0" presId="urn:microsoft.com/office/officeart/2005/8/layout/vList4#1"/>
    <dgm:cxn modelId="{AD917AAB-D3A6-4234-88D9-88EA02030CC0}" srcId="{6859EE5F-AFF3-412A-885D-3EC7AE3164E4}" destId="{45A3E79A-EC6E-4FE9-A7B8-CF63E9B5E5B2}" srcOrd="0" destOrd="0" parTransId="{D40A2825-F755-4DB5-AF88-14E663A7FC69}" sibTransId="{3FE09188-76DC-454B-948F-169172096A7B}"/>
    <dgm:cxn modelId="{3A76B654-0598-4604-9E37-479D97D9BFD9}" srcId="{6859EE5F-AFF3-412A-885D-3EC7AE3164E4}" destId="{3782BFD7-158D-4C92-9673-D049EDDD58A9}" srcOrd="3" destOrd="0" parTransId="{2FE8949D-9853-40EB-815A-45AF339DCD81}" sibTransId="{E29B7377-F8B6-4C3E-BA96-4484308BF211}"/>
    <dgm:cxn modelId="{61FCB1F2-AE84-4D67-ACDC-12E74002779B}" type="presOf" srcId="{5575CFAC-D2B5-4806-8251-F1A43545BE0E}" destId="{D129931A-D67F-429E-A377-CC1919444965}" srcOrd="1" destOrd="0" presId="urn:microsoft.com/office/officeart/2005/8/layout/vList4#1"/>
    <dgm:cxn modelId="{A928508D-614B-46F3-8339-A1211ABAE516}" type="presOf" srcId="{45A3E79A-EC6E-4FE9-A7B8-CF63E9B5E5B2}" destId="{75805522-381E-438D-AE3E-6399B5A7497F}" srcOrd="0" destOrd="0" presId="urn:microsoft.com/office/officeart/2005/8/layout/vList4#1"/>
    <dgm:cxn modelId="{667A98C5-4307-472D-B831-D8223492961B}" type="presOf" srcId="{3782BFD7-158D-4C92-9673-D049EDDD58A9}" destId="{7A2A632D-BCC6-48E5-A7BE-00816E50F50E}" srcOrd="0" destOrd="0" presId="urn:microsoft.com/office/officeart/2005/8/layout/vList4#1"/>
    <dgm:cxn modelId="{E6B43A9D-D21A-4A84-A60F-7AD8C3B90A2D}" type="presOf" srcId="{3782BFD7-158D-4C92-9673-D049EDDD58A9}" destId="{62A59859-3589-4989-8A89-81A0488C8AC4}" srcOrd="1" destOrd="0" presId="urn:microsoft.com/office/officeart/2005/8/layout/vList4#1"/>
    <dgm:cxn modelId="{930ADA90-E720-44D5-9606-D5C8FCB5C396}" type="presParOf" srcId="{D1E69D8A-9D68-404F-A5D8-1F643F2CD5A8}" destId="{9EFB2C7A-7129-4161-95D5-1395D47D0F7E}" srcOrd="0" destOrd="0" presId="urn:microsoft.com/office/officeart/2005/8/layout/vList4#1"/>
    <dgm:cxn modelId="{337C67BF-FB81-470C-9BE3-C33F21B09D9D}" type="presParOf" srcId="{9EFB2C7A-7129-4161-95D5-1395D47D0F7E}" destId="{75805522-381E-438D-AE3E-6399B5A7497F}" srcOrd="0" destOrd="0" presId="urn:microsoft.com/office/officeart/2005/8/layout/vList4#1"/>
    <dgm:cxn modelId="{145B8E68-0D0B-4B5D-B30F-257817E3E80C}" type="presParOf" srcId="{9EFB2C7A-7129-4161-95D5-1395D47D0F7E}" destId="{295C8471-010C-4822-B19F-BBB306CF0E42}" srcOrd="1" destOrd="0" presId="urn:microsoft.com/office/officeart/2005/8/layout/vList4#1"/>
    <dgm:cxn modelId="{A8118D25-05E8-465C-9B29-0369C4CF86ED}" type="presParOf" srcId="{9EFB2C7A-7129-4161-95D5-1395D47D0F7E}" destId="{49900709-A058-4F65-BD17-B736368FFF4E}" srcOrd="2" destOrd="0" presId="urn:microsoft.com/office/officeart/2005/8/layout/vList4#1"/>
    <dgm:cxn modelId="{896B5498-73FA-4445-B8DB-28276D2B8EEC}" type="presParOf" srcId="{D1E69D8A-9D68-404F-A5D8-1F643F2CD5A8}" destId="{BCEA127C-AA5E-4D78-A04B-2D8C22DD5F94}" srcOrd="1" destOrd="0" presId="urn:microsoft.com/office/officeart/2005/8/layout/vList4#1"/>
    <dgm:cxn modelId="{B68538E6-5B38-4042-B9BE-C2A218714003}" type="presParOf" srcId="{D1E69D8A-9D68-404F-A5D8-1F643F2CD5A8}" destId="{9AC9E0F7-D4DC-4203-9075-5E1FCB084978}" srcOrd="2" destOrd="0" presId="urn:microsoft.com/office/officeart/2005/8/layout/vList4#1"/>
    <dgm:cxn modelId="{83E3D313-2126-4B54-AAFF-979503448689}" type="presParOf" srcId="{9AC9E0F7-D4DC-4203-9075-5E1FCB084978}" destId="{D3FB2150-98FF-4C5C-BACC-49DF544CD063}" srcOrd="0" destOrd="0" presId="urn:microsoft.com/office/officeart/2005/8/layout/vList4#1"/>
    <dgm:cxn modelId="{A91E3840-CAC3-4877-8BB9-CFA87995DC1E}" type="presParOf" srcId="{9AC9E0F7-D4DC-4203-9075-5E1FCB084978}" destId="{AB1FA333-71F5-49B7-9D52-302FF7949601}" srcOrd="1" destOrd="0" presId="urn:microsoft.com/office/officeart/2005/8/layout/vList4#1"/>
    <dgm:cxn modelId="{9B8F4457-8AD6-452A-9A80-83E2402ABB12}" type="presParOf" srcId="{9AC9E0F7-D4DC-4203-9075-5E1FCB084978}" destId="{781440CE-EF5B-4ED6-91B6-EDB53BCA36E5}" srcOrd="2" destOrd="0" presId="urn:microsoft.com/office/officeart/2005/8/layout/vList4#1"/>
    <dgm:cxn modelId="{5C1C4BED-2DA9-4F23-ACE0-017205419830}" type="presParOf" srcId="{D1E69D8A-9D68-404F-A5D8-1F643F2CD5A8}" destId="{A84D200D-ADF0-43DD-85BE-7A740B066176}" srcOrd="3" destOrd="0" presId="urn:microsoft.com/office/officeart/2005/8/layout/vList4#1"/>
    <dgm:cxn modelId="{0B8BCF3F-3F5D-414F-8E89-48D9927B710C}" type="presParOf" srcId="{D1E69D8A-9D68-404F-A5D8-1F643F2CD5A8}" destId="{E7FF890A-FD1D-48A0-A205-B2D62430F5E5}" srcOrd="4" destOrd="0" presId="urn:microsoft.com/office/officeart/2005/8/layout/vList4#1"/>
    <dgm:cxn modelId="{282A79B5-EDC8-4B1A-87C2-074B3529CDE5}" type="presParOf" srcId="{E7FF890A-FD1D-48A0-A205-B2D62430F5E5}" destId="{6991FAC8-747B-45F7-A4E7-01615AAE6EE3}" srcOrd="0" destOrd="0" presId="urn:microsoft.com/office/officeart/2005/8/layout/vList4#1"/>
    <dgm:cxn modelId="{E165A37E-0ED4-4188-9ABA-B9B1B5BEBFE3}" type="presParOf" srcId="{E7FF890A-FD1D-48A0-A205-B2D62430F5E5}" destId="{3DF059FB-BE40-40F7-AFB7-628B7DFC71B4}" srcOrd="1" destOrd="0" presId="urn:microsoft.com/office/officeart/2005/8/layout/vList4#1"/>
    <dgm:cxn modelId="{511794AD-53D5-46A6-84E0-AE325D1110DD}" type="presParOf" srcId="{E7FF890A-FD1D-48A0-A205-B2D62430F5E5}" destId="{D129931A-D67F-429E-A377-CC1919444965}" srcOrd="2" destOrd="0" presId="urn:microsoft.com/office/officeart/2005/8/layout/vList4#1"/>
    <dgm:cxn modelId="{B5527C25-7B7D-4CEE-B3BA-FB55267872F1}" type="presParOf" srcId="{D1E69D8A-9D68-404F-A5D8-1F643F2CD5A8}" destId="{B0C00AAD-8C85-4F5B-B910-7A033B79CE1D}" srcOrd="5" destOrd="0" presId="urn:microsoft.com/office/officeart/2005/8/layout/vList4#1"/>
    <dgm:cxn modelId="{28E54004-B417-487C-B9B8-6D84D7E4AEF4}" type="presParOf" srcId="{D1E69D8A-9D68-404F-A5D8-1F643F2CD5A8}" destId="{B227A5B7-87B4-4B69-A60E-771BED3BBCB3}" srcOrd="6" destOrd="0" presId="urn:microsoft.com/office/officeart/2005/8/layout/vList4#1"/>
    <dgm:cxn modelId="{234EA0B7-2D59-45BE-95D2-38877D236663}" type="presParOf" srcId="{B227A5B7-87B4-4B69-A60E-771BED3BBCB3}" destId="{7A2A632D-BCC6-48E5-A7BE-00816E50F50E}" srcOrd="0" destOrd="0" presId="urn:microsoft.com/office/officeart/2005/8/layout/vList4#1"/>
    <dgm:cxn modelId="{E462EB5C-D75B-4174-B95D-79B942C70226}" type="presParOf" srcId="{B227A5B7-87B4-4B69-A60E-771BED3BBCB3}" destId="{0D695592-FD41-46D8-9688-922037B5EA75}" srcOrd="1" destOrd="0" presId="urn:microsoft.com/office/officeart/2005/8/layout/vList4#1"/>
    <dgm:cxn modelId="{775F6629-4FAB-42BA-9DE9-DC9BE047A79F}" type="presParOf" srcId="{B227A5B7-87B4-4B69-A60E-771BED3BBCB3}" destId="{62A59859-3589-4989-8A89-81A0488C8AC4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805522-381E-438D-AE3E-6399B5A7497F}">
      <dsp:nvSpPr>
        <dsp:cNvPr id="0" name=""/>
        <dsp:cNvSpPr/>
      </dsp:nvSpPr>
      <dsp:spPr>
        <a:xfrm>
          <a:off x="0" y="0"/>
          <a:ext cx="6912768" cy="9707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Оценка и самооценка предметных достижений обучающихся </a:t>
          </a:r>
          <a:endParaRPr lang="ru-RU" sz="2000" kern="1200" dirty="0"/>
        </a:p>
      </dsp:txBody>
      <dsp:txXfrm>
        <a:off x="1479623" y="0"/>
        <a:ext cx="5433144" cy="970701"/>
      </dsp:txXfrm>
    </dsp:sp>
    <dsp:sp modelId="{295C8471-010C-4822-B19F-BBB306CF0E42}">
      <dsp:nvSpPr>
        <dsp:cNvPr id="0" name=""/>
        <dsp:cNvSpPr/>
      </dsp:nvSpPr>
      <dsp:spPr>
        <a:xfrm>
          <a:off x="90710" y="89040"/>
          <a:ext cx="1382553" cy="77656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FB2150-98FF-4C5C-BACC-49DF544CD063}">
      <dsp:nvSpPr>
        <dsp:cNvPr id="0" name=""/>
        <dsp:cNvSpPr/>
      </dsp:nvSpPr>
      <dsp:spPr>
        <a:xfrm>
          <a:off x="0" y="1067771"/>
          <a:ext cx="6912768" cy="9707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1560506"/>
                <a:satOff val="-1946"/>
                <a:lumOff val="458"/>
                <a:alphaOff val="0"/>
                <a:shade val="51000"/>
                <a:satMod val="130000"/>
              </a:schemeClr>
            </a:gs>
            <a:gs pos="80000">
              <a:schemeClr val="accent2">
                <a:hueOff val="1560506"/>
                <a:satOff val="-1946"/>
                <a:lumOff val="458"/>
                <a:alphaOff val="0"/>
                <a:shade val="93000"/>
                <a:satMod val="130000"/>
              </a:schemeClr>
            </a:gs>
            <a:gs pos="100000">
              <a:schemeClr val="accent2">
                <a:hueOff val="1560506"/>
                <a:satOff val="-1946"/>
                <a:lumOff val="45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Оценка и самооценка прогресса в учебной и </a:t>
          </a:r>
          <a:r>
            <a:rPr lang="ru-RU" sz="2000" kern="1200" dirty="0" err="1" smtClean="0"/>
            <a:t>внеучебной</a:t>
          </a:r>
          <a:r>
            <a:rPr lang="ru-RU" sz="2000" kern="1200" dirty="0" smtClean="0"/>
            <a:t> деятельности</a:t>
          </a:r>
          <a:endParaRPr lang="ru-RU" sz="2000" kern="1200" dirty="0"/>
        </a:p>
      </dsp:txBody>
      <dsp:txXfrm>
        <a:off x="1479623" y="1067771"/>
        <a:ext cx="5433144" cy="970701"/>
      </dsp:txXfrm>
    </dsp:sp>
    <dsp:sp modelId="{AB1FA333-71F5-49B7-9D52-302FF7949601}">
      <dsp:nvSpPr>
        <dsp:cNvPr id="0" name=""/>
        <dsp:cNvSpPr/>
      </dsp:nvSpPr>
      <dsp:spPr>
        <a:xfrm>
          <a:off x="97070" y="1092047"/>
          <a:ext cx="1382553" cy="92215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91FAC8-747B-45F7-A4E7-01615AAE6EE3}">
      <dsp:nvSpPr>
        <dsp:cNvPr id="0" name=""/>
        <dsp:cNvSpPr/>
      </dsp:nvSpPr>
      <dsp:spPr>
        <a:xfrm>
          <a:off x="0" y="2135543"/>
          <a:ext cx="6912768" cy="9707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3121013"/>
                <a:satOff val="-3893"/>
                <a:lumOff val="915"/>
                <a:alphaOff val="0"/>
                <a:shade val="51000"/>
                <a:satMod val="130000"/>
              </a:schemeClr>
            </a:gs>
            <a:gs pos="80000">
              <a:schemeClr val="accent2">
                <a:hueOff val="3121013"/>
                <a:satOff val="-3893"/>
                <a:lumOff val="915"/>
                <a:alphaOff val="0"/>
                <a:shade val="93000"/>
                <a:satMod val="130000"/>
              </a:schemeClr>
            </a:gs>
            <a:gs pos="100000">
              <a:schemeClr val="accent2">
                <a:hueOff val="3121013"/>
                <a:satOff val="-3893"/>
                <a:lumOff val="9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Организация систематической работы с портфолио - накопление  данных и материалов </a:t>
          </a:r>
          <a:endParaRPr lang="ru-RU" sz="2000" kern="1200" dirty="0"/>
        </a:p>
      </dsp:txBody>
      <dsp:txXfrm>
        <a:off x="1479623" y="2135543"/>
        <a:ext cx="5433144" cy="970701"/>
      </dsp:txXfrm>
    </dsp:sp>
    <dsp:sp modelId="{3DF059FB-BE40-40F7-AFB7-628B7DFC71B4}">
      <dsp:nvSpPr>
        <dsp:cNvPr id="0" name=""/>
        <dsp:cNvSpPr/>
      </dsp:nvSpPr>
      <dsp:spPr>
        <a:xfrm>
          <a:off x="90530" y="2225368"/>
          <a:ext cx="1382553" cy="77656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2A632D-BCC6-48E5-A7BE-00816E50F50E}">
      <dsp:nvSpPr>
        <dsp:cNvPr id="0" name=""/>
        <dsp:cNvSpPr/>
      </dsp:nvSpPr>
      <dsp:spPr>
        <a:xfrm>
          <a:off x="0" y="3203315"/>
          <a:ext cx="6912768" cy="9707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Целенаправленное формирование </a:t>
          </a:r>
          <a:r>
            <a:rPr lang="ru-RU" sz="2000" kern="1200" dirty="0" err="1" smtClean="0"/>
            <a:t>метапредметных</a:t>
          </a:r>
          <a:r>
            <a:rPr lang="ru-RU" sz="2000" kern="1200" dirty="0" smtClean="0"/>
            <a:t> умений  и навыков</a:t>
          </a:r>
          <a:endParaRPr lang="ru-RU" sz="2000" kern="1200" dirty="0"/>
        </a:p>
      </dsp:txBody>
      <dsp:txXfrm>
        <a:off x="1479623" y="3203315"/>
        <a:ext cx="5433144" cy="970701"/>
      </dsp:txXfrm>
    </dsp:sp>
    <dsp:sp modelId="{0D695592-FD41-46D8-9688-922037B5EA75}">
      <dsp:nvSpPr>
        <dsp:cNvPr id="0" name=""/>
        <dsp:cNvSpPr/>
      </dsp:nvSpPr>
      <dsp:spPr>
        <a:xfrm>
          <a:off x="97070" y="3300385"/>
          <a:ext cx="1382553" cy="77656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585B478-45A3-44FE-A797-85530663857D}" type="datetimeFigureOut">
              <a:rPr lang="ru-RU"/>
              <a:pPr>
                <a:defRPr/>
              </a:pPr>
              <a:t>25.03.2013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B711EA1-CB36-4DD8-A530-6E6A46C011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23012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129D77B-0100-4A97-87E1-541ED23B006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526761-051A-4B83-910A-D98AF059BB1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526761-051A-4B83-910A-D98AF059BB1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526761-051A-4B83-910A-D98AF059BB1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526761-051A-4B83-910A-D98AF059BB1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526761-051A-4B83-910A-D98AF059BB1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526761-051A-4B83-910A-D98AF059BB1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526761-051A-4B83-910A-D98AF059BB1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526761-051A-4B83-910A-D98AF059BB1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526761-051A-4B83-910A-D98AF059BB1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526761-051A-4B83-910A-D98AF059BB1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526761-051A-4B83-910A-D98AF059BB1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526761-051A-4B83-910A-D98AF059BB1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526761-051A-4B83-910A-D98AF059BB1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526761-051A-4B83-910A-D98AF059BB1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526761-051A-4B83-910A-D98AF059BB1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526761-051A-4B83-910A-D98AF059BB1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526761-051A-4B83-910A-D98AF059BB1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EE8BF-B476-411E-B252-1147775B79C7}" type="datetimeFigureOut">
              <a:rPr lang="ru-RU"/>
              <a:pPr>
                <a:defRPr/>
              </a:pPr>
              <a:t>25.03.2013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2F8C1-B8CB-4DAA-ADD6-1B2B5E5DBF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B4F2A6-DE30-46DD-9590-CD78964D482C}" type="datetimeFigureOut">
              <a:rPr lang="ru-RU"/>
              <a:pPr>
                <a:defRPr/>
              </a:pPr>
              <a:t>25.03.2013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55090-109A-4DF1-B64D-1706F88BC1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45A1-C96A-4A61-A506-A7F6999BB4F3}" type="datetimeFigureOut">
              <a:rPr lang="ru-RU"/>
              <a:pPr>
                <a:defRPr/>
              </a:pPr>
              <a:t>25.03.2013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A5D44-F062-4265-BBD4-F49F6A30C7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264A8-FE71-4A2F-B932-7296B306F4E9}" type="datetimeFigureOut">
              <a:rPr lang="ru-RU"/>
              <a:pPr>
                <a:defRPr/>
              </a:pPr>
              <a:t>25.03.2013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E8D7B-30A0-4D08-AC86-FE41EF8B5A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104D3-7710-451E-A5C2-A92914577DDE}" type="datetimeFigureOut">
              <a:rPr lang="ru-RU"/>
              <a:pPr>
                <a:defRPr/>
              </a:pPr>
              <a:t>25.03.2013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BDE63-C9A3-4609-A83F-5BC6FBB882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33D6D-E2B8-4244-9A08-5BE67DC0DA10}" type="datetimeFigureOut">
              <a:rPr lang="ru-RU"/>
              <a:pPr>
                <a:defRPr/>
              </a:pPr>
              <a:t>25.03.2013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73ED6-2D72-46DB-84E1-2AD6582D4D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52AED-01C0-445B-B79E-62A5085E913B}" type="datetimeFigureOut">
              <a:rPr lang="ru-RU"/>
              <a:pPr>
                <a:defRPr/>
              </a:pPr>
              <a:t>25.03.2013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2F20D-D39D-426A-94ED-A8A4AB1132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46912-273E-4986-9D6C-E88121172744}" type="datetimeFigureOut">
              <a:rPr lang="ru-RU"/>
              <a:pPr>
                <a:defRPr/>
              </a:pPr>
              <a:t>25.03.2013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8E81A-0646-40C6-81A1-33DD5D9BA6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51F8B-8DAC-4CE6-9F78-88EE105E16F4}" type="datetimeFigureOut">
              <a:rPr lang="ru-RU"/>
              <a:pPr>
                <a:defRPr/>
              </a:pPr>
              <a:t>25.03.2013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3999E-A237-4FE7-ADE4-AA90903EA9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5C151-7FD7-4E82-AD8B-7B21EC18696A}" type="datetimeFigureOut">
              <a:rPr lang="ru-RU"/>
              <a:pPr>
                <a:defRPr/>
              </a:pPr>
              <a:t>25.03.2013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4BE19-85A4-487D-BA3C-292D3F1281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62AAE-02B9-43A6-97A2-613B6D5BD9BF}" type="datetimeFigureOut">
              <a:rPr lang="ru-RU"/>
              <a:pPr>
                <a:defRPr/>
              </a:pPr>
              <a:t>25.03.2013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0D9C6-C4CC-400F-B401-B39A4C2875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A6B319F-356B-4963-A5EB-3CDDCA7CD45F}" type="datetimeFigureOut">
              <a:rPr lang="ru-RU"/>
              <a:pPr>
                <a:defRPr/>
              </a:pPr>
              <a:t>25.03.2013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8C9B982-C665-4F9D-9443-8030E79803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uorao.ru/" TargetMode="External"/><Relationship Id="rId13" Type="http://schemas.openxmlformats.org/officeDocument/2006/relationships/hyperlink" Target="https://twitter.com/intent/user?screen_name=mhs548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openxmlformats.org/officeDocument/2006/relationships/image" Target="../media/image7.gif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worldbank.org/" TargetMode="External"/><Relationship Id="rId11" Type="http://schemas.openxmlformats.org/officeDocument/2006/relationships/hyperlink" Target="http://www.ria.ru/ratings/" TargetMode="External"/><Relationship Id="rId5" Type="http://schemas.openxmlformats.org/officeDocument/2006/relationships/image" Target="../media/image3.png"/><Relationship Id="rId15" Type="http://schemas.openxmlformats.org/officeDocument/2006/relationships/hyperlink" Target="http://www.hse.ru/" TargetMode="External"/><Relationship Id="rId10" Type="http://schemas.openxmlformats.org/officeDocument/2006/relationships/image" Target="../media/image6.jpeg"/><Relationship Id="rId4" Type="http://schemas.openxmlformats.org/officeDocument/2006/relationships/image" Target="../media/image2.png"/><Relationship Id="rId9" Type="http://schemas.openxmlformats.org/officeDocument/2006/relationships/image" Target="../media/image5.jpeg"/><Relationship Id="rId1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E:\rtc_prezent_png\rtc_shapk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563638"/>
            <a:ext cx="8100392" cy="1872208"/>
          </a:xfrm>
        </p:spPr>
        <p:txBody>
          <a:bodyPr/>
          <a:lstStyle/>
          <a:p>
            <a:pPr algn="r"/>
            <a:r>
              <a:rPr lang="ru-RU" sz="3600" dirty="0">
                <a:solidFill>
                  <a:schemeClr val="bg1"/>
                </a:solidFill>
              </a:rPr>
              <a:t>Опыт Центра образования «Царицыно» №548 (г. Москва) по введению практики формирующего </a:t>
            </a:r>
            <a:r>
              <a:rPr lang="ru-RU" sz="3600" dirty="0" smtClean="0">
                <a:solidFill>
                  <a:schemeClr val="bg1"/>
                </a:solidFill>
              </a:rPr>
              <a:t>оценивания</a:t>
            </a:r>
            <a:endParaRPr lang="ru-RU" sz="3600" i="1" dirty="0" smtClean="0">
              <a:solidFill>
                <a:schemeClr val="bg1"/>
              </a:solidFill>
            </a:endParaRPr>
          </a:p>
        </p:txBody>
      </p:sp>
      <p:pic>
        <p:nvPicPr>
          <p:cNvPr id="1028" name="Picture 4" descr="E:\rtc_prezent_png\rtc_0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01508" y="190045"/>
            <a:ext cx="1462980" cy="725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8"/>
          <p:cNvSpPr>
            <a:spLocks noChangeArrowheads="1"/>
          </p:cNvSpPr>
          <p:nvPr/>
        </p:nvSpPr>
        <p:spPr bwMode="auto">
          <a:xfrm>
            <a:off x="3923928" y="3476379"/>
            <a:ext cx="5025773" cy="757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r">
              <a:lnSpc>
                <a:spcPct val="90000"/>
              </a:lnSpc>
            </a:pPr>
            <a:r>
              <a:rPr lang="ru-RU" sz="1600" b="1" dirty="0" smtClean="0">
                <a:solidFill>
                  <a:schemeClr val="bg1"/>
                </a:solidFill>
              </a:rPr>
              <a:t>Иванов Андрей В.</a:t>
            </a:r>
            <a:endParaRPr lang="ru-RU" sz="1600" b="1" dirty="0">
              <a:solidFill>
                <a:schemeClr val="bg1"/>
              </a:solidFill>
            </a:endParaRPr>
          </a:p>
          <a:p>
            <a:pPr marL="457200" indent="-457200" algn="r">
              <a:lnSpc>
                <a:spcPct val="90000"/>
              </a:lnSpc>
            </a:pPr>
            <a:r>
              <a:rPr lang="ru-RU" sz="1600" dirty="0" smtClean="0">
                <a:solidFill>
                  <a:schemeClr val="bg1"/>
                </a:solidFill>
              </a:rPr>
              <a:t>Заместитель директора ГАОУ ЦО №548 «Царицыно»</a:t>
            </a:r>
          </a:p>
          <a:p>
            <a:pPr marL="457200" indent="-457200" algn="r">
              <a:lnSpc>
                <a:spcPct val="90000"/>
              </a:lnSpc>
            </a:pPr>
            <a:r>
              <a:rPr lang="ru-RU" sz="1600" dirty="0" smtClean="0">
                <a:solidFill>
                  <a:schemeClr val="bg1"/>
                </a:solidFill>
              </a:rPr>
              <a:t>г. Москва</a:t>
            </a:r>
            <a:endParaRPr lang="ru-RU" sz="1600" b="1" dirty="0" smtClean="0">
              <a:solidFill>
                <a:schemeClr val="bg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-108520" y="-20538"/>
            <a:ext cx="7812392" cy="1151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Семинар</a:t>
            </a:r>
          </a:p>
          <a:p>
            <a:pPr marL="342900" indent="-342900" algn="ctr">
              <a:spcBef>
                <a:spcPct val="20000"/>
              </a:spcBef>
            </a:pPr>
            <a:r>
              <a:rPr lang="ru-RU" sz="16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1600" b="1" i="1" dirty="0">
                <a:solidFill>
                  <a:schemeClr val="bg1"/>
                </a:solidFill>
              </a:rPr>
              <a:t>Актуальные вопросы </a:t>
            </a:r>
            <a:r>
              <a:rPr lang="ru-RU" sz="1600" b="1" i="1" dirty="0" smtClean="0">
                <a:solidFill>
                  <a:schemeClr val="bg1"/>
                </a:solidFill>
              </a:rPr>
              <a:t>организации</a:t>
            </a:r>
          </a:p>
          <a:p>
            <a:pPr marL="342900" indent="-342900" algn="ctr">
              <a:spcBef>
                <a:spcPct val="20000"/>
              </a:spcBef>
            </a:pPr>
            <a:r>
              <a:rPr lang="ru-RU" sz="1600" b="1" i="1" dirty="0" err="1" smtClean="0">
                <a:solidFill>
                  <a:schemeClr val="bg1"/>
                </a:solidFill>
              </a:rPr>
              <a:t>внутришкольной</a:t>
            </a:r>
            <a:r>
              <a:rPr lang="ru-RU" sz="1600" b="1" i="1" dirty="0" smtClean="0">
                <a:solidFill>
                  <a:schemeClr val="bg1"/>
                </a:solidFill>
              </a:rPr>
              <a:t> </a:t>
            </a:r>
            <a:r>
              <a:rPr lang="ru-RU" sz="1600" b="1" i="1" dirty="0">
                <a:solidFill>
                  <a:schemeClr val="bg1"/>
                </a:solidFill>
              </a:rPr>
              <a:t>системы оценки качества образования</a:t>
            </a:r>
            <a:r>
              <a:rPr lang="ru-RU" sz="16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»</a:t>
            </a:r>
          </a:p>
          <a:p>
            <a:pPr marL="342900" indent="-342900" algn="ctr">
              <a:spcBef>
                <a:spcPct val="20000"/>
              </a:spcBef>
            </a:pPr>
            <a:r>
              <a:rPr lang="ru-RU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28-29 марта 2013 года, г. Москва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7512753" y="1252456"/>
            <a:ext cx="1512168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sz="2400" b="1" dirty="0" smtClean="0">
                <a:solidFill>
                  <a:srgbClr val="FFFF00"/>
                </a:solidFill>
              </a:rPr>
              <a:t>Сессия 7</a:t>
            </a:r>
            <a:endParaRPr lang="ru-RU" sz="2400" b="1" dirty="0" smtClean="0">
              <a:solidFill>
                <a:srgbClr val="FFFF00"/>
              </a:solidFill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5" name="Picture 2" descr="http://www.rtc-edu.ru/sites/default/files/pict/wb.pn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1985" y="4577088"/>
            <a:ext cx="428628" cy="428628"/>
          </a:xfrm>
          <a:prstGeom prst="rect">
            <a:avLst/>
          </a:prstGeom>
          <a:noFill/>
        </p:spPr>
      </p:pic>
      <p:pic>
        <p:nvPicPr>
          <p:cNvPr id="26" name="Picture 4" descr="Описание: лого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04106" y="4600076"/>
            <a:ext cx="959881" cy="405701"/>
          </a:xfrm>
          <a:prstGeom prst="rect">
            <a:avLst/>
          </a:prstGeom>
          <a:noFill/>
        </p:spPr>
      </p:pic>
      <p:pic>
        <p:nvPicPr>
          <p:cNvPr id="27" name="Picture 10" descr="img6911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06439" y="4587974"/>
            <a:ext cx="356035" cy="41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Прямоугольник 33"/>
          <p:cNvSpPr/>
          <p:nvPr/>
        </p:nvSpPr>
        <p:spPr>
          <a:xfrm>
            <a:off x="2932908" y="4659166"/>
            <a:ext cx="931910" cy="31346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5" name="Рисунок 34" descr="Описание: social-240-100.gif">
            <a:hlinkClick r:id="rId11" tgtFrame="&quot;_blank&quot;"/>
          </p:cNvPr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932908" y="4620258"/>
            <a:ext cx="936104" cy="373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6" name="Picture 2" descr="profile">
            <a:hlinkClick r:id="rId13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629" y="4625715"/>
            <a:ext cx="385761" cy="38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Национальный исследовательский университет «Высшая школа экономики»">
            <a:hlinkClick r:id="rId15" tooltip="На главную страницу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277" y="4631645"/>
            <a:ext cx="396077" cy="361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850" y="123825"/>
            <a:ext cx="8496300" cy="828675"/>
          </a:xfrm>
        </p:spPr>
        <p:txBody>
          <a:bodyPr/>
          <a:lstStyle/>
          <a:p>
            <a:pPr algn="l" eaLnBrk="1" hangingPunct="1"/>
            <a:r>
              <a:rPr lang="ru-RU" sz="3200" dirty="0">
                <a:solidFill>
                  <a:schemeClr val="bg1"/>
                </a:solidFill>
              </a:rPr>
              <a:t>Предпосылки к новым подходам  организации  образовательного процесса</a:t>
            </a:r>
            <a:endParaRPr lang="ru-RU" sz="3200" dirty="0" smtClean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8392" y="1347614"/>
            <a:ext cx="835292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400" b="1" dirty="0">
                <a:solidFill>
                  <a:srgbClr val="C00000"/>
                </a:solidFill>
              </a:rPr>
              <a:t>противоречие между новыми целями образования и традиционной школой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/>
              <a:t>снижение мотивации к обучению в классе, кризис  классно-урочной  системы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b="1" dirty="0">
                <a:solidFill>
                  <a:srgbClr val="C00000"/>
                </a:solidFill>
              </a:rPr>
              <a:t>отсутствие современной дидактики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/>
              <a:t>девальвация ценностей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b="1" dirty="0" smtClean="0">
                <a:solidFill>
                  <a:srgbClr val="C00000"/>
                </a:solidFill>
              </a:rPr>
              <a:t>использование </a:t>
            </a:r>
            <a:r>
              <a:rPr lang="ru-RU" sz="2400" b="1" dirty="0">
                <a:solidFill>
                  <a:srgbClr val="C00000"/>
                </a:solidFill>
              </a:rPr>
              <a:t>новых средств  обучения (смартфонов, планшетов и т.д.)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/>
              <a:t>сложность реализации принципов </a:t>
            </a:r>
            <a:r>
              <a:rPr lang="ru-RU" sz="2400" dirty="0" err="1" smtClean="0"/>
              <a:t>метапредметности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51724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850" y="123825"/>
            <a:ext cx="8496300" cy="828675"/>
          </a:xfrm>
        </p:spPr>
        <p:txBody>
          <a:bodyPr/>
          <a:lstStyle/>
          <a:p>
            <a:pPr algn="l" eaLnBrk="1" hangingPunct="1"/>
            <a:r>
              <a:rPr lang="ru-RU" sz="3200" dirty="0">
                <a:solidFill>
                  <a:schemeClr val="bg1"/>
                </a:solidFill>
              </a:rPr>
              <a:t>Тенденции </a:t>
            </a:r>
            <a:r>
              <a:rPr lang="ru-RU" sz="3200" dirty="0" smtClean="0">
                <a:solidFill>
                  <a:schemeClr val="bg1"/>
                </a:solidFill>
              </a:rPr>
              <a:t>изменений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140589"/>
            <a:ext cx="8856984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000" b="1" dirty="0"/>
              <a:t>непрерывное образование: человек учится в течение всей </a:t>
            </a:r>
            <a:r>
              <a:rPr lang="ru-RU" sz="2000" b="1" dirty="0" smtClean="0"/>
              <a:t>жизни (доминанта методов);</a:t>
            </a:r>
            <a:endParaRPr lang="ru-RU" sz="2000" b="1" dirty="0"/>
          </a:p>
          <a:p>
            <a:pPr marL="457200" indent="-457200">
              <a:buFont typeface="+mj-lt"/>
              <a:buAutoNum type="arabicPeriod"/>
            </a:pPr>
            <a:r>
              <a:rPr lang="ru-RU" sz="2000" b="1" dirty="0" smtClean="0">
                <a:solidFill>
                  <a:srgbClr val="C00000"/>
                </a:solidFill>
              </a:rPr>
              <a:t>рост </a:t>
            </a:r>
            <a:r>
              <a:rPr lang="ru-RU" sz="2000" b="1" dirty="0">
                <a:solidFill>
                  <a:srgbClr val="C00000"/>
                </a:solidFill>
              </a:rPr>
              <a:t>влияния возможностей современных технологий  на то, как мы учимся, работаем, общаемся, </a:t>
            </a:r>
            <a:r>
              <a:rPr lang="ru-RU" sz="2000" b="1" dirty="0" smtClean="0">
                <a:solidFill>
                  <a:srgbClr val="C00000"/>
                </a:solidFill>
              </a:rPr>
              <a:t>живем;</a:t>
            </a:r>
            <a:endParaRPr lang="ru-RU" sz="2000" b="1" dirty="0">
              <a:solidFill>
                <a:srgbClr val="C0000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000" b="1" dirty="0"/>
              <a:t>использование  методов  обучения, предполагающих более активную позицию ученика в процессе </a:t>
            </a:r>
            <a:r>
              <a:rPr lang="ru-RU" sz="2000" b="1" dirty="0" smtClean="0"/>
              <a:t>обучения;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b="1" dirty="0">
                <a:solidFill>
                  <a:srgbClr val="C00000"/>
                </a:solidFill>
              </a:rPr>
              <a:t>использование моделей онлайн-обучения,  смешанного обучения, активного взаимодействия участников образовательного </a:t>
            </a:r>
            <a:r>
              <a:rPr lang="ru-RU" sz="2000" b="1" dirty="0" smtClean="0">
                <a:solidFill>
                  <a:srgbClr val="C00000"/>
                </a:solidFill>
              </a:rPr>
              <a:t>процесса;</a:t>
            </a:r>
            <a:endParaRPr lang="ru-RU" sz="2000" b="1" dirty="0">
              <a:solidFill>
                <a:srgbClr val="C0000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000" b="1" dirty="0"/>
              <a:t>новые образовательные возможности изменяют роль </a:t>
            </a:r>
            <a:r>
              <a:rPr lang="ru-RU" sz="2000" b="1" dirty="0" smtClean="0"/>
              <a:t>учителя  учитель   </a:t>
            </a:r>
            <a:r>
              <a:rPr lang="ru-RU" sz="2000" b="1" dirty="0"/>
              <a:t>из транслятора  знаний превращается в модератора (навигатора, тренера, помощника) образовательного </a:t>
            </a:r>
            <a:r>
              <a:rPr lang="ru-RU" sz="2000" b="1" dirty="0" smtClean="0"/>
              <a:t>процесса;</a:t>
            </a:r>
            <a:endParaRPr lang="ru-RU" sz="2000" b="1" dirty="0"/>
          </a:p>
          <a:p>
            <a:pPr marL="342900" indent="-342900">
              <a:buFont typeface="+mj-lt"/>
              <a:buAutoNum type="arabicPeriod"/>
            </a:pP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51724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850" y="123825"/>
            <a:ext cx="8496300" cy="828675"/>
          </a:xfrm>
        </p:spPr>
        <p:txBody>
          <a:bodyPr/>
          <a:lstStyle/>
          <a:p>
            <a:pPr algn="l" eaLnBrk="1" hangingPunct="1"/>
            <a:r>
              <a:rPr lang="ru-RU" sz="3200" dirty="0" smtClean="0">
                <a:solidFill>
                  <a:schemeClr val="bg1"/>
                </a:solidFill>
              </a:rPr>
              <a:t>Новые требования к результатам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73262"/>
            <a:ext cx="8136904" cy="3846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960" y="1995686"/>
            <a:ext cx="2554482" cy="18751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1724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850" y="123825"/>
            <a:ext cx="8496300" cy="828675"/>
          </a:xfrm>
        </p:spPr>
        <p:txBody>
          <a:bodyPr/>
          <a:lstStyle/>
          <a:p>
            <a:pPr algn="l" eaLnBrk="1" hangingPunct="1"/>
            <a:r>
              <a:rPr lang="ru-RU" sz="3200" dirty="0" smtClean="0">
                <a:solidFill>
                  <a:schemeClr val="bg1"/>
                </a:solidFill>
              </a:rPr>
              <a:t>Формируемые компетентности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93" y="1157288"/>
            <a:ext cx="8848725" cy="3765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EEEAE9"/>
              </a:clrFrom>
              <a:clrTo>
                <a:srgbClr val="EEEAE9">
                  <a:alpha val="0"/>
                </a:srgbClr>
              </a:clrTo>
            </a:clrChange>
          </a:blip>
          <a:srcRect l="4977" r="12894" b="4964"/>
          <a:stretch>
            <a:fillRect/>
          </a:stretch>
        </p:blipFill>
        <p:spPr bwMode="auto">
          <a:xfrm>
            <a:off x="3707904" y="1470321"/>
            <a:ext cx="1970229" cy="3402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1724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850" y="123825"/>
            <a:ext cx="8496300" cy="828675"/>
          </a:xfrm>
        </p:spPr>
        <p:txBody>
          <a:bodyPr/>
          <a:lstStyle/>
          <a:p>
            <a:pPr algn="l" eaLnBrk="1" hangingPunct="1"/>
            <a:r>
              <a:rPr lang="ru-RU" sz="3200" dirty="0" smtClean="0">
                <a:solidFill>
                  <a:schemeClr val="bg1"/>
                </a:solidFill>
              </a:rPr>
              <a:t>Движение от индивидуализации к персонализации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57289"/>
            <a:ext cx="8928992" cy="3862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724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850" y="123825"/>
            <a:ext cx="8496300" cy="828675"/>
          </a:xfrm>
        </p:spPr>
        <p:txBody>
          <a:bodyPr/>
          <a:lstStyle/>
          <a:p>
            <a:pPr algn="l" eaLnBrk="1" hangingPunct="1"/>
            <a:r>
              <a:rPr lang="ru-RU" sz="3200" dirty="0" smtClean="0">
                <a:solidFill>
                  <a:schemeClr val="bg1"/>
                </a:solidFill>
              </a:rPr>
              <a:t>Движение от индивидуализации к персонализации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57288"/>
            <a:ext cx="8928992" cy="3862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7804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850" y="123825"/>
            <a:ext cx="8496300" cy="828675"/>
          </a:xfrm>
        </p:spPr>
        <p:txBody>
          <a:bodyPr/>
          <a:lstStyle/>
          <a:p>
            <a:pPr algn="l" eaLnBrk="1" hangingPunct="1"/>
            <a:r>
              <a:rPr lang="ru-RU" sz="3200" dirty="0" smtClean="0">
                <a:solidFill>
                  <a:schemeClr val="bg1"/>
                </a:solidFill>
              </a:rPr>
              <a:t>Обучение формирующему оцениванию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547664" y="2139702"/>
            <a:ext cx="69847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A50021"/>
                </a:solidFill>
              </a:rPr>
              <a:t>Планирование и организация</a:t>
            </a:r>
            <a:endParaRPr lang="ru-RU" sz="2400" b="1" i="1" dirty="0">
              <a:solidFill>
                <a:srgbClr val="A5002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1275606"/>
            <a:ext cx="69847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A50021"/>
                </a:solidFill>
              </a:rPr>
              <a:t>Выбор и самоопределение</a:t>
            </a:r>
            <a:endParaRPr lang="ru-RU" sz="2400" b="1" i="1" dirty="0">
              <a:solidFill>
                <a:srgbClr val="A5002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39752" y="3147814"/>
            <a:ext cx="55801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A50021"/>
                </a:solidFill>
              </a:rPr>
              <a:t>Приёмы и методы</a:t>
            </a:r>
            <a:endParaRPr lang="ru-RU" sz="2400" b="1" i="1" dirty="0">
              <a:solidFill>
                <a:srgbClr val="A5002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491880" y="4227934"/>
            <a:ext cx="48965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A50021"/>
                </a:solidFill>
              </a:rPr>
              <a:t>Сопровождение и поддержка</a:t>
            </a:r>
            <a:endParaRPr lang="ru-RU" sz="2400" b="1" i="1" dirty="0">
              <a:solidFill>
                <a:srgbClr val="A50021"/>
              </a:solidFill>
            </a:endParaRPr>
          </a:p>
        </p:txBody>
      </p:sp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</a:blip>
          <a:srcRect/>
          <a:stretch>
            <a:fillRect/>
          </a:stretch>
        </p:blipFill>
        <p:spPr bwMode="auto">
          <a:xfrm>
            <a:off x="5937407" y="1059582"/>
            <a:ext cx="3027821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1724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850" y="123825"/>
            <a:ext cx="8496300" cy="828675"/>
          </a:xfrm>
        </p:spPr>
        <p:txBody>
          <a:bodyPr/>
          <a:lstStyle/>
          <a:p>
            <a:pPr algn="l" eaLnBrk="1" hangingPunct="1"/>
            <a:r>
              <a:rPr lang="ru-RU" sz="3200" dirty="0" smtClean="0">
                <a:solidFill>
                  <a:schemeClr val="bg1"/>
                </a:solidFill>
              </a:rPr>
              <a:t>ФО в отдельных методах (МКС)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7288"/>
            <a:ext cx="9036496" cy="398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724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850" y="123825"/>
            <a:ext cx="8496300" cy="828675"/>
          </a:xfrm>
        </p:spPr>
        <p:txBody>
          <a:bodyPr/>
          <a:lstStyle/>
          <a:p>
            <a:pPr algn="l" eaLnBrk="1" hangingPunct="1"/>
            <a:r>
              <a:rPr lang="ru-RU" sz="3200" dirty="0" smtClean="0">
                <a:solidFill>
                  <a:schemeClr val="bg1"/>
                </a:solidFill>
              </a:rPr>
              <a:t>Результаты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54179" y="1347614"/>
            <a:ext cx="871296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основе </a:t>
            </a:r>
            <a:r>
              <a:rPr lang="ru-RU" dirty="0" smtClean="0"/>
              <a:t>ПОДХОДОВ не </a:t>
            </a:r>
            <a:r>
              <a:rPr lang="ru-RU" dirty="0"/>
              <a:t>оборудование, не </a:t>
            </a:r>
            <a:r>
              <a:rPr lang="ru-RU" dirty="0" err="1" smtClean="0"/>
              <a:t>программно</a:t>
            </a:r>
            <a:r>
              <a:rPr lang="ru-RU" dirty="0" smtClean="0"/>
              <a:t> – методическое обеспечение</a:t>
            </a:r>
            <a:r>
              <a:rPr lang="ru-RU" dirty="0"/>
              <a:t>, а </a:t>
            </a:r>
            <a:r>
              <a:rPr lang="ru-RU" b="1" dirty="0">
                <a:solidFill>
                  <a:srgbClr val="C00000"/>
                </a:solidFill>
              </a:rPr>
              <a:t>ОБРАЗ   МЫШЛЕНИЯ </a:t>
            </a:r>
          </a:p>
          <a:p>
            <a:pPr marL="342900" indent="-342900">
              <a:buFont typeface="+mj-lt"/>
              <a:buAutoNum type="arabicPeriod"/>
            </a:pPr>
            <a:r>
              <a:rPr lang="ru-RU" b="1" dirty="0"/>
              <a:t>Вовлеченные в процесс ученики</a:t>
            </a:r>
          </a:p>
          <a:p>
            <a:pPr marL="342900" indent="-342900">
              <a:buFont typeface="+mj-lt"/>
              <a:buAutoNum type="arabicPeriod"/>
            </a:pPr>
            <a:r>
              <a:rPr lang="ru-RU" b="1" dirty="0"/>
              <a:t>Работники, подготовленные для  </a:t>
            </a:r>
            <a:r>
              <a:rPr lang="ru-RU" b="1" dirty="0" smtClean="0"/>
              <a:t>профессий </a:t>
            </a:r>
            <a:r>
              <a:rPr lang="ru-RU" b="1" dirty="0"/>
              <a:t>21-ого столетия</a:t>
            </a:r>
          </a:p>
          <a:p>
            <a:pPr marL="342900" indent="-342900">
              <a:buFont typeface="+mj-lt"/>
              <a:buAutoNum type="arabicPeriod"/>
            </a:pPr>
            <a:r>
              <a:rPr lang="ru-RU" b="1" dirty="0"/>
              <a:t>Нацеленность на творчество и инновацию</a:t>
            </a:r>
          </a:p>
          <a:p>
            <a:pPr marL="342900" indent="-342900">
              <a:buFont typeface="+mj-lt"/>
              <a:buAutoNum type="arabicPeriod"/>
            </a:pPr>
            <a:r>
              <a:rPr lang="ru-RU" b="1" dirty="0" smtClean="0"/>
              <a:t>Обучающие планируют знания и понимают их значимость  </a:t>
            </a:r>
            <a:endParaRPr lang="ru-RU" b="1" dirty="0"/>
          </a:p>
          <a:p>
            <a:pPr marL="342900" indent="-342900">
              <a:buFont typeface="+mj-lt"/>
              <a:buAutoNum type="arabicPeriod"/>
            </a:pPr>
            <a:r>
              <a:rPr lang="ru-RU" b="1" dirty="0" smtClean="0"/>
              <a:t>Обучающиеся имеют новые идеями относительно получения знаний </a:t>
            </a:r>
            <a:endParaRPr lang="ru-RU" b="1" dirty="0"/>
          </a:p>
          <a:p>
            <a:pPr marL="342900" indent="-342900">
              <a:buFont typeface="+mj-lt"/>
              <a:buAutoNum type="arabicPeriod"/>
            </a:pPr>
            <a:r>
              <a:rPr lang="ru-RU" b="1" dirty="0" smtClean="0"/>
              <a:t>Сотрудничество и диалог всех </a:t>
            </a:r>
            <a:r>
              <a:rPr lang="ru-RU" b="1" dirty="0"/>
              <a:t>участников образовательного процесса в создании и обмене знаниями и идеями, их  применении в практической деятельности</a:t>
            </a:r>
          </a:p>
          <a:p>
            <a:pPr marL="342900" indent="-342900">
              <a:buFont typeface="+mj-lt"/>
              <a:buAutoNum type="arabicPeriod"/>
            </a:pPr>
            <a:r>
              <a:rPr lang="ru-RU" b="1" dirty="0" smtClean="0"/>
              <a:t>Открытость к </a:t>
            </a:r>
            <a:r>
              <a:rPr lang="ru-RU" b="1" dirty="0"/>
              <a:t>изменениям </a:t>
            </a:r>
          </a:p>
        </p:txBody>
      </p:sp>
    </p:spTree>
    <p:extLst>
      <p:ext uri="{BB962C8B-B14F-4D97-AF65-F5344CB8AC3E}">
        <p14:creationId xmlns:p14="http://schemas.microsoft.com/office/powerpoint/2010/main" val="51724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E:\rtc_prezent_png\rtc_logo_0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41" y="4299942"/>
            <a:ext cx="8661715" cy="846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6156176" y="4515966"/>
            <a:ext cx="1647031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WWW.RTC-EDU.RU</a:t>
            </a: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7504" y="4505208"/>
            <a:ext cx="23248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rtc.imerae@gmail.com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57150" y="0"/>
            <a:ext cx="1714500" cy="0"/>
          </a:xfrm>
          <a:prstGeom prst="rect">
            <a:avLst/>
          </a:prstGeom>
          <a:solidFill>
            <a:srgbClr val="F3F3F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09550" y="152400"/>
            <a:ext cx="1714500" cy="0"/>
          </a:xfrm>
          <a:prstGeom prst="rect">
            <a:avLst/>
          </a:prstGeom>
          <a:solidFill>
            <a:srgbClr val="F3F3F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361950" y="304800"/>
            <a:ext cx="17145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514350" y="457200"/>
            <a:ext cx="1714500" cy="0"/>
          </a:xfrm>
          <a:prstGeom prst="rect">
            <a:avLst/>
          </a:prstGeom>
          <a:solidFill>
            <a:srgbClr val="F3F3F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666750" y="609600"/>
            <a:ext cx="1714500" cy="0"/>
          </a:xfrm>
          <a:prstGeom prst="rect">
            <a:avLst/>
          </a:prstGeom>
          <a:solidFill>
            <a:srgbClr val="F3F3F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5326" y="3831019"/>
            <a:ext cx="87443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Иванов Андрей Владимирович Зам. директора ГАОУ ЦО 548 «Царицыно», г. Москва</a:t>
            </a:r>
          </a:p>
          <a:p>
            <a:pPr algn="ctr"/>
            <a:r>
              <a:rPr lang="en-US" b="1" dirty="0" smtClean="0">
                <a:solidFill>
                  <a:srgbClr val="002060"/>
                </a:solidFill>
              </a:rPr>
              <a:t>E-mail </a:t>
            </a:r>
            <a:r>
              <a:rPr lang="ru-RU" b="1" dirty="0" smtClean="0">
                <a:solidFill>
                  <a:srgbClr val="002060"/>
                </a:solidFill>
              </a:rPr>
              <a:t>: </a:t>
            </a:r>
            <a:r>
              <a:rPr lang="en-US" b="1" dirty="0" smtClean="0">
                <a:solidFill>
                  <a:srgbClr val="002060"/>
                </a:solidFill>
              </a:rPr>
              <a:t>ivanovmhs548@yandex.ru</a:t>
            </a:r>
            <a:endParaRPr lang="ru-RU" b="1" dirty="0" smtClean="0">
              <a:solidFill>
                <a:srgbClr val="002060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1"/>
            <a:ext cx="7756502" cy="3831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8312" y="158750"/>
            <a:ext cx="8208143" cy="828675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53081" y="-20638"/>
            <a:ext cx="1623549" cy="1089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Солнце 6"/>
          <p:cNvSpPr/>
          <p:nvPr/>
        </p:nvSpPr>
        <p:spPr>
          <a:xfrm>
            <a:off x="6475067" y="2685087"/>
            <a:ext cx="370597" cy="258673"/>
          </a:xfrm>
          <a:prstGeom prst="sun">
            <a:avLst/>
          </a:prstGeom>
          <a:solidFill>
            <a:srgbClr val="FFFF0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8" name="Солнце 7"/>
          <p:cNvSpPr/>
          <p:nvPr/>
        </p:nvSpPr>
        <p:spPr>
          <a:xfrm>
            <a:off x="6104471" y="1733535"/>
            <a:ext cx="370597" cy="258673"/>
          </a:xfrm>
          <a:prstGeom prst="sun">
            <a:avLst/>
          </a:prstGeom>
          <a:solidFill>
            <a:srgbClr val="FFFF0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9" name="Солнце 8"/>
          <p:cNvSpPr/>
          <p:nvPr/>
        </p:nvSpPr>
        <p:spPr>
          <a:xfrm>
            <a:off x="7026456" y="2143345"/>
            <a:ext cx="370597" cy="258673"/>
          </a:xfrm>
          <a:prstGeom prst="sun">
            <a:avLst/>
          </a:prstGeom>
          <a:solidFill>
            <a:srgbClr val="FFFF0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1979709" y="3563206"/>
            <a:ext cx="422713" cy="295049"/>
          </a:xfrm>
          <a:prstGeom prst="actionButtonForwardNext">
            <a:avLst/>
          </a:prstGeom>
          <a:solidFill>
            <a:srgbClr val="000066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1979710" y="2980781"/>
            <a:ext cx="422713" cy="295049"/>
          </a:xfrm>
          <a:prstGeom prst="actionButtonForwardNext">
            <a:avLst/>
          </a:prstGeom>
          <a:solidFill>
            <a:srgbClr val="000066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1979711" y="2427292"/>
            <a:ext cx="422713" cy="295049"/>
          </a:xfrm>
          <a:prstGeom prst="actionButtonForwardNext">
            <a:avLst/>
          </a:prstGeom>
          <a:solidFill>
            <a:srgbClr val="000066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13" name="Половина рамки 12"/>
          <p:cNvSpPr/>
          <p:nvPr/>
        </p:nvSpPr>
        <p:spPr>
          <a:xfrm>
            <a:off x="4697361" y="1239265"/>
            <a:ext cx="3042991" cy="2628628"/>
          </a:xfrm>
          <a:prstGeom prst="halfFrame">
            <a:avLst>
              <a:gd name="adj1" fmla="val 11986"/>
              <a:gd name="adj2" fmla="val 132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Половина рамки 13"/>
          <p:cNvSpPr/>
          <p:nvPr/>
        </p:nvSpPr>
        <p:spPr>
          <a:xfrm rot="16200000">
            <a:off x="2637354" y="3050282"/>
            <a:ext cx="2782032" cy="1072976"/>
          </a:xfrm>
          <a:prstGeom prst="halfFrame">
            <a:avLst>
              <a:gd name="adj1" fmla="val 19148"/>
              <a:gd name="adj2" fmla="val 152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Круговая стрелка 14"/>
          <p:cNvSpPr/>
          <p:nvPr/>
        </p:nvSpPr>
        <p:spPr>
          <a:xfrm>
            <a:off x="2889142" y="1630640"/>
            <a:ext cx="1205477" cy="1528284"/>
          </a:xfrm>
          <a:prstGeom prst="circularArrow">
            <a:avLst>
              <a:gd name="adj1" fmla="val 11570"/>
              <a:gd name="adj2" fmla="val 1755451"/>
              <a:gd name="adj3" fmla="val 20800731"/>
              <a:gd name="adj4" fmla="val 7057673"/>
              <a:gd name="adj5" fmla="val 13784"/>
            </a:avLst>
          </a:prstGeom>
          <a:solidFill>
            <a:srgbClr val="CC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Круговая стрелка 15"/>
          <p:cNvSpPr/>
          <p:nvPr/>
        </p:nvSpPr>
        <p:spPr>
          <a:xfrm rot="9670366" flipH="1">
            <a:off x="4294939" y="3309925"/>
            <a:ext cx="1261137" cy="1450553"/>
          </a:xfrm>
          <a:prstGeom prst="circularArrow">
            <a:avLst>
              <a:gd name="adj1" fmla="val 11506"/>
              <a:gd name="adj2" fmla="val 1850189"/>
              <a:gd name="adj3" fmla="val 20164409"/>
              <a:gd name="adj4" fmla="val 7394253"/>
              <a:gd name="adj5" fmla="val 8266"/>
            </a:avLst>
          </a:prstGeom>
          <a:solidFill>
            <a:srgbClr val="CC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Управляющая кнопка: далее 16">
            <a:hlinkClick r:id="" action="ppaction://hlinkshowjump?jump=nextslide" highlightClick="1"/>
          </p:cNvPr>
          <p:cNvSpPr/>
          <p:nvPr/>
        </p:nvSpPr>
        <p:spPr>
          <a:xfrm>
            <a:off x="1259632" y="3268157"/>
            <a:ext cx="422712" cy="295049"/>
          </a:xfrm>
          <a:prstGeom prst="actionButtonForwardNext">
            <a:avLst/>
          </a:prstGeom>
          <a:solidFill>
            <a:srgbClr val="000066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18" name="Управляющая кнопка: далее 17">
            <a:hlinkClick r:id="" action="ppaction://hlinkshowjump?jump=nextslide" highlightClick="1"/>
          </p:cNvPr>
          <p:cNvSpPr/>
          <p:nvPr/>
        </p:nvSpPr>
        <p:spPr>
          <a:xfrm>
            <a:off x="1259632" y="2686223"/>
            <a:ext cx="422712" cy="295049"/>
          </a:xfrm>
          <a:prstGeom prst="actionButtonForwardNext">
            <a:avLst/>
          </a:prstGeom>
          <a:solidFill>
            <a:srgbClr val="000066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19" name="Управляющая кнопка: далее 18">
            <a:hlinkClick r:id="" action="ppaction://hlinkshowjump?jump=nextslide" highlightClick="1"/>
          </p:cNvPr>
          <p:cNvSpPr/>
          <p:nvPr/>
        </p:nvSpPr>
        <p:spPr>
          <a:xfrm>
            <a:off x="1331640" y="2120599"/>
            <a:ext cx="422712" cy="295049"/>
          </a:xfrm>
          <a:prstGeom prst="actionButtonForwardNext">
            <a:avLst/>
          </a:prstGeom>
          <a:solidFill>
            <a:srgbClr val="000066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20" name="Управляющая кнопка: далее 19">
            <a:hlinkClick r:id="" action="ppaction://hlinkshowjump?jump=nextslide" highlightClick="1"/>
          </p:cNvPr>
          <p:cNvSpPr/>
          <p:nvPr/>
        </p:nvSpPr>
        <p:spPr>
          <a:xfrm>
            <a:off x="1979712" y="1844683"/>
            <a:ext cx="422713" cy="295049"/>
          </a:xfrm>
          <a:prstGeom prst="actionButtonForwardNext">
            <a:avLst/>
          </a:prstGeom>
          <a:solidFill>
            <a:srgbClr val="000066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21" name="Солнце 20"/>
          <p:cNvSpPr/>
          <p:nvPr/>
        </p:nvSpPr>
        <p:spPr>
          <a:xfrm>
            <a:off x="5848259" y="3563206"/>
            <a:ext cx="370597" cy="258673"/>
          </a:xfrm>
          <a:prstGeom prst="sun">
            <a:avLst/>
          </a:prstGeom>
          <a:solidFill>
            <a:srgbClr val="FFFF0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22" name="Солнце 21"/>
          <p:cNvSpPr/>
          <p:nvPr/>
        </p:nvSpPr>
        <p:spPr>
          <a:xfrm>
            <a:off x="6948264" y="4015442"/>
            <a:ext cx="370597" cy="258673"/>
          </a:xfrm>
          <a:prstGeom prst="sun">
            <a:avLst/>
          </a:prstGeom>
          <a:solidFill>
            <a:srgbClr val="FFFF0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23" name="Солнце 22"/>
          <p:cNvSpPr/>
          <p:nvPr/>
        </p:nvSpPr>
        <p:spPr>
          <a:xfrm>
            <a:off x="5632819" y="2630386"/>
            <a:ext cx="370597" cy="258673"/>
          </a:xfrm>
          <a:prstGeom prst="sun">
            <a:avLst/>
          </a:prstGeom>
          <a:solidFill>
            <a:srgbClr val="FFFF0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24" name="Солнце 23"/>
          <p:cNvSpPr/>
          <p:nvPr/>
        </p:nvSpPr>
        <p:spPr>
          <a:xfrm>
            <a:off x="7357644" y="3125576"/>
            <a:ext cx="370597" cy="258673"/>
          </a:xfrm>
          <a:prstGeom prst="sun">
            <a:avLst/>
          </a:prstGeom>
          <a:solidFill>
            <a:srgbClr val="FFFF0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844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3" grpId="0" animBg="1"/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850" y="123825"/>
            <a:ext cx="8496300" cy="828675"/>
          </a:xfrm>
        </p:spPr>
        <p:txBody>
          <a:bodyPr/>
          <a:lstStyle/>
          <a:p>
            <a:pPr algn="l" eaLnBrk="1" hangingPunct="1"/>
            <a:r>
              <a:rPr lang="ru-RU" sz="3200" dirty="0" smtClean="0">
                <a:solidFill>
                  <a:schemeClr val="bg1"/>
                </a:solidFill>
              </a:rPr>
              <a:t>Особенности Центра в новых условиях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" t="13619"/>
          <a:stretch/>
        </p:blipFill>
        <p:spPr bwMode="auto">
          <a:xfrm>
            <a:off x="180574" y="1157288"/>
            <a:ext cx="8705850" cy="3864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2534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850" y="123825"/>
            <a:ext cx="8496300" cy="828675"/>
          </a:xfrm>
        </p:spPr>
        <p:txBody>
          <a:bodyPr/>
          <a:lstStyle/>
          <a:p>
            <a:pPr eaLnBrk="1" hangingPunct="1"/>
            <a:r>
              <a:rPr lang="ru-RU" sz="3200" dirty="0" smtClean="0">
                <a:solidFill>
                  <a:schemeClr val="bg1"/>
                </a:solidFill>
              </a:rPr>
              <a:t>Ключевые проблемы внедрения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1157288"/>
            <a:ext cx="8953500" cy="3934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4288" y="-20638"/>
            <a:ext cx="1476308" cy="22076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1724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850" y="123825"/>
            <a:ext cx="8496300" cy="828675"/>
          </a:xfrm>
        </p:spPr>
        <p:txBody>
          <a:bodyPr/>
          <a:lstStyle/>
          <a:p>
            <a:pPr algn="l" eaLnBrk="1" hangingPunct="1"/>
            <a:r>
              <a:rPr lang="ru-RU" sz="3200" dirty="0" smtClean="0">
                <a:solidFill>
                  <a:schemeClr val="bg1"/>
                </a:solidFill>
              </a:rPr>
              <a:t>Используемые технологии ФО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157288"/>
            <a:ext cx="8784976" cy="4154984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400" b="1" dirty="0" smtClean="0">
                <a:solidFill>
                  <a:srgbClr val="C00000"/>
                </a:solidFill>
              </a:rPr>
              <a:t>«дорожная карта» </a:t>
            </a:r>
            <a:endParaRPr lang="ru-RU" sz="2400" b="1" dirty="0">
              <a:solidFill>
                <a:srgbClr val="C0000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400" dirty="0"/>
              <a:t>пятиуровневая </a:t>
            </a:r>
            <a:r>
              <a:rPr lang="ru-RU" sz="2400" dirty="0" smtClean="0"/>
              <a:t>линейка</a:t>
            </a:r>
            <a:endParaRPr lang="ru-RU" sz="2400" dirty="0"/>
          </a:p>
          <a:p>
            <a:pPr marL="457200" indent="-457200">
              <a:buFont typeface="+mj-lt"/>
              <a:buAutoNum type="arabicPeriod"/>
            </a:pPr>
            <a:r>
              <a:rPr lang="ru-RU" sz="2400" b="1" dirty="0">
                <a:solidFill>
                  <a:srgbClr val="C00000"/>
                </a:solidFill>
              </a:rPr>
              <a:t>оценочные свидетельства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/>
              <a:t> диаграммы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b="1" dirty="0">
                <a:solidFill>
                  <a:srgbClr val="C00000"/>
                </a:solidFill>
              </a:rPr>
              <a:t>графики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/>
              <a:t>портфолио документов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b="1" dirty="0">
                <a:solidFill>
                  <a:srgbClr val="C00000"/>
                </a:solidFill>
              </a:rPr>
              <a:t>портфолио </a:t>
            </a:r>
            <a:r>
              <a:rPr lang="ru-RU" sz="2400" b="1" dirty="0" smtClean="0">
                <a:solidFill>
                  <a:srgbClr val="C00000"/>
                </a:solidFill>
              </a:rPr>
              <a:t>работ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err="1" smtClean="0"/>
              <a:t>критериальное</a:t>
            </a:r>
            <a:r>
              <a:rPr lang="ru-RU" sz="2400" dirty="0" smtClean="0"/>
              <a:t> оценивание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b="1" dirty="0" smtClean="0">
                <a:solidFill>
                  <a:srgbClr val="C00000"/>
                </a:solidFill>
              </a:rPr>
              <a:t>карты понятий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/>
              <a:t>составление тестов</a:t>
            </a:r>
          </a:p>
          <a:p>
            <a:pPr marL="457200" indent="-457200">
              <a:buFont typeface="+mj-lt"/>
              <a:buAutoNum type="arabicPeriod"/>
            </a:pP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491630"/>
            <a:ext cx="4167311" cy="3228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2857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850" y="123825"/>
            <a:ext cx="8496300" cy="828675"/>
          </a:xfrm>
        </p:spPr>
        <p:txBody>
          <a:bodyPr/>
          <a:lstStyle/>
          <a:p>
            <a:pPr algn="l" eaLnBrk="1" hangingPunct="1"/>
            <a:r>
              <a:rPr lang="ru-RU" sz="3200" dirty="0" smtClean="0">
                <a:solidFill>
                  <a:schemeClr val="bg1"/>
                </a:solidFill>
              </a:rPr>
              <a:t>ФО и портфолио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135154066"/>
              </p:ext>
            </p:extLst>
          </p:nvPr>
        </p:nvGraphicFramePr>
        <p:xfrm>
          <a:off x="1331640" y="843558"/>
          <a:ext cx="6912768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130469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850" y="123825"/>
            <a:ext cx="8496300" cy="828675"/>
          </a:xfrm>
        </p:spPr>
        <p:txBody>
          <a:bodyPr/>
          <a:lstStyle/>
          <a:p>
            <a:pPr algn="l" eaLnBrk="1" hangingPunct="1"/>
            <a:r>
              <a:rPr lang="ru-RU" sz="3200" dirty="0" smtClean="0">
                <a:solidFill>
                  <a:schemeClr val="bg1"/>
                </a:solidFill>
              </a:rPr>
              <a:t>Используемые технологии ФО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876181"/>
            <a:ext cx="7106568" cy="4266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499742"/>
            <a:ext cx="2486949" cy="24869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0396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850" y="123825"/>
            <a:ext cx="8496300" cy="828675"/>
          </a:xfrm>
        </p:spPr>
        <p:txBody>
          <a:bodyPr/>
          <a:lstStyle/>
          <a:p>
            <a:pPr algn="l" eaLnBrk="1" hangingPunct="1"/>
            <a:r>
              <a:rPr lang="ru-RU" sz="3200" dirty="0" smtClean="0">
                <a:solidFill>
                  <a:schemeClr val="bg1"/>
                </a:solidFill>
              </a:rPr>
              <a:t>Используемые технологии ФО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86" t="3514"/>
          <a:stretch/>
        </p:blipFill>
        <p:spPr bwMode="auto">
          <a:xfrm>
            <a:off x="0" y="1157288"/>
            <a:ext cx="9016878" cy="3862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1251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864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4564" y="140940"/>
            <a:ext cx="8496300" cy="541040"/>
          </a:xfrm>
        </p:spPr>
        <p:txBody>
          <a:bodyPr/>
          <a:lstStyle/>
          <a:p>
            <a:pPr algn="l" eaLnBrk="1" hangingPunct="1"/>
            <a:r>
              <a:rPr lang="ru-RU" sz="3200" dirty="0" smtClean="0">
                <a:solidFill>
                  <a:schemeClr val="bg1"/>
                </a:solidFill>
              </a:rPr>
              <a:t>Используемые технологии ФО (критерии)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428" y="836189"/>
            <a:ext cx="912257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4 </a:t>
            </a:r>
            <a:r>
              <a:rPr lang="ru-RU" b="1" dirty="0">
                <a:solidFill>
                  <a:srgbClr val="C00000"/>
                </a:solidFill>
              </a:rPr>
              <a:t>- постоянно, 3 - не всегда, 2 - достаточно часто, 1 - редко, 0 – </a:t>
            </a:r>
            <a:r>
              <a:rPr lang="ru-RU" b="1" dirty="0" smtClean="0">
                <a:solidFill>
                  <a:srgbClr val="C00000"/>
                </a:solidFill>
              </a:rPr>
              <a:t>никогда;</a:t>
            </a:r>
          </a:p>
          <a:p>
            <a:endParaRPr lang="ru-RU" b="1" dirty="0" smtClean="0">
              <a:solidFill>
                <a:srgbClr val="C00000"/>
              </a:solidFill>
            </a:endParaRPr>
          </a:p>
          <a:p>
            <a:r>
              <a:rPr lang="ru-RU" b="1" dirty="0" smtClean="0"/>
              <a:t>4 </a:t>
            </a:r>
            <a:r>
              <a:rPr lang="ru-RU" b="1" dirty="0"/>
              <a:t>– очень уверенно, 3 - уверенно, 2 – довольно уверенно, 1 - неуверенно</a:t>
            </a:r>
            <a:r>
              <a:rPr lang="ru-RU" b="1" dirty="0" smtClean="0"/>
              <a:t>,  </a:t>
            </a:r>
            <a:r>
              <a:rPr lang="ru-RU" b="1" dirty="0"/>
              <a:t>0 – необходимо научиться</a:t>
            </a:r>
            <a:r>
              <a:rPr lang="ru-RU" b="1" dirty="0" smtClean="0"/>
              <a:t>:</a:t>
            </a:r>
          </a:p>
          <a:p>
            <a:endParaRPr lang="ru-RU" b="1" dirty="0"/>
          </a:p>
          <a:p>
            <a:r>
              <a:rPr lang="ru-RU" b="1" dirty="0" smtClean="0">
                <a:solidFill>
                  <a:srgbClr val="C00000"/>
                </a:solidFill>
              </a:rPr>
              <a:t>4 </a:t>
            </a:r>
            <a:r>
              <a:rPr lang="ru-RU" b="1" dirty="0">
                <a:solidFill>
                  <a:srgbClr val="C00000"/>
                </a:solidFill>
              </a:rPr>
              <a:t>–уверенно, 3 - довольно уверенно, 2 – самостоятельно, но неуверенно, </a:t>
            </a:r>
            <a:r>
              <a:rPr lang="ru-RU" b="1" dirty="0" smtClean="0">
                <a:solidFill>
                  <a:srgbClr val="C00000"/>
                </a:solidFill>
              </a:rPr>
              <a:t> 1 </a:t>
            </a:r>
            <a:r>
              <a:rPr lang="ru-RU" b="1" dirty="0">
                <a:solidFill>
                  <a:srgbClr val="C00000"/>
                </a:solidFill>
              </a:rPr>
              <a:t>– только с чьей-то помощью, 0 – нет опыта;</a:t>
            </a:r>
          </a:p>
          <a:p>
            <a:r>
              <a:rPr lang="ru-RU" b="1" dirty="0" smtClean="0"/>
              <a:t>4 </a:t>
            </a:r>
            <a:r>
              <a:rPr lang="ru-RU" b="1" dirty="0"/>
              <a:t>–</a:t>
            </a:r>
            <a:r>
              <a:rPr lang="ru-RU" b="1" dirty="0">
                <a:solidFill>
                  <a:srgbClr val="002060"/>
                </a:solidFill>
              </a:rPr>
              <a:t>очень впечатляющий, 3 - значительный, 2 – ограниченный, 1 – очень незначительный, 0 – нет опыта;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4 </a:t>
            </a:r>
            <a:r>
              <a:rPr lang="ru-RU" b="1" dirty="0">
                <a:solidFill>
                  <a:srgbClr val="C00000"/>
                </a:solidFill>
              </a:rPr>
              <a:t>–всегда получается, 3 – чаще получается, 2 – получается, но не всегда</a:t>
            </a:r>
            <a:r>
              <a:rPr lang="ru-RU" b="1" dirty="0" smtClean="0">
                <a:solidFill>
                  <a:srgbClr val="C00000"/>
                </a:solidFill>
              </a:rPr>
              <a:t>, </a:t>
            </a:r>
            <a:r>
              <a:rPr lang="ru-RU" b="1" dirty="0">
                <a:solidFill>
                  <a:srgbClr val="C00000"/>
                </a:solidFill>
              </a:rPr>
              <a:t>1 – иногда получается, 0 – не получается;</a:t>
            </a:r>
          </a:p>
          <a:p>
            <a:r>
              <a:rPr lang="ru-RU" b="1" dirty="0" smtClean="0">
                <a:solidFill>
                  <a:srgbClr val="006600"/>
                </a:solidFill>
              </a:rPr>
              <a:t>4 </a:t>
            </a:r>
            <a:r>
              <a:rPr lang="ru-RU" b="1" dirty="0">
                <a:solidFill>
                  <a:srgbClr val="006600"/>
                </a:solidFill>
              </a:rPr>
              <a:t>– очень успешно, 3 - успешно, 2 – довольно успешно, 1 - неуспешно,  </a:t>
            </a:r>
            <a:r>
              <a:rPr lang="ru-RU" b="1" dirty="0" smtClean="0">
                <a:solidFill>
                  <a:srgbClr val="006600"/>
                </a:solidFill>
              </a:rPr>
              <a:t> </a:t>
            </a:r>
            <a:r>
              <a:rPr lang="ru-RU" b="1" dirty="0">
                <a:solidFill>
                  <a:srgbClr val="006600"/>
                </a:solidFill>
              </a:rPr>
              <a:t>0 – неуспешно и нет желания к изменениям;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4 </a:t>
            </a:r>
            <a:r>
              <a:rPr lang="ru-RU" b="1" dirty="0">
                <a:solidFill>
                  <a:srgbClr val="C00000"/>
                </a:solidFill>
              </a:rPr>
              <a:t>– отличный результат, 3 – хороший результат, 2 – средний результат,  </a:t>
            </a:r>
            <a:r>
              <a:rPr lang="ru-RU" b="1" dirty="0" smtClean="0">
                <a:solidFill>
                  <a:srgbClr val="C00000"/>
                </a:solidFill>
              </a:rPr>
              <a:t>1 </a:t>
            </a:r>
            <a:r>
              <a:rPr lang="ru-RU" b="1" dirty="0">
                <a:solidFill>
                  <a:srgbClr val="C00000"/>
                </a:solidFill>
              </a:rPr>
              <a:t>– результат очень слабый, 0 – нет результата.</a:t>
            </a:r>
          </a:p>
        </p:txBody>
      </p:sp>
    </p:spTree>
    <p:extLst>
      <p:ext uri="{BB962C8B-B14F-4D97-AF65-F5344CB8AC3E}">
        <p14:creationId xmlns:p14="http://schemas.microsoft.com/office/powerpoint/2010/main" val="3271764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6436</TotalTime>
  <Words>587</Words>
  <Application>Microsoft Office PowerPoint</Application>
  <PresentationFormat>Экран (16:9)</PresentationFormat>
  <Paragraphs>100</Paragraphs>
  <Slides>19</Slides>
  <Notes>19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Опыт Центра образования «Царицыно» №548 (г. Москва) по введению практики формирующего оценивания</vt:lpstr>
      <vt:lpstr>Презентация PowerPoint</vt:lpstr>
      <vt:lpstr>Особенности Центра в новых условиях</vt:lpstr>
      <vt:lpstr>Ключевые проблемы внедрения</vt:lpstr>
      <vt:lpstr>Используемые технологии ФО</vt:lpstr>
      <vt:lpstr>ФО и портфолио</vt:lpstr>
      <vt:lpstr>Используемые технологии ФО</vt:lpstr>
      <vt:lpstr>Используемые технологии ФО</vt:lpstr>
      <vt:lpstr>Используемые технологии ФО (критерии) </vt:lpstr>
      <vt:lpstr>Предпосылки к новым подходам  организации  образовательного процесса</vt:lpstr>
      <vt:lpstr>Тенденции изменений </vt:lpstr>
      <vt:lpstr>Новые требования к результатам</vt:lpstr>
      <vt:lpstr>Формируемые компетентности</vt:lpstr>
      <vt:lpstr>Движение от индивидуализации к персонализации</vt:lpstr>
      <vt:lpstr>Движение от индивидуализации к персонализации</vt:lpstr>
      <vt:lpstr>Обучение формирующему оцениванию</vt:lpstr>
      <vt:lpstr>ФО в отдельных методах (МКС)</vt:lpstr>
      <vt:lpstr>Результаты</vt:lpstr>
      <vt:lpstr>Спасибо за внимание!</vt:lpstr>
    </vt:vector>
  </TitlesOfParts>
  <Company>CtrlSoft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PR</dc:creator>
  <cp:lastModifiedBy>User</cp:lastModifiedBy>
  <cp:revision>228</cp:revision>
  <dcterms:created xsi:type="dcterms:W3CDTF">2011-08-25T06:09:31Z</dcterms:created>
  <dcterms:modified xsi:type="dcterms:W3CDTF">2013-03-25T15:50:41Z</dcterms:modified>
</cp:coreProperties>
</file>