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45" r:id="rId3"/>
    <p:sldId id="349" r:id="rId4"/>
    <p:sldId id="346" r:id="rId5"/>
    <p:sldId id="344" r:id="rId6"/>
    <p:sldId id="350" r:id="rId7"/>
    <p:sldId id="342" r:id="rId8"/>
    <p:sldId id="351" r:id="rId9"/>
    <p:sldId id="348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 varScale="1">
        <p:scale>
          <a:sx n="115" d="100"/>
          <a:sy n="115" d="100"/>
        </p:scale>
        <p:origin x="-57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%20TRAINING%20CENTER\&#1059;&#1095;&#1077;&#1073;&#1085;&#1099;&#1077;%20&#1084;&#1077;&#1088;&#1086;&#1087;&#1088;&#1080;&#1103;&#1090;&#1080;&#1103;\&#1057;&#1077;&#1084;&#1080;&#1085;&#1072;&#1088;%203_&#1056;&#1077;&#1081;&#1090;&#1080;&#1085;&#1075;&#1080;\&#1057;&#1090;&#1072;&#1090;&#1080;&#1089;&#1090;&#1080;&#1082;&#1072;%20&#1091;&#1095;&#1072;&#1089;&#1090;&#1085;&#1080;&#1082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%20TRAINING%20CENTER\&#1059;&#1095;&#1077;&#1073;&#1085;&#1099;&#1077;%20&#1084;&#1077;&#1088;&#1086;&#1087;&#1088;&#1080;&#1103;&#1090;&#1080;&#1103;\&#1057;&#1077;&#1084;&#1080;&#1085;&#1072;&#1088;%203_&#1056;&#1077;&#1081;&#1090;&#1080;&#1085;&#1075;&#1080;\&#1057;&#1090;&#1072;&#1090;&#1080;&#1089;&#1090;&#1080;&#1082;&#1072;%20&#1091;&#1095;&#1072;&#1089;&#1090;&#1085;&#1080;&#1082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Статистика!$B$7:$B$10</c:f>
              <c:strCache>
                <c:ptCount val="4"/>
                <c:pt idx="0">
                  <c:v>Органы власти</c:v>
                </c:pt>
                <c:pt idx="1">
                  <c:v>Учреждения ВПО и ДПО</c:v>
                </c:pt>
                <c:pt idx="2">
                  <c:v>Центры ОКО</c:v>
                </c:pt>
                <c:pt idx="3">
                  <c:v>Науч. и межд. организации</c:v>
                </c:pt>
              </c:strCache>
            </c:strRef>
          </c:cat>
          <c:val>
            <c:numRef>
              <c:f>Статистика!$C$7:$C$10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Статистика!$B$1:$B$6</c:f>
              <c:strCache>
                <c:ptCount val="6"/>
                <c:pt idx="0">
                  <c:v>Армения</c:v>
                </c:pt>
                <c:pt idx="1">
                  <c:v>Белоруссия</c:v>
                </c:pt>
                <c:pt idx="2">
                  <c:v>Казахстан</c:v>
                </c:pt>
                <c:pt idx="3">
                  <c:v>Финляндия</c:v>
                </c:pt>
                <c:pt idx="4">
                  <c:v>Кыргызстан</c:v>
                </c:pt>
                <c:pt idx="5">
                  <c:v>Россия</c:v>
                </c:pt>
              </c:strCache>
            </c:strRef>
          </c:cat>
          <c:val>
            <c:numRef>
              <c:f>Статистика!$C$1:$C$6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hyperlink" Target="http://www.mamso.ru/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19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75606"/>
            <a:ext cx="8100392" cy="2376264"/>
          </a:xfrm>
        </p:spPr>
        <p:txBody>
          <a:bodyPr/>
          <a:lstStyle/>
          <a:p>
            <a:pPr algn="r"/>
            <a:r>
              <a:rPr lang="ru-RU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 РТЦ</a:t>
            </a:r>
            <a:br>
              <a:rPr lang="ru-RU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«Актуальные </a:t>
            </a:r>
            <a:r>
              <a:rPr lang="ru-RU" sz="3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вопросы проектирования и формирования рейтингов в </a:t>
            </a:r>
            <a:r>
              <a:rPr lang="ru-RU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образовании»</a:t>
            </a:r>
            <a:endParaRPr lang="ru-RU" sz="28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7261649" y="4575193"/>
            <a:ext cx="924694" cy="403800"/>
            <a:chOff x="7308304" y="4587692"/>
            <a:chExt cx="1084314" cy="42862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308304" y="4626099"/>
              <a:ext cx="10801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Описание: social-240-100.gif">
              <a:hlinkClick r:id="rId11" tgtFrame="&quot;_blank&quot;"/>
            </p:cNvPr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12498" y="4587692"/>
              <a:ext cx="108012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71976" y="150422"/>
            <a:ext cx="7380344" cy="68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Актуальные вопросы проектирования и формирования рейтингов в образовании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 октября - 1 ноября 2012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30" descr="http://www.rtc-edu.ru/sites/default/files/pict/mamco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0420" y="4597305"/>
            <a:ext cx="937195" cy="3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1960" y="4587611"/>
            <a:ext cx="999620" cy="396757"/>
          </a:xfrm>
          <a:prstGeom prst="rect">
            <a:avLst/>
          </a:prstGeom>
          <a:noFill/>
        </p:spPr>
      </p:pic>
      <p:pic>
        <p:nvPicPr>
          <p:cNvPr id="1026" name="Picture 2" descr="i?id=228804683-59-72&amp;n=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15" y="4575515"/>
            <a:ext cx="337614" cy="4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helindustry.ru/img/logob/1_ChelObl_L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7" y="4570961"/>
            <a:ext cx="334683" cy="4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7" y="4604214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2" y="4612517"/>
            <a:ext cx="1057829" cy="3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 МЕРОПРИЯТИЙ РТЦ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dirty="0"/>
              <a:t>В период с мая 2011 года по </a:t>
            </a:r>
            <a:r>
              <a:rPr lang="ru-RU" sz="2400" dirty="0" smtClean="0"/>
              <a:t>сентябрь 2012 </a:t>
            </a:r>
            <a:r>
              <a:rPr lang="ru-RU" sz="2400" dirty="0"/>
              <a:t>г. п</a:t>
            </a:r>
            <a:r>
              <a:rPr lang="ru-RU" sz="2400" dirty="0" smtClean="0"/>
              <a:t>роведено</a:t>
            </a:r>
          </a:p>
          <a:p>
            <a:pPr algn="just"/>
            <a:r>
              <a:rPr lang="ru-RU" sz="2400" b="1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учебных курсов, </a:t>
            </a:r>
            <a:r>
              <a:rPr lang="ru-RU" sz="2400" b="1" dirty="0"/>
              <a:t>2</a:t>
            </a:r>
            <a:r>
              <a:rPr lang="ru-RU" sz="2400" dirty="0"/>
              <a:t> семинара и </a:t>
            </a:r>
            <a:r>
              <a:rPr lang="ru-RU" sz="2400" b="1" dirty="0" smtClean="0"/>
              <a:t>7</a:t>
            </a:r>
            <a:r>
              <a:rPr lang="ru-RU" sz="2400" dirty="0" smtClean="0"/>
              <a:t> </a:t>
            </a:r>
            <a:r>
              <a:rPr lang="ru-RU" sz="2400" dirty="0" err="1" smtClean="0"/>
              <a:t>вебинаров</a:t>
            </a:r>
            <a:r>
              <a:rPr lang="ru-RU" sz="24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/>
              <a:t>Приняло участие </a:t>
            </a:r>
            <a:r>
              <a:rPr lang="ru-RU" sz="2400" b="1" dirty="0" smtClean="0">
                <a:solidFill>
                  <a:srgbClr val="FF0000"/>
                </a:solidFill>
              </a:rPr>
              <a:t>2837</a:t>
            </a:r>
            <a:r>
              <a:rPr lang="ru-RU" sz="2400" dirty="0" smtClean="0"/>
              <a:t> специалиста (</a:t>
            </a:r>
            <a:r>
              <a:rPr lang="ru-RU" sz="2400" b="1" dirty="0" smtClean="0"/>
              <a:t>2299</a:t>
            </a:r>
            <a:r>
              <a:rPr lang="ru-RU" sz="2400" dirty="0" smtClean="0"/>
              <a:t> </a:t>
            </a:r>
            <a:r>
              <a:rPr lang="ru-RU" sz="2400" dirty="0"/>
              <a:t>участников – представители </a:t>
            </a:r>
            <a:r>
              <a:rPr lang="ru-RU" sz="2400" dirty="0" smtClean="0"/>
              <a:t>России и </a:t>
            </a:r>
            <a:r>
              <a:rPr lang="ru-RU" sz="2400" b="1" dirty="0" smtClean="0"/>
              <a:t>538</a:t>
            </a:r>
            <a:r>
              <a:rPr lang="ru-RU" sz="2400" dirty="0" smtClean="0"/>
              <a:t> – представители 8 </a:t>
            </a:r>
            <a:r>
              <a:rPr lang="ru-RU" sz="2400" dirty="0"/>
              <a:t>стран </a:t>
            </a:r>
            <a:r>
              <a:rPr lang="ru-RU" sz="2400" dirty="0" smtClean="0"/>
              <a:t>СНГ: Азербайджан</a:t>
            </a:r>
            <a:r>
              <a:rPr lang="ru-RU" sz="2400" dirty="0"/>
              <a:t>, Армения, </a:t>
            </a:r>
            <a:r>
              <a:rPr lang="ru-RU" sz="2400" dirty="0" smtClean="0"/>
              <a:t>Беларусь, Казахстан</a:t>
            </a:r>
            <a:r>
              <a:rPr lang="ru-RU" sz="2400" dirty="0"/>
              <a:t>, Кыргызстан, Приднестровье, Таджикистан, Туркменистан</a:t>
            </a:r>
            <a:r>
              <a:rPr lang="ru-RU" sz="2400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sz="2400" dirty="0"/>
              <a:t>При этом </a:t>
            </a:r>
            <a:r>
              <a:rPr lang="ru-RU" sz="2400" b="1" dirty="0" smtClean="0"/>
              <a:t>278</a:t>
            </a:r>
            <a:r>
              <a:rPr lang="ru-RU" sz="2400" dirty="0" smtClean="0"/>
              <a:t> </a:t>
            </a:r>
            <a:r>
              <a:rPr lang="ru-RU" sz="2400" dirty="0"/>
              <a:t>специалиста приняло участие в очных мероприятиях и </a:t>
            </a:r>
            <a:r>
              <a:rPr lang="ru-RU" sz="2400" b="1" dirty="0" smtClean="0"/>
              <a:t>2559</a:t>
            </a:r>
            <a:r>
              <a:rPr lang="ru-RU" sz="2400" dirty="0" smtClean="0"/>
              <a:t> </a:t>
            </a:r>
            <a:r>
              <a:rPr lang="ru-RU" sz="2400" dirty="0"/>
              <a:t>- в </a:t>
            </a:r>
            <a:r>
              <a:rPr lang="ru-RU" sz="2400" dirty="0" err="1"/>
              <a:t>вебинарах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0538"/>
            <a:ext cx="8496176" cy="607151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201"/>
            <a:ext cx="7488832" cy="45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8980"/>
            <a:ext cx="7632848" cy="462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 СЕМИНАРА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6511" y="1158924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38 специалистов </a:t>
            </a:r>
            <a:r>
              <a:rPr lang="ru-RU" dirty="0" smtClean="0">
                <a:solidFill>
                  <a:srgbClr val="FF0000"/>
                </a:solidFill>
              </a:rPr>
              <a:t>из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Армении</a:t>
            </a:r>
            <a:r>
              <a:rPr lang="ru-RU" dirty="0" smtClean="0">
                <a:solidFill>
                  <a:srgbClr val="FF0000"/>
                </a:solidFill>
              </a:rPr>
              <a:t>, Белоруссии, Казахстана, </a:t>
            </a:r>
            <a:r>
              <a:rPr lang="ru-RU" dirty="0">
                <a:solidFill>
                  <a:srgbClr val="FF0000"/>
                </a:solidFill>
              </a:rPr>
              <a:t>Кыргызстана, 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(20 регионов</a:t>
            </a:r>
            <a:r>
              <a:rPr lang="ru-RU" dirty="0" smtClean="0">
                <a:solidFill>
                  <a:srgbClr val="FF0000"/>
                </a:solidFill>
              </a:rPr>
              <a:t>), Финляндии.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33192"/>
              </p:ext>
            </p:extLst>
          </p:nvPr>
        </p:nvGraphicFramePr>
        <p:xfrm>
          <a:off x="4267200" y="1714500"/>
          <a:ext cx="4876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30523"/>
              </p:ext>
            </p:extLst>
          </p:nvPr>
        </p:nvGraphicFramePr>
        <p:xfrm>
          <a:off x="0" y="1733550"/>
          <a:ext cx="5038725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68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ЦЕЛЬ СЕМИНАРА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200" b="1" dirty="0" smtClean="0"/>
              <a:t>Цель </a:t>
            </a:r>
            <a:r>
              <a:rPr lang="ru-RU" sz="3200" b="1" dirty="0"/>
              <a:t>семинара </a:t>
            </a:r>
            <a:r>
              <a:rPr lang="ru-RU" sz="3200" dirty="0"/>
              <a:t>- обсудить возможности и ограничения использования рейтингов школ и муниципалитетов, построенных на основе данных оценки качества образования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b="1" dirty="0"/>
              <a:t>Ключевой вопрос</a:t>
            </a:r>
            <a:r>
              <a:rPr lang="ru-RU" sz="3200" dirty="0"/>
              <a:t> для обсуждения: Каким образом целесообразно использовать рейтинги для оценки результатов деятельности образовательных учреждений и систем?</a:t>
            </a:r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2876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ВОПРОСЫ ДЛЯ ОБСУЖДЕНИЯ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Рейтинги как следствие измерений в образовании.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Целевые группы и заказчики рейтингов.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Методология </a:t>
            </a:r>
            <a:r>
              <a:rPr lang="ru-RU" sz="2800" dirty="0" err="1"/>
              <a:t>рейтингования</a:t>
            </a:r>
            <a:r>
              <a:rPr lang="ru-RU" sz="2800" dirty="0"/>
              <a:t>: важные вопросы.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Представление результатов рейтингов.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Кто и как может использовать результаты </a:t>
            </a:r>
            <a:r>
              <a:rPr lang="ru-RU" sz="2800" dirty="0" smtClean="0"/>
              <a:t>рейтингов? </a:t>
            </a:r>
            <a:r>
              <a:rPr lang="ru-RU" sz="2800" dirty="0"/>
              <a:t>Проблемы и риски.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Опыт Красноярского края, Чувашской Республики и Челябинской области по использованию рейтингов в образовании.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42013"/>
            <a:ext cx="2267744" cy="801545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Структура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0" y="0"/>
            <a:ext cx="47395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840760" y="42013"/>
            <a:ext cx="2267744" cy="80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FFFF00"/>
                </a:solidFill>
              </a:rPr>
              <a:t>семинара</a:t>
            </a:r>
          </a:p>
        </p:txBody>
      </p:sp>
    </p:spTree>
    <p:extLst>
      <p:ext uri="{BB962C8B-B14F-4D97-AF65-F5344CB8AC3E}">
        <p14:creationId xmlns:p14="http://schemas.microsoft.com/office/powerpoint/2010/main" val="25256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Презентация опыта регионов. Вопросы.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Для каких целей готовился </a:t>
            </a:r>
            <a:r>
              <a:rPr lang="ru-RU" sz="2400" dirty="0" smtClean="0"/>
              <a:t>рейтинг?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Целевые группы и заказчики рейтинга.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Методология </a:t>
            </a:r>
            <a:r>
              <a:rPr lang="ru-RU" sz="2400" dirty="0" err="1"/>
              <a:t>рейтингования</a:t>
            </a:r>
            <a:r>
              <a:rPr lang="ru-RU" sz="2400" dirty="0"/>
              <a:t> (методика, перечень показателей, их расчёт, источники данных и т.п.).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Представление и распространение среди целевых групп данных рейтинга.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Кто и как </a:t>
            </a:r>
            <a:r>
              <a:rPr lang="ru-RU" sz="2400" dirty="0" smtClean="0"/>
              <a:t>может </a:t>
            </a:r>
            <a:r>
              <a:rPr lang="ru-RU" sz="2400" dirty="0"/>
              <a:t>использовать результаты </a:t>
            </a:r>
            <a:r>
              <a:rPr lang="ru-RU" sz="2400" dirty="0" smtClean="0"/>
              <a:t>рейтингов? </a:t>
            </a:r>
            <a:r>
              <a:rPr lang="ru-RU" sz="2400" dirty="0"/>
              <a:t>Проблемы и риски.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Уроки (успехи и неудачи) вашего региона по использованию рейтингов и советы другим регионом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2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303</Words>
  <Application>Microsoft Office PowerPoint</Application>
  <PresentationFormat>Экран (16:9)</PresentationFormat>
  <Paragraphs>48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СЕМИНАР РТЦ «Актуальные вопросы проектирования и формирования рейтингов в образовании»</vt:lpstr>
      <vt:lpstr>УЧАСТНИКИ МЕРОПРИЯТИЙ РТЦ</vt:lpstr>
      <vt:lpstr>WWW.RTC-EDU.RU</vt:lpstr>
      <vt:lpstr>УЧАСТНИКИ СЕМИНАРА</vt:lpstr>
      <vt:lpstr>ЦЕЛЬ СЕМИНАРА</vt:lpstr>
      <vt:lpstr>ВОПРОСЫ ДЛЯ ОБСУЖДЕНИЯ</vt:lpstr>
      <vt:lpstr>Структура</vt:lpstr>
      <vt:lpstr>Презентация опыта регионов. Вопросы.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158</cp:revision>
  <dcterms:created xsi:type="dcterms:W3CDTF">2011-08-25T06:09:31Z</dcterms:created>
  <dcterms:modified xsi:type="dcterms:W3CDTF">2012-11-02T06:33:01Z</dcterms:modified>
</cp:coreProperties>
</file>