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342" r:id="rId3"/>
    <p:sldId id="326" r:id="rId4"/>
    <p:sldId id="352" r:id="rId5"/>
    <p:sldId id="345" r:id="rId6"/>
    <p:sldId id="350" r:id="rId7"/>
    <p:sldId id="346" r:id="rId8"/>
    <p:sldId id="347" r:id="rId9"/>
    <p:sldId id="348" r:id="rId10"/>
    <p:sldId id="351" r:id="rId11"/>
    <p:sldId id="353" r:id="rId12"/>
    <p:sldId id="354" r:id="rId13"/>
    <p:sldId id="355" r:id="rId14"/>
    <p:sldId id="356" r:id="rId15"/>
    <p:sldId id="359" r:id="rId16"/>
    <p:sldId id="357" r:id="rId17"/>
    <p:sldId id="358" r:id="rId18"/>
    <p:sldId id="341" r:id="rId1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49" autoAdjust="0"/>
  </p:normalViewPr>
  <p:slideViewPr>
    <p:cSldViewPr>
      <p:cViewPr varScale="1">
        <p:scale>
          <a:sx n="112" d="100"/>
          <a:sy n="112" d="100"/>
        </p:scale>
        <p:origin x="-610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D520-A787-47EF-94F0-2138ABD068A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295FD-9232-4010-B51D-3D9F3850D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493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О доверии к рейтингам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О доверии к рейтингам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О доверии к рейтингам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hyperlink" Target="http://www.mamso.ru/" TargetMode="External"/><Relationship Id="rId1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jpeg"/><Relationship Id="rId19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9582"/>
            <a:ext cx="8100392" cy="2376264"/>
          </a:xfrm>
        </p:spPr>
        <p:txBody>
          <a:bodyPr/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Проектирование рейтингов </a:t>
            </a:r>
            <a:endParaRPr lang="ru-RU" sz="32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Селиверстова Ирина Валериевна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Заместитель директора  НП «Межрегиональной Ассоциации Мониторинга и Статистики Образования»	</a:t>
            </a:r>
          </a:p>
        </p:txBody>
      </p:sp>
      <p:pic>
        <p:nvPicPr>
          <p:cNvPr id="14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5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1582" y="4577088"/>
            <a:ext cx="988516" cy="417804"/>
          </a:xfrm>
          <a:prstGeom prst="rect">
            <a:avLst/>
          </a:prstGeom>
          <a:noFill/>
        </p:spPr>
      </p:pic>
      <p:pic>
        <p:nvPicPr>
          <p:cNvPr id="16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7261649" y="4575193"/>
            <a:ext cx="924694" cy="403800"/>
            <a:chOff x="7308304" y="4587692"/>
            <a:chExt cx="1084314" cy="42862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308304" y="4626099"/>
              <a:ext cx="10801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Описание: social-240-100.gif">
              <a:hlinkClick r:id="rId11" tgtFrame="&quot;_blank&quot;"/>
            </p:cNvPr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12498" y="4587692"/>
              <a:ext cx="108012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71976" y="150422"/>
            <a:ext cx="7380344" cy="68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Актуальные вопросы проектирования и формирования рейтингов в образовании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 октября - 1 ноября 2012 года, г. Москва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30" descr="http://www.rtc-edu.ru/sites/default/files/pict/mamco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30420" y="4597305"/>
            <a:ext cx="937195" cy="37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imag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1960" y="4587611"/>
            <a:ext cx="999620" cy="396757"/>
          </a:xfrm>
          <a:prstGeom prst="rect">
            <a:avLst/>
          </a:prstGeom>
          <a:noFill/>
        </p:spPr>
      </p:pic>
      <p:pic>
        <p:nvPicPr>
          <p:cNvPr id="1026" name="Picture 2" descr="i?id=228804683-59-72&amp;n=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15" y="4575515"/>
            <a:ext cx="337614" cy="41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chelindustry.ru/img/logob/1_ChelObl_L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47" y="4570961"/>
            <a:ext cx="334683" cy="423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07" y="4604214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42" y="4612517"/>
            <a:ext cx="1057829" cy="35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00048"/>
            <a:ext cx="8496176" cy="45210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УЧЕТ КОНТЕКСТА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ПРИ СОСТАВЛЕНИИ РЕЙТИНГА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23528" y="1359014"/>
            <a:ext cx="8463314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 algn="just"/>
            <a:endParaRPr lang="ru-RU" sz="4000" i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http://nekoy.ru/wp-content/uploads/2012/01/%D0%BC%D0%B5%D0%BB%D0%BE%D1%87%D1%8C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428742"/>
            <a:ext cx="1870104" cy="21796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57950" y="3857634"/>
            <a:ext cx="264320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400" dirty="0" smtClean="0"/>
              <a:t>Индекс бюджетных расходов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dirty="0" smtClean="0"/>
              <a:t>Прожиточный минимум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dirty="0" smtClean="0"/>
              <a:t>Стоимость потребительской корзины и др.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dirty="0" smtClean="0"/>
              <a:t> </a:t>
            </a:r>
            <a:r>
              <a:rPr lang="en-US" sz="1400" dirty="0" smtClean="0"/>
              <a:t>	</a:t>
            </a:r>
            <a:endParaRPr lang="ru-RU" sz="1400" dirty="0" smtClean="0"/>
          </a:p>
        </p:txBody>
      </p:sp>
      <p:pic>
        <p:nvPicPr>
          <p:cNvPr id="35844" name="Picture 4" descr="http://s12.radikal.ru/i185/0907/1b/423bc46bee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00180"/>
            <a:ext cx="6096000" cy="3524251"/>
          </a:xfrm>
          <a:prstGeom prst="rect">
            <a:avLst/>
          </a:prstGeom>
          <a:noFill/>
        </p:spPr>
      </p:pic>
      <p:pic>
        <p:nvPicPr>
          <p:cNvPr id="35842" name="Picture 2" descr="http://images.rosfirm.ru/utils/images/image_get?autostarted=1&amp;table=company_img&amp;path=price&amp;company=66.9001680&amp;name=483&amp;f_img=image"/>
          <p:cNvPicPr>
            <a:picLocks noChangeAspect="1" noChangeArrowheads="1"/>
          </p:cNvPicPr>
          <p:nvPr/>
        </p:nvPicPr>
        <p:blipFill>
          <a:blip r:embed="rId6" cstate="print"/>
          <a:srcRect r="1250"/>
          <a:stretch>
            <a:fillRect/>
          </a:stretch>
        </p:blipFill>
        <p:spPr bwMode="auto">
          <a:xfrm>
            <a:off x="3428992" y="2000246"/>
            <a:ext cx="714380" cy="571504"/>
          </a:xfrm>
          <a:prstGeom prst="rect">
            <a:avLst/>
          </a:prstGeom>
          <a:noFill/>
        </p:spPr>
      </p:pic>
      <p:pic>
        <p:nvPicPr>
          <p:cNvPr id="13" name="Picture 2" descr="http://images.rosfirm.ru/utils/images/image_get?autostarted=1&amp;table=company_img&amp;path=price&amp;company=66.9001680&amp;name=483&amp;f_img=image"/>
          <p:cNvPicPr>
            <a:picLocks noChangeAspect="1" noChangeArrowheads="1"/>
          </p:cNvPicPr>
          <p:nvPr/>
        </p:nvPicPr>
        <p:blipFill>
          <a:blip r:embed="rId7" cstate="print"/>
          <a:srcRect r="1250"/>
          <a:stretch>
            <a:fillRect/>
          </a:stretch>
        </p:blipFill>
        <p:spPr bwMode="auto">
          <a:xfrm>
            <a:off x="3286116" y="3857634"/>
            <a:ext cx="726285" cy="581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ДОМИНАНТА  ОТДЕЛЬНЫХ ПРИЗНАКОВ ЗНАЧИМЫХ ДЛЯ ПОТРЕБИТЕЛЕЙ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142990"/>
            <a:ext cx="6429388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>
              <a:buFont typeface="Arial" pitchFamily="34" charset="0"/>
              <a:buChar char="•"/>
            </a:pPr>
            <a:r>
              <a:rPr lang="ru-RU" sz="3200" i="1" dirty="0" smtClean="0"/>
              <a:t>наличие сети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3200" i="1" dirty="0" smtClean="0"/>
              <a:t>работа с разными финансовыми системами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3200" i="1" dirty="0" smtClean="0"/>
              <a:t>удобство расположения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3200" i="1" dirty="0" smtClean="0"/>
              <a:t>наличие  дистанционных услуг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3200" i="1" dirty="0" smtClean="0"/>
              <a:t>Низкие проценты по кредитам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FF0000"/>
                </a:solidFill>
              </a:rPr>
              <a:t>НАДЕЖНОСТЬ!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http://www.psdgraphics.com/file/bank-building-icon.jpg"/>
          <p:cNvPicPr>
            <a:picLocks noChangeAspect="1" noChangeArrowheads="1"/>
          </p:cNvPicPr>
          <p:nvPr/>
        </p:nvPicPr>
        <p:blipFill>
          <a:blip r:embed="rId4" cstate="print"/>
          <a:srcRect l="13144" t="5714" r="9142" b="8571"/>
          <a:stretch>
            <a:fillRect/>
          </a:stretch>
        </p:blipFill>
        <p:spPr bwMode="auto">
          <a:xfrm>
            <a:off x="5643570" y="1214428"/>
            <a:ext cx="2428892" cy="2143140"/>
          </a:xfrm>
          <a:prstGeom prst="rect">
            <a:avLst/>
          </a:prstGeom>
          <a:noFill/>
        </p:spPr>
      </p:pic>
      <p:pic>
        <p:nvPicPr>
          <p:cNvPr id="39940" name="Picture 4" descr="http://rnns.ru/uploads/posts/2009-08/thumbs/1250158646_rabota_78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7" y="3335815"/>
            <a:ext cx="2285984" cy="180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От описаний к цифрам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23528" y="1359014"/>
            <a:ext cx="8568952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4000" b="1" i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3" y="1142991"/>
          <a:ext cx="6072229" cy="4000510"/>
        </p:xfrm>
        <a:graphic>
          <a:graphicData uri="http://schemas.openxmlformats.org/drawingml/2006/table">
            <a:tbl>
              <a:tblPr/>
              <a:tblGrid>
                <a:gridCol w="2286015"/>
                <a:gridCol w="3786214"/>
              </a:tblGrid>
              <a:tr h="2192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Визуальные качества (красота)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Доля красного цвета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Гладкость поверхности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Соответствие идеальной форме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Вкус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Доля сахара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Размер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Объем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034" name="Picture 2" descr="http://us.123rf.com/400wm/400/400/pzaxe/pzaxe1003/pzaxe100300157/6682710-happy-child-with-apples--sources-of-vitamins-on-white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3098" y="2285999"/>
            <a:ext cx="4280902" cy="2857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ИСТОЧНИКИ ИНФОРМАЦИИ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85720" y="1000114"/>
            <a:ext cx="8568952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b="1" dirty="0" smtClean="0"/>
              <a:t>Государственная статистика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b="1" dirty="0" smtClean="0"/>
              <a:t>Ведомственная статистика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b="1" dirty="0" smtClean="0"/>
              <a:t>Данные внешних оценок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b="1" dirty="0" smtClean="0"/>
              <a:t>Данные мониторингов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b="1" dirty="0" smtClean="0"/>
              <a:t>Данные социологических исследований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b="1" dirty="0" smtClean="0"/>
              <a:t>Экспертные оценки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http://thewaythingsare.typepad.com/photos/uncategorized/2008/09/29/focus_2.jpg"/>
          <p:cNvPicPr>
            <a:picLocks noChangeAspect="1" noChangeArrowheads="1"/>
          </p:cNvPicPr>
          <p:nvPr/>
        </p:nvPicPr>
        <p:blipFill>
          <a:blip r:embed="rId4" cstate="print"/>
          <a:srcRect l="13393" t="8929" r="26338" b="15177"/>
          <a:stretch>
            <a:fillRect/>
          </a:stretch>
        </p:blipFill>
        <p:spPr bwMode="auto">
          <a:xfrm>
            <a:off x="357158" y="3579820"/>
            <a:ext cx="1655662" cy="1563680"/>
          </a:xfrm>
          <a:prstGeom prst="rect">
            <a:avLst/>
          </a:prstGeom>
          <a:noFill/>
        </p:spPr>
      </p:pic>
      <p:pic>
        <p:nvPicPr>
          <p:cNvPr id="48132" name="Picture 4" descr="http://www.gicfinance.com/Pics/debt_manag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571882"/>
            <a:ext cx="2357427" cy="1571618"/>
          </a:xfrm>
          <a:prstGeom prst="rect">
            <a:avLst/>
          </a:prstGeom>
          <a:noFill/>
        </p:spPr>
      </p:pic>
      <p:pic>
        <p:nvPicPr>
          <p:cNvPr id="48134" name="Picture 6" descr="http://www.v-seti.kz/uploads/posts/2011-07/1309938088_musorc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571864"/>
            <a:ext cx="1683426" cy="1571636"/>
          </a:xfrm>
          <a:prstGeom prst="rect">
            <a:avLst/>
          </a:prstGeom>
          <a:noFill/>
        </p:spPr>
      </p:pic>
      <p:pic>
        <p:nvPicPr>
          <p:cNvPr id="48136" name="Picture 8" descr="http://mvo-prof.ru/d/299245/d/930146001_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3571882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1406" y="1428742"/>
            <a:ext cx="2643206" cy="3643338"/>
          </a:xfrm>
          <a:prstGeom prst="rect">
            <a:avLst/>
          </a:prstGeom>
          <a:solidFill>
            <a:srgbClr val="92D05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МОДЕЛИРОВАНИЕ </a:t>
            </a:r>
            <a:r>
              <a:rPr lang="ru-RU" sz="3600" dirty="0" smtClean="0">
                <a:solidFill>
                  <a:schemeClr val="bg1"/>
                </a:solidFill>
              </a:rPr>
              <a:t>РЕЙТИНГА 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23528" y="1359014"/>
            <a:ext cx="8568952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3000" i="1" dirty="0" smtClean="0"/>
              <a:t>	</a:t>
            </a:r>
            <a:endParaRPr lang="ru-RU" sz="4000" b="1" i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gray">
          <a:xfrm rot="-645533">
            <a:off x="160538" y="3230242"/>
            <a:ext cx="1803256" cy="1124753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98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gray">
          <a:xfrm rot="10552877">
            <a:off x="975110" y="2632985"/>
            <a:ext cx="1753933" cy="1356479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98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0034" y="457201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Расчет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928808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9900"/>
                </a:solidFill>
              </a:rPr>
              <a:t>Корректировка модели</a:t>
            </a:r>
            <a:endParaRPr lang="ru-RU" sz="2400" b="1" dirty="0">
              <a:solidFill>
                <a:srgbClr val="CC99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1142990"/>
            <a:ext cx="5570949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УНИВЕРСАЛЬНОЙ МОДЕЛИ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РЕЙТИНГА НЕТ!</a:t>
            </a:r>
          </a:p>
          <a:p>
            <a:r>
              <a:rPr lang="ru-RU" sz="3200" b="1" dirty="0" smtClean="0"/>
              <a:t>Выбор модели зависит от: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Цели рейтинга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Специфики запроса адресата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Наличия исходных данных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Особенностей расчета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и т.д.</a:t>
            </a:r>
          </a:p>
          <a:p>
            <a:pPr>
              <a:buFont typeface="Arial" pitchFamily="34" charset="0"/>
              <a:buChar char="•"/>
            </a:pP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РАСЧЕТ РЕЙТИНГА 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85720" y="1214428"/>
            <a:ext cx="8568952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2800" i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071684"/>
            <a:ext cx="3562001" cy="95410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царское это дело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гвозди забивать!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 descr="http://nifiga-sebe.ru/uploads/posts/2009-02/1235200885_1e0b6764f8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142990"/>
            <a:ext cx="3000396" cy="2712359"/>
          </a:xfrm>
          <a:prstGeom prst="rect">
            <a:avLst/>
          </a:prstGeom>
          <a:noFill/>
        </p:spPr>
      </p:pic>
      <p:pic>
        <p:nvPicPr>
          <p:cNvPr id="9" name="Picture 2" descr="http://www.xrest.ru/images/collection/00265/573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571750"/>
            <a:ext cx="2244270" cy="2833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ИНТЕРПРЕТАЦИЯ и ПРЕДСТАВЛЕНИЕ РЕЙТИНГА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42844" y="1071552"/>
            <a:ext cx="8749636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r"/>
            <a:r>
              <a:rPr lang="ru-RU" sz="3600" b="1" i="1" dirty="0" smtClean="0">
                <a:solidFill>
                  <a:srgbClr val="C00000"/>
                </a:solidFill>
              </a:rPr>
              <a:t>Составление рейтинга </a:t>
            </a:r>
          </a:p>
          <a:p>
            <a:pPr marL="514350" lvl="0" indent="-514350" algn="r"/>
            <a:r>
              <a:rPr lang="ru-RU" sz="3600" b="1" i="1" dirty="0" smtClean="0">
                <a:solidFill>
                  <a:srgbClr val="C00000"/>
                </a:solidFill>
              </a:rPr>
              <a:t>– это только первый шаг!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b="1" i="1" dirty="0" smtClean="0">
                <a:solidFill>
                  <a:srgbClr val="002060"/>
                </a:solidFill>
              </a:rPr>
              <a:t>Анализ и интерпретация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b="1" i="1" dirty="0" smtClean="0">
                <a:solidFill>
                  <a:srgbClr val="002060"/>
                </a:solidFill>
              </a:rPr>
              <a:t>Форма визуализации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b="1" i="1" dirty="0" smtClean="0">
                <a:solidFill>
                  <a:srgbClr val="002060"/>
                </a:solidFill>
              </a:rPr>
              <a:t>Методы представления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b="1" i="1" dirty="0" smtClean="0">
                <a:solidFill>
                  <a:srgbClr val="002060"/>
                </a:solidFill>
              </a:rPr>
              <a:t>Программа  представления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b="1" i="1" dirty="0" smtClean="0">
                <a:solidFill>
                  <a:srgbClr val="002060"/>
                </a:solidFill>
              </a:rPr>
              <a:t>Описание рисков и предотвращение негативных последствий </a:t>
            </a:r>
            <a:endParaRPr lang="ru-RU" sz="4000" b="1" i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Что осталось «за кадром»?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85720" y="1214428"/>
            <a:ext cx="8568952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i="1" dirty="0" smtClean="0"/>
              <a:t>Разработка </a:t>
            </a:r>
            <a:r>
              <a:rPr lang="ru-RU" sz="2800" dirty="0" smtClean="0"/>
              <a:t>индикаторов и их весов.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Требования предъявляемые к первичным показателям и расчетным индикаторам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i="1" dirty="0" smtClean="0"/>
              <a:t>Специфика сбора, проверки  и обработки данных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i="1" dirty="0" smtClean="0"/>
              <a:t>Обеспечение корректности сравнения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i="1" dirty="0" smtClean="0"/>
              <a:t>Манипуляции при расчетах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i="1" dirty="0" smtClean="0"/>
              <a:t>Способы учета контекста 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i="1" dirty="0" smtClean="0"/>
              <a:t>И т.д.</a:t>
            </a:r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800" i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ОПРЕДЕЛЕНИЕ РЕЙТИНГА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00114"/>
            <a:ext cx="88583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Рейтинг</a:t>
            </a:r>
            <a:r>
              <a:rPr lang="ru-RU" sz="2400" dirty="0" smtClean="0"/>
              <a:t> (англ. </a:t>
            </a:r>
            <a:r>
              <a:rPr lang="en-US" sz="2400" i="1" dirty="0" smtClean="0"/>
              <a:t>rating</a:t>
            </a:r>
            <a:r>
              <a:rPr lang="ru-RU" sz="2400" dirty="0" smtClean="0"/>
              <a:t>) – классификация или ранжирование кого-либо или чего-либо, основывающееся на сравнительной оценке его качества, соответствия стандарту или достижений.</a:t>
            </a:r>
          </a:p>
          <a:p>
            <a:r>
              <a:rPr lang="ru-RU" sz="2000" i="1" dirty="0" smtClean="0"/>
              <a:t>Оксфордский словарь </a:t>
            </a:r>
          </a:p>
          <a:p>
            <a:endParaRPr lang="ru-RU" sz="2400" i="1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Рейтинг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– классификация или </a:t>
            </a:r>
            <a:r>
              <a:rPr lang="ru-RU" sz="3200" dirty="0" smtClean="0">
                <a:solidFill>
                  <a:srgbClr val="FF0000"/>
                </a:solidFill>
              </a:rPr>
              <a:t>упорядочивание объектов посредством присвоения им некоторого числового значения на основе оценки их свойств.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r"/>
            <a:r>
              <a:rPr lang="ru-RU" sz="2400" dirty="0" smtClean="0">
                <a:solidFill>
                  <a:schemeClr val="tx2"/>
                </a:solidFill>
              </a:rPr>
              <a:t>(из презентации В.А. </a:t>
            </a:r>
            <a:r>
              <a:rPr lang="ru-RU" sz="2400" dirty="0" err="1" smtClean="0">
                <a:solidFill>
                  <a:schemeClr val="tx2"/>
                </a:solidFill>
              </a:rPr>
              <a:t>Болотова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РЕЙТИНГ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(одно из  возможных определений):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23528" y="1359014"/>
            <a:ext cx="8568952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3000" i="1" dirty="0" smtClean="0"/>
              <a:t>	- </a:t>
            </a:r>
            <a:r>
              <a:rPr lang="ru-RU" sz="4000" i="1" dirty="0" smtClean="0"/>
              <a:t>это одна из форм представления результатов сравнительной оценки каких-либо объектов по значимым для потребителей рейтинга характеристикам.</a:t>
            </a:r>
            <a:endParaRPr lang="ru-RU" sz="4000" b="1" i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Рейтинги в нашей жизни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42844" y="1142990"/>
            <a:ext cx="5534356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/>
            <a:r>
              <a:rPr lang="ru-RU" sz="4400" i="1" dirty="0" smtClean="0"/>
              <a:t>	</a:t>
            </a:r>
            <a:r>
              <a:rPr lang="ru-RU" sz="4000" i="1" dirty="0" smtClean="0"/>
              <a:t>Рейтинг составленный профессионалами – </a:t>
            </a:r>
          </a:p>
          <a:p>
            <a:pPr marL="514350" lvl="0" indent="-514350"/>
            <a:r>
              <a:rPr lang="ru-RU" sz="4000" i="1" dirty="0" smtClean="0"/>
              <a:t>	это лишь услуга по минимизации усилий потребителя </a:t>
            </a:r>
            <a:endParaRPr lang="ru-RU" sz="4000" b="1" i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www.hip-hop.ru/forum/img/2011/06/21/1989714e00ee57c7d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1085850"/>
            <a:ext cx="32385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00048"/>
            <a:ext cx="8496176" cy="45210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АДРЕСНОСТЬ РЕЙТИНГА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23528" y="1359014"/>
            <a:ext cx="8568952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 algn="just"/>
            <a:r>
              <a:rPr lang="ru-RU" sz="4000" b="1" i="1" dirty="0" smtClean="0">
                <a:solidFill>
                  <a:srgbClr val="006600"/>
                </a:solidFill>
              </a:rPr>
              <a:t>РЕЙТИНГ ЯБЛОК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AutoShape 4" descr="http://img-fotki.yandex.ru/get/4412/9823986.9/0_595b7_85d31935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://img-fotki.yandex.ru/get/4412/9823986.9/0_595b7_85d31935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605" y="1071552"/>
            <a:ext cx="462039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 descr="http://www.nwu.ac.za/sites/default/files/files/p-hcc/images/hc_apple_log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285998"/>
            <a:ext cx="1017225" cy="1105385"/>
          </a:xfrm>
          <a:prstGeom prst="rect">
            <a:avLst/>
          </a:prstGeom>
          <a:noFill/>
        </p:spPr>
      </p:pic>
      <p:pic>
        <p:nvPicPr>
          <p:cNvPr id="6156" name="Picture 12" descr="http://s001.radikal.ru/i193/1002/87/a0338ca693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657572"/>
            <a:ext cx="1214446" cy="1214446"/>
          </a:xfrm>
          <a:prstGeom prst="rect">
            <a:avLst/>
          </a:prstGeom>
          <a:noFill/>
        </p:spPr>
      </p:pic>
      <p:pic>
        <p:nvPicPr>
          <p:cNvPr id="6158" name="Picture 14" descr="http://im4-tub-ru.yandex.net/i?id=298199787-41-72&amp;n=21"/>
          <p:cNvPicPr>
            <a:picLocks noChangeAspect="1" noChangeArrowheads="1"/>
          </p:cNvPicPr>
          <p:nvPr/>
        </p:nvPicPr>
        <p:blipFill>
          <a:blip r:embed="rId7" cstate="print"/>
          <a:srcRect l="4747" r="9809" b="9999"/>
          <a:stretch>
            <a:fillRect/>
          </a:stretch>
        </p:blipFill>
        <p:spPr bwMode="auto">
          <a:xfrm>
            <a:off x="2571736" y="2357436"/>
            <a:ext cx="1214446" cy="1214446"/>
          </a:xfrm>
          <a:prstGeom prst="rect">
            <a:avLst/>
          </a:prstGeom>
          <a:noFill/>
        </p:spPr>
      </p:pic>
      <p:pic>
        <p:nvPicPr>
          <p:cNvPr id="6160" name="Picture 16" descr="http://cs10314.userapi.com/u2606748/l_b4b18bf0.png"/>
          <p:cNvPicPr>
            <a:picLocks noChangeAspect="1" noChangeArrowheads="1"/>
          </p:cNvPicPr>
          <p:nvPr/>
        </p:nvPicPr>
        <p:blipFill>
          <a:blip r:embed="rId8" cstate="print"/>
          <a:srcRect l="17647" t="5882" r="38234"/>
          <a:stretch>
            <a:fillRect/>
          </a:stretch>
        </p:blipFill>
        <p:spPr bwMode="auto">
          <a:xfrm>
            <a:off x="4643438" y="3714758"/>
            <a:ext cx="1071570" cy="1142990"/>
          </a:xfrm>
          <a:prstGeom prst="rect">
            <a:avLst/>
          </a:prstGeom>
          <a:noFill/>
        </p:spPr>
      </p:pic>
      <p:pic>
        <p:nvPicPr>
          <p:cNvPr id="6162" name="Picture 18" descr="http://www.medikforum.ru/news/uploads/posts/2011-12/1323772650_apple_iz.jpg"/>
          <p:cNvPicPr>
            <a:picLocks noChangeAspect="1" noChangeArrowheads="1"/>
          </p:cNvPicPr>
          <p:nvPr/>
        </p:nvPicPr>
        <p:blipFill>
          <a:blip r:embed="rId9" cstate="print"/>
          <a:srcRect t="6250" r="15436" b="6249"/>
          <a:stretch>
            <a:fillRect/>
          </a:stretch>
        </p:blipFill>
        <p:spPr bwMode="auto">
          <a:xfrm>
            <a:off x="3500430" y="4143368"/>
            <a:ext cx="1071570" cy="1000132"/>
          </a:xfrm>
          <a:prstGeom prst="rect">
            <a:avLst/>
          </a:prstGeom>
          <a:noFill/>
        </p:spPr>
      </p:pic>
      <p:pic>
        <p:nvPicPr>
          <p:cNvPr id="6164" name="Picture 20" descr="http://www.thetechherald.com/media/images/200811/AppleMusic_logo_1.jpg"/>
          <p:cNvPicPr>
            <a:picLocks noChangeAspect="1" noChangeArrowheads="1"/>
          </p:cNvPicPr>
          <p:nvPr/>
        </p:nvPicPr>
        <p:blipFill>
          <a:blip r:embed="rId10" cstate="print"/>
          <a:srcRect l="23438" t="11719" r="24478" b="25780"/>
          <a:stretch>
            <a:fillRect/>
          </a:stretch>
        </p:blipFill>
        <p:spPr bwMode="auto">
          <a:xfrm>
            <a:off x="2089530" y="4143386"/>
            <a:ext cx="1071570" cy="857256"/>
          </a:xfrm>
          <a:prstGeom prst="rect">
            <a:avLst/>
          </a:prstGeom>
          <a:noFill/>
        </p:spPr>
      </p:pic>
      <p:pic>
        <p:nvPicPr>
          <p:cNvPr id="6166" name="Picture 22" descr="http://us.cdn1.123rf.com/168nwm/vaaka/vaaka1012/vaaka101200133/8447995-yellow-wrinkled-apple-aging-skin-concep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4" y="3929072"/>
            <a:ext cx="1214428" cy="1214428"/>
          </a:xfrm>
          <a:prstGeom prst="rect">
            <a:avLst/>
          </a:prstGeom>
          <a:noFill/>
        </p:spPr>
      </p:pic>
      <p:pic>
        <p:nvPicPr>
          <p:cNvPr id="6168" name="Picture 24" descr="http://cdn6.fotosearch.com/bthumb/CSP/CSP712/k712007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3857634"/>
            <a:ext cx="1222575" cy="1071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600" dirty="0" err="1" smtClean="0">
                <a:solidFill>
                  <a:schemeClr val="bg1"/>
                </a:solidFill>
              </a:rPr>
              <a:t>Идрис</a:t>
            </a:r>
            <a:r>
              <a:rPr lang="ru-RU" sz="3600" dirty="0" smtClean="0">
                <a:solidFill>
                  <a:schemeClr val="bg1"/>
                </a:solidFill>
              </a:rPr>
              <a:t> Шах – «Слепые и слон»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23528" y="1359014"/>
            <a:ext cx="8568952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/>
            <a:r>
              <a:rPr lang="ru-RU" sz="4400" i="1" dirty="0" smtClean="0"/>
              <a:t>	</a:t>
            </a:r>
            <a:endParaRPr lang="ru-RU" sz="4000" b="1" i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Пользователь\Рабочий стол\рейтинг\БЛОК_рейтинги\elephant-with-blind-m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167595"/>
            <a:ext cx="4956582" cy="3904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00048"/>
            <a:ext cx="8496176" cy="45210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АДРЕСНОСТЬ РЕЙТИНГА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23528" y="1359014"/>
            <a:ext cx="8463314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 algn="just"/>
            <a:r>
              <a:rPr lang="ru-RU" sz="4000" b="1" i="1" dirty="0" smtClean="0">
                <a:solidFill>
                  <a:srgbClr val="006600"/>
                </a:solidFill>
              </a:rPr>
              <a:t>РЕЙТИНГ ЯБЛОК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4000" i="1" dirty="0" smtClean="0"/>
              <a:t>ДЛЯ ДЕТЕЙ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4000" i="1" dirty="0" smtClean="0"/>
              <a:t>ДЛЯ ТОРГОВЫХ ПРЕДПРИЯТИЙ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4000" i="1" dirty="0" smtClean="0"/>
              <a:t>ДЛЯ КУЛИНАРОВ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4000" i="1" dirty="0" smtClean="0"/>
              <a:t>ДЛЯ ФЛОРИСТОВ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4000" i="1" dirty="0" smtClean="0"/>
              <a:t>ДЛЯ СЕЛЕКЦИОНЕРОВ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http://img-fotki.yandex.ru/get/4412/9823986.9/0_595b7_85d3193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0"/>
            <a:ext cx="3179796" cy="2643206"/>
          </a:xfrm>
          <a:prstGeom prst="rect">
            <a:avLst/>
          </a:prstGeom>
          <a:noFill/>
        </p:spPr>
      </p:pic>
      <p:pic>
        <p:nvPicPr>
          <p:cNvPr id="9" name="Picture 4" descr="1"/>
          <p:cNvPicPr>
            <a:picLocks noChangeAspect="1" noChangeArrowheads="1"/>
          </p:cNvPicPr>
          <p:nvPr/>
        </p:nvPicPr>
        <p:blipFill>
          <a:blip r:embed="rId5" cstate="print"/>
          <a:srcRect l="3379" t="6480" r="13653" b="12526"/>
          <a:stretch>
            <a:fillRect/>
          </a:stretch>
        </p:blipFill>
        <p:spPr bwMode="auto">
          <a:xfrm>
            <a:off x="4854862" y="3143254"/>
            <a:ext cx="42891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00048"/>
            <a:ext cx="8496176" cy="45210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АДРЕСНОСТЬ РЕЙТИНГА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85720" y="1071552"/>
            <a:ext cx="6534488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en-US" sz="4000" b="1" i="1" dirty="0" smtClean="0">
                <a:solidFill>
                  <a:srgbClr val="FF0000"/>
                </a:solidFill>
              </a:rPr>
              <a:t>NB! </a:t>
            </a:r>
            <a:r>
              <a:rPr lang="ru-RU" sz="3600" b="1" i="1" dirty="0" smtClean="0"/>
              <a:t>Чем более адресный рейтинг, чем более точно он описывает /учитывает запросы потребителя, там больше доверия к рейтингу и его составителям испытывают</a:t>
            </a:r>
            <a:endParaRPr lang="ru-RU" sz="3600" i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s.io.ua/img_aa/small/1482/08/14820834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049805"/>
            <a:ext cx="2071670" cy="3093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00048"/>
            <a:ext cx="8496176" cy="45210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УЧЕТ КОНТЕКСТА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ПРИ СОСТАВЛЕНИИ РЕЙТИНГА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23528" y="1359014"/>
            <a:ext cx="8463314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 algn="just"/>
            <a:endParaRPr lang="ru-RU" sz="4000" i="1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leansystems.ru/images/naviga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14428"/>
            <a:ext cx="5643602" cy="3752960"/>
          </a:xfrm>
          <a:prstGeom prst="rect">
            <a:avLst/>
          </a:prstGeom>
          <a:noFill/>
        </p:spPr>
      </p:pic>
      <p:pic>
        <p:nvPicPr>
          <p:cNvPr id="31748" name="Picture 4" descr="http://nekoy.ru/wp-content/uploads/2012/01/%D0%BC%D0%B5%D0%BB%D0%BE%D1%87%D1%8C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428742"/>
            <a:ext cx="1870104" cy="21796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57950" y="3857634"/>
            <a:ext cx="264320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400" dirty="0" smtClean="0"/>
              <a:t>Индекс бюджетных расходов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dirty="0" smtClean="0"/>
              <a:t>Прожиточный минимум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dirty="0" smtClean="0"/>
              <a:t>Стоимость потребительской корзины и др.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400" dirty="0" smtClean="0"/>
              <a:t> </a:t>
            </a:r>
            <a:r>
              <a:rPr lang="en-US" sz="1400" dirty="0" smtClean="0"/>
              <a:t>	</a:t>
            </a:r>
            <a:endParaRPr lang="ru-RU" sz="1400" dirty="0" smtClean="0"/>
          </a:p>
        </p:txBody>
      </p:sp>
      <p:pic>
        <p:nvPicPr>
          <p:cNvPr id="31752" name="Picture 8" descr="http://creativenerds.co.uk/wp-content/uploads/2009/11/3dapples.jpg"/>
          <p:cNvPicPr>
            <a:picLocks noChangeAspect="1" noChangeArrowheads="1"/>
          </p:cNvPicPr>
          <p:nvPr/>
        </p:nvPicPr>
        <p:blipFill>
          <a:blip r:embed="rId6" cstate="print"/>
          <a:srcRect l="23438" t="20000" r="24478" b="14999"/>
          <a:stretch>
            <a:fillRect/>
          </a:stretch>
        </p:blipFill>
        <p:spPr bwMode="auto">
          <a:xfrm>
            <a:off x="857224" y="3571882"/>
            <a:ext cx="989142" cy="642942"/>
          </a:xfrm>
          <a:prstGeom prst="rect">
            <a:avLst/>
          </a:prstGeom>
          <a:noFill/>
        </p:spPr>
      </p:pic>
      <p:pic>
        <p:nvPicPr>
          <p:cNvPr id="14" name="Picture 8" descr="http://creativenerds.co.uk/wp-content/uploads/2009/11/3dapples.jpg"/>
          <p:cNvPicPr>
            <a:picLocks noChangeAspect="1" noChangeArrowheads="1"/>
          </p:cNvPicPr>
          <p:nvPr/>
        </p:nvPicPr>
        <p:blipFill>
          <a:blip r:embed="rId7" cstate="print"/>
          <a:srcRect l="23438" t="20000" r="24478" b="14999"/>
          <a:stretch>
            <a:fillRect/>
          </a:stretch>
        </p:blipFill>
        <p:spPr bwMode="auto">
          <a:xfrm>
            <a:off x="3071802" y="2357436"/>
            <a:ext cx="879237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5249</TotalTime>
  <Words>386</Words>
  <Application>Microsoft Office PowerPoint</Application>
  <PresentationFormat>Экран (16:9)</PresentationFormat>
  <Paragraphs>139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Проектирование рейтингов </vt:lpstr>
      <vt:lpstr>ОПРЕДЕЛЕНИЕ РЕЙТИНГА</vt:lpstr>
      <vt:lpstr>РЕЙТИНГ  (одно из  возможных определений):</vt:lpstr>
      <vt:lpstr>Рейтинги в нашей жизни</vt:lpstr>
      <vt:lpstr>АДРЕСНОСТЬ РЕЙТИНГА </vt:lpstr>
      <vt:lpstr>Идрис Шах – «Слепые и слон»</vt:lpstr>
      <vt:lpstr>АДРЕСНОСТЬ РЕЙТИНГА </vt:lpstr>
      <vt:lpstr>АДРЕСНОСТЬ РЕЙТИНГА </vt:lpstr>
      <vt:lpstr>УЧЕТ КОНТЕКСТА  ПРИ СОСТАВЛЕНИИ РЕЙТИНГА </vt:lpstr>
      <vt:lpstr>УЧЕТ КОНТЕКСТА  ПРИ СОСТАВЛЕНИИ РЕЙТИНГА </vt:lpstr>
      <vt:lpstr>ДОМИНАНТА  ОТДЕЛЬНЫХ ПРИЗНАКОВ ЗНАЧИМЫХ ДЛЯ ПОТРЕБИТЕЛЕЙ</vt:lpstr>
      <vt:lpstr>От описаний к цифрам </vt:lpstr>
      <vt:lpstr>ИСТОЧНИКИ ИНФОРМАЦИИ</vt:lpstr>
      <vt:lpstr>МОДЕЛИРОВАНИЕ РЕЙТИНГА </vt:lpstr>
      <vt:lpstr>РАСЧЕТ РЕЙТИНГА </vt:lpstr>
      <vt:lpstr>ИНТЕРПРЕТАЦИЯ и ПРЕДСТАВЛЕНИЕ РЕЙТИНГА </vt:lpstr>
      <vt:lpstr>Что осталось «за кадром»?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Селиверстова</cp:lastModifiedBy>
  <cp:revision>164</cp:revision>
  <dcterms:created xsi:type="dcterms:W3CDTF">2011-08-25T06:09:31Z</dcterms:created>
  <dcterms:modified xsi:type="dcterms:W3CDTF">2012-10-31T18:26:41Z</dcterms:modified>
</cp:coreProperties>
</file>