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2" r:id="rId3"/>
    <p:sldId id="282" r:id="rId4"/>
    <p:sldId id="275" r:id="rId5"/>
    <p:sldId id="286" r:id="rId6"/>
    <p:sldId id="287" r:id="rId7"/>
    <p:sldId id="288" r:id="rId8"/>
    <p:sldId id="289" r:id="rId9"/>
    <p:sldId id="291" r:id="rId10"/>
    <p:sldId id="268" r:id="rId1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49" autoAdjust="0"/>
  </p:normalViewPr>
  <p:slideViewPr>
    <p:cSldViewPr>
      <p:cViewPr varScale="1">
        <p:scale>
          <a:sx n="79" d="100"/>
          <a:sy n="79" d="100"/>
        </p:scale>
        <p:origin x="-84" y="-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D09A3-73D1-4D65-82D9-BBDDD6DDE7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D32EED-731F-4CF0-BAE7-59C7F6DE630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600" dirty="0" smtClean="0"/>
        </a:p>
        <a:p>
          <a:r>
            <a:rPr lang="ru-RU" sz="1600" dirty="0" smtClean="0"/>
            <a:t>Анализ результатов «</a:t>
          </a:r>
          <a:r>
            <a:rPr lang="ru-RU" sz="1600" dirty="0" err="1" smtClean="0"/>
            <a:t>Дельта-тестирования</a:t>
          </a:r>
          <a:r>
            <a:rPr lang="ru-RU" sz="1600" dirty="0" smtClean="0"/>
            <a:t>»</a:t>
          </a:r>
        </a:p>
        <a:p>
          <a:r>
            <a:rPr lang="ru-RU" sz="1600" dirty="0" smtClean="0"/>
            <a:t>		     Сессии 5-6</a:t>
          </a:r>
          <a:endParaRPr lang="ru-RU" sz="1600" dirty="0"/>
        </a:p>
      </dgm:t>
    </dgm:pt>
    <dgm:pt modelId="{72BCC4BC-30CD-4BC1-9EE9-542B606D43A5}" type="parTrans" cxnId="{9FC63C0B-F71E-4724-BB18-331532F1334E}">
      <dgm:prSet/>
      <dgm:spPr/>
      <dgm:t>
        <a:bodyPr/>
        <a:lstStyle/>
        <a:p>
          <a:endParaRPr lang="ru-RU"/>
        </a:p>
      </dgm:t>
    </dgm:pt>
    <dgm:pt modelId="{D895CC6F-3516-41E4-AE12-A66D7838C443}" type="sibTrans" cxnId="{9FC63C0B-F71E-4724-BB18-331532F1334E}">
      <dgm:prSet/>
      <dgm:spPr/>
      <dgm:t>
        <a:bodyPr/>
        <a:lstStyle/>
        <a:p>
          <a:endParaRPr lang="ru-RU"/>
        </a:p>
      </dgm:t>
    </dgm:pt>
    <dgm:pt modelId="{C890113F-76A1-438F-A1F0-903799A7CB3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Представление результатов</a:t>
          </a:r>
        </a:p>
        <a:p>
          <a:r>
            <a:rPr lang="ru-RU" sz="1600" dirty="0" smtClean="0"/>
            <a:t>Сессия 7</a:t>
          </a:r>
          <a:endParaRPr lang="ru-RU" sz="1600" dirty="0"/>
        </a:p>
      </dgm:t>
    </dgm:pt>
    <dgm:pt modelId="{FFA18DA3-68C0-4349-8C9C-E9D014D773A5}" type="parTrans" cxnId="{F7722817-A758-4BC9-B775-E3C22D7C1C84}">
      <dgm:prSet/>
      <dgm:spPr/>
      <dgm:t>
        <a:bodyPr/>
        <a:lstStyle/>
        <a:p>
          <a:endParaRPr lang="ru-RU"/>
        </a:p>
      </dgm:t>
    </dgm:pt>
    <dgm:pt modelId="{5494555E-1ACB-40F0-A798-7BAD1DFC12AD}" type="sibTrans" cxnId="{F7722817-A758-4BC9-B775-E3C22D7C1C84}">
      <dgm:prSet/>
      <dgm:spPr/>
      <dgm:t>
        <a:bodyPr/>
        <a:lstStyle/>
        <a:p>
          <a:endParaRPr lang="ru-RU"/>
        </a:p>
      </dgm:t>
    </dgm:pt>
    <dgm:pt modelId="{E0B835F3-C4A9-40C0-85F3-4FECEEE84308}">
      <dgm:prSet phldrT="[Текст]" custT="1"/>
      <dgm:spPr>
        <a:solidFill>
          <a:srgbClr val="F84253"/>
        </a:solidFill>
      </dgm:spPr>
      <dgm:t>
        <a:bodyPr/>
        <a:lstStyle/>
        <a:p>
          <a:r>
            <a:rPr lang="ru-RU" sz="1600" dirty="0" smtClean="0"/>
            <a:t>Опыт использования «</a:t>
          </a:r>
          <a:r>
            <a:rPr lang="ru-RU" sz="1600" dirty="0" err="1" smtClean="0"/>
            <a:t>Дельта-тестирования</a:t>
          </a:r>
          <a:r>
            <a:rPr lang="ru-RU" sz="1600" dirty="0" smtClean="0"/>
            <a:t>» на практике</a:t>
          </a:r>
        </a:p>
        <a:p>
          <a:r>
            <a:rPr lang="ru-RU" sz="1600" dirty="0" smtClean="0"/>
            <a:t>Сессия 8</a:t>
          </a:r>
          <a:endParaRPr lang="ru-RU" sz="1600" dirty="0"/>
        </a:p>
      </dgm:t>
    </dgm:pt>
    <dgm:pt modelId="{CCE536B2-D1DF-4D84-B868-E4E3E8B75BDD}" type="parTrans" cxnId="{44352EF3-5723-4926-9014-30BE116777AC}">
      <dgm:prSet/>
      <dgm:spPr/>
      <dgm:t>
        <a:bodyPr/>
        <a:lstStyle/>
        <a:p>
          <a:endParaRPr lang="ru-RU"/>
        </a:p>
      </dgm:t>
    </dgm:pt>
    <dgm:pt modelId="{7FB020B1-5895-4C49-97EA-5CA56315CB5F}" type="sibTrans" cxnId="{44352EF3-5723-4926-9014-30BE116777AC}">
      <dgm:prSet/>
      <dgm:spPr/>
      <dgm:t>
        <a:bodyPr/>
        <a:lstStyle/>
        <a:p>
          <a:endParaRPr lang="ru-RU"/>
        </a:p>
      </dgm:t>
    </dgm:pt>
    <dgm:pt modelId="{0ADC6904-5516-445D-9545-6F8663DE3291}">
      <dgm:prSet phldrT="[Текст]" custT="1"/>
      <dgm:spPr>
        <a:solidFill>
          <a:srgbClr val="92D050"/>
        </a:solidFill>
      </dgm:spPr>
      <dgm:t>
        <a:bodyPr/>
        <a:lstStyle/>
        <a:p>
          <a:pPr marL="0" algn="ctr">
            <a:spcBef>
              <a:spcPts val="1200"/>
            </a:spcBef>
          </a:pPr>
          <a:endParaRPr lang="ru-RU" sz="1600" dirty="0" smtClean="0"/>
        </a:p>
        <a:p>
          <a:pPr marL="0" algn="ctr">
            <a:spcBef>
              <a:spcPts val="1200"/>
            </a:spcBef>
          </a:pPr>
          <a:r>
            <a:rPr lang="ru-RU" sz="1600" dirty="0" smtClean="0"/>
            <a:t>Устройство диагностического пакета</a:t>
          </a:r>
        </a:p>
        <a:p>
          <a:pPr marL="0" algn="l">
            <a:spcBef>
              <a:spcPts val="1200"/>
            </a:spcBef>
          </a:pPr>
          <a:r>
            <a:rPr lang="ru-RU" sz="1600" dirty="0" smtClean="0"/>
            <a:t>Сессия 4</a:t>
          </a:r>
          <a:endParaRPr lang="ru-RU" sz="1600" dirty="0"/>
        </a:p>
      </dgm:t>
    </dgm:pt>
    <dgm:pt modelId="{E3E0D14E-CD17-4952-B70A-F41E3D76937E}" type="sibTrans" cxnId="{791FE3DB-B615-40BB-A1C6-048FF723A40C}">
      <dgm:prSet/>
      <dgm:spPr/>
      <dgm:t>
        <a:bodyPr/>
        <a:lstStyle/>
        <a:p>
          <a:endParaRPr lang="ru-RU"/>
        </a:p>
      </dgm:t>
    </dgm:pt>
    <dgm:pt modelId="{CF2E464C-2A15-4251-99A0-B1011EC4CDD6}" type="parTrans" cxnId="{791FE3DB-B615-40BB-A1C6-048FF723A40C}">
      <dgm:prSet/>
      <dgm:spPr/>
      <dgm:t>
        <a:bodyPr/>
        <a:lstStyle/>
        <a:p>
          <a:endParaRPr lang="ru-RU"/>
        </a:p>
      </dgm:t>
    </dgm:pt>
    <dgm:pt modelId="{881992A1-1FC3-4817-9CB3-BFE9CFF0D9F5}">
      <dgm:prSet phldrT="[Текст]" custT="1"/>
      <dgm:spPr/>
      <dgm:t>
        <a:bodyPr/>
        <a:lstStyle/>
        <a:p>
          <a:pPr>
            <a:spcAft>
              <a:spcPts val="200"/>
            </a:spcAft>
          </a:pPr>
          <a:r>
            <a:rPr lang="ru-RU" sz="1600" b="1" dirty="0" smtClean="0"/>
            <a:t>Групповая работа, обсуждение,</a:t>
          </a:r>
        </a:p>
        <a:p>
          <a:pPr>
            <a:spcAft>
              <a:spcPts val="200"/>
            </a:spcAft>
          </a:pPr>
          <a:r>
            <a:rPr lang="ru-RU" sz="1600" b="1" dirty="0" smtClean="0"/>
            <a:t>итоговая дискуссия</a:t>
          </a:r>
        </a:p>
      </dgm:t>
    </dgm:pt>
    <dgm:pt modelId="{FCD0BED6-EE77-436F-ADCC-8EA0DE9A9718}" type="sibTrans" cxnId="{AB53048C-32BA-4E92-8EED-1FA40AAACF70}">
      <dgm:prSet/>
      <dgm:spPr/>
      <dgm:t>
        <a:bodyPr/>
        <a:lstStyle/>
        <a:p>
          <a:endParaRPr lang="ru-RU"/>
        </a:p>
      </dgm:t>
    </dgm:pt>
    <dgm:pt modelId="{43923CAF-6DF6-4269-8C7D-D99E3F3FD05B}" type="parTrans" cxnId="{AB53048C-32BA-4E92-8EED-1FA40AAACF70}">
      <dgm:prSet/>
      <dgm:spPr/>
      <dgm:t>
        <a:bodyPr/>
        <a:lstStyle/>
        <a:p>
          <a:endParaRPr lang="ru-RU"/>
        </a:p>
      </dgm:t>
    </dgm:pt>
    <dgm:pt modelId="{8F422C47-C2B9-4495-A1F0-99F964CF449E}" type="pres">
      <dgm:prSet presAssocID="{4CBD09A3-73D1-4D65-82D9-BBDDD6DDE74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F4AAA-E3BE-4454-8DC1-96EA274AE403}" type="pres">
      <dgm:prSet presAssocID="{4CBD09A3-73D1-4D65-82D9-BBDDD6DDE74C}" presName="matrix" presStyleCnt="0"/>
      <dgm:spPr/>
    </dgm:pt>
    <dgm:pt modelId="{B1224A57-A6AD-478A-A144-11AD6E629121}" type="pres">
      <dgm:prSet presAssocID="{4CBD09A3-73D1-4D65-82D9-BBDDD6DDE74C}" presName="tile1" presStyleLbl="node1" presStyleIdx="0" presStyleCnt="4" custLinFactNeighborX="-2041"/>
      <dgm:spPr/>
      <dgm:t>
        <a:bodyPr/>
        <a:lstStyle/>
        <a:p>
          <a:endParaRPr lang="ru-RU"/>
        </a:p>
      </dgm:t>
    </dgm:pt>
    <dgm:pt modelId="{7F0972A2-AF33-4AB8-AF34-5CB8BD0D8E48}" type="pres">
      <dgm:prSet presAssocID="{4CBD09A3-73D1-4D65-82D9-BBDDD6DDE7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B1E00-563A-4C03-9073-318828DD9861}" type="pres">
      <dgm:prSet presAssocID="{4CBD09A3-73D1-4D65-82D9-BBDDD6DDE74C}" presName="tile2" presStyleLbl="node1" presStyleIdx="1" presStyleCnt="4"/>
      <dgm:spPr/>
      <dgm:t>
        <a:bodyPr/>
        <a:lstStyle/>
        <a:p>
          <a:endParaRPr lang="ru-RU"/>
        </a:p>
      </dgm:t>
    </dgm:pt>
    <dgm:pt modelId="{10B27E7B-3071-4388-BD67-46143B06A90F}" type="pres">
      <dgm:prSet presAssocID="{4CBD09A3-73D1-4D65-82D9-BBDDD6DDE7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D4EB1-F536-424F-BADC-7B9D5134D4FA}" type="pres">
      <dgm:prSet presAssocID="{4CBD09A3-73D1-4D65-82D9-BBDDD6DDE74C}" presName="tile3" presStyleLbl="node1" presStyleIdx="2" presStyleCnt="4"/>
      <dgm:spPr/>
      <dgm:t>
        <a:bodyPr/>
        <a:lstStyle/>
        <a:p>
          <a:endParaRPr lang="ru-RU"/>
        </a:p>
      </dgm:t>
    </dgm:pt>
    <dgm:pt modelId="{F29795F5-1148-4E80-9C38-10689F81A9B2}" type="pres">
      <dgm:prSet presAssocID="{4CBD09A3-73D1-4D65-82D9-BBDDD6DDE7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54810-9DB3-4C20-946D-527C85FED12E}" type="pres">
      <dgm:prSet presAssocID="{4CBD09A3-73D1-4D65-82D9-BBDDD6DDE74C}" presName="tile4" presStyleLbl="node1" presStyleIdx="3" presStyleCnt="4" custLinFactNeighborX="407"/>
      <dgm:spPr/>
      <dgm:t>
        <a:bodyPr/>
        <a:lstStyle/>
        <a:p>
          <a:endParaRPr lang="ru-RU"/>
        </a:p>
      </dgm:t>
    </dgm:pt>
    <dgm:pt modelId="{34510729-2509-48B5-88B7-FCA06FD1EF9E}" type="pres">
      <dgm:prSet presAssocID="{4CBD09A3-73D1-4D65-82D9-BBDDD6DDE7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B7684-298A-45C0-BDD9-C308961B6AA2}" type="pres">
      <dgm:prSet presAssocID="{4CBD09A3-73D1-4D65-82D9-BBDDD6DDE74C}" presName="centerTile" presStyleLbl="fgShp" presStyleIdx="0" presStyleCnt="1" custScaleX="204082" custScaleY="1244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A4EBA-CAE4-427A-9F23-8B6B51F2A661}" type="presOf" srcId="{C890113F-76A1-438F-A1F0-903799A7CB3D}" destId="{F29795F5-1148-4E80-9C38-10689F81A9B2}" srcOrd="1" destOrd="0" presId="urn:microsoft.com/office/officeart/2005/8/layout/matrix1"/>
    <dgm:cxn modelId="{4C7677A5-74B2-4CD1-8891-257BE36A4CF7}" type="presOf" srcId="{881992A1-1FC3-4817-9CB3-BFE9CFF0D9F5}" destId="{C4DB7684-298A-45C0-BDD9-C308961B6AA2}" srcOrd="0" destOrd="0" presId="urn:microsoft.com/office/officeart/2005/8/layout/matrix1"/>
    <dgm:cxn modelId="{69A73FA8-17E9-4E02-84C2-6DBC4FD34016}" type="presOf" srcId="{0ADC6904-5516-445D-9545-6F8663DE3291}" destId="{B1224A57-A6AD-478A-A144-11AD6E629121}" srcOrd="0" destOrd="0" presId="urn:microsoft.com/office/officeart/2005/8/layout/matrix1"/>
    <dgm:cxn modelId="{44352EF3-5723-4926-9014-30BE116777AC}" srcId="{881992A1-1FC3-4817-9CB3-BFE9CFF0D9F5}" destId="{E0B835F3-C4A9-40C0-85F3-4FECEEE84308}" srcOrd="3" destOrd="0" parTransId="{CCE536B2-D1DF-4D84-B868-E4E3E8B75BDD}" sibTransId="{7FB020B1-5895-4C49-97EA-5CA56315CB5F}"/>
    <dgm:cxn modelId="{64EA9725-E898-45E8-94E0-0F047F05B579}" type="presOf" srcId="{C1D32EED-731F-4CF0-BAE7-59C7F6DE6300}" destId="{10B27E7B-3071-4388-BD67-46143B06A90F}" srcOrd="1" destOrd="0" presId="urn:microsoft.com/office/officeart/2005/8/layout/matrix1"/>
    <dgm:cxn modelId="{791FE3DB-B615-40BB-A1C6-048FF723A40C}" srcId="{881992A1-1FC3-4817-9CB3-BFE9CFF0D9F5}" destId="{0ADC6904-5516-445D-9545-6F8663DE3291}" srcOrd="0" destOrd="0" parTransId="{CF2E464C-2A15-4251-99A0-B1011EC4CDD6}" sibTransId="{E3E0D14E-CD17-4952-B70A-F41E3D76937E}"/>
    <dgm:cxn modelId="{9FC63C0B-F71E-4724-BB18-331532F1334E}" srcId="{881992A1-1FC3-4817-9CB3-BFE9CFF0D9F5}" destId="{C1D32EED-731F-4CF0-BAE7-59C7F6DE6300}" srcOrd="1" destOrd="0" parTransId="{72BCC4BC-30CD-4BC1-9EE9-542B606D43A5}" sibTransId="{D895CC6F-3516-41E4-AE12-A66D7838C443}"/>
    <dgm:cxn modelId="{A4DB1B9A-7733-46C5-894F-566FF44FB3E3}" type="presOf" srcId="{0ADC6904-5516-445D-9545-6F8663DE3291}" destId="{7F0972A2-AF33-4AB8-AF34-5CB8BD0D8E48}" srcOrd="1" destOrd="0" presId="urn:microsoft.com/office/officeart/2005/8/layout/matrix1"/>
    <dgm:cxn modelId="{D0EB1E23-5CBF-4320-87C3-77A45FE8C5EE}" type="presOf" srcId="{C1D32EED-731F-4CF0-BAE7-59C7F6DE6300}" destId="{C40B1E00-563A-4C03-9073-318828DD9861}" srcOrd="0" destOrd="0" presId="urn:microsoft.com/office/officeart/2005/8/layout/matrix1"/>
    <dgm:cxn modelId="{F958DC4A-0641-47E8-A688-62F4A6BD7C61}" type="presOf" srcId="{4CBD09A3-73D1-4D65-82D9-BBDDD6DDE74C}" destId="{8F422C47-C2B9-4495-A1F0-99F964CF449E}" srcOrd="0" destOrd="0" presId="urn:microsoft.com/office/officeart/2005/8/layout/matrix1"/>
    <dgm:cxn modelId="{E4085E99-C1E5-4476-8553-CDEF4D841FB3}" type="presOf" srcId="{E0B835F3-C4A9-40C0-85F3-4FECEEE84308}" destId="{03054810-9DB3-4C20-946D-527C85FED12E}" srcOrd="0" destOrd="0" presId="urn:microsoft.com/office/officeart/2005/8/layout/matrix1"/>
    <dgm:cxn modelId="{D470A64E-EDE5-4FA4-99B4-F058E91F7A4A}" type="presOf" srcId="{E0B835F3-C4A9-40C0-85F3-4FECEEE84308}" destId="{34510729-2509-48B5-88B7-FCA06FD1EF9E}" srcOrd="1" destOrd="0" presId="urn:microsoft.com/office/officeart/2005/8/layout/matrix1"/>
    <dgm:cxn modelId="{F7722817-A758-4BC9-B775-E3C22D7C1C84}" srcId="{881992A1-1FC3-4817-9CB3-BFE9CFF0D9F5}" destId="{C890113F-76A1-438F-A1F0-903799A7CB3D}" srcOrd="2" destOrd="0" parTransId="{FFA18DA3-68C0-4349-8C9C-E9D014D773A5}" sibTransId="{5494555E-1ACB-40F0-A798-7BAD1DFC12AD}"/>
    <dgm:cxn modelId="{AB53048C-32BA-4E92-8EED-1FA40AAACF70}" srcId="{4CBD09A3-73D1-4D65-82D9-BBDDD6DDE74C}" destId="{881992A1-1FC3-4817-9CB3-BFE9CFF0D9F5}" srcOrd="0" destOrd="0" parTransId="{43923CAF-6DF6-4269-8C7D-D99E3F3FD05B}" sibTransId="{FCD0BED6-EE77-436F-ADCC-8EA0DE9A9718}"/>
    <dgm:cxn modelId="{1D25B0C3-FED0-4738-86B1-63A2F9A8536F}" type="presOf" srcId="{C890113F-76A1-438F-A1F0-903799A7CB3D}" destId="{4AED4EB1-F536-424F-BADC-7B9D5134D4FA}" srcOrd="0" destOrd="0" presId="urn:microsoft.com/office/officeart/2005/8/layout/matrix1"/>
    <dgm:cxn modelId="{6DF3CCD7-913A-4AE4-9481-AF4DFB048BDD}" type="presParOf" srcId="{8F422C47-C2B9-4495-A1F0-99F964CF449E}" destId="{072F4AAA-E3BE-4454-8DC1-96EA274AE403}" srcOrd="0" destOrd="0" presId="urn:microsoft.com/office/officeart/2005/8/layout/matrix1"/>
    <dgm:cxn modelId="{D6A2776A-DBE6-4CFD-BFD6-3A61C3030A02}" type="presParOf" srcId="{072F4AAA-E3BE-4454-8DC1-96EA274AE403}" destId="{B1224A57-A6AD-478A-A144-11AD6E629121}" srcOrd="0" destOrd="0" presId="urn:microsoft.com/office/officeart/2005/8/layout/matrix1"/>
    <dgm:cxn modelId="{6DEEBF4D-078E-4B58-8395-7015E78305B5}" type="presParOf" srcId="{072F4AAA-E3BE-4454-8DC1-96EA274AE403}" destId="{7F0972A2-AF33-4AB8-AF34-5CB8BD0D8E48}" srcOrd="1" destOrd="0" presId="urn:microsoft.com/office/officeart/2005/8/layout/matrix1"/>
    <dgm:cxn modelId="{D9B3EFE8-041A-44F4-A6DB-B204EE07F505}" type="presParOf" srcId="{072F4AAA-E3BE-4454-8DC1-96EA274AE403}" destId="{C40B1E00-563A-4C03-9073-318828DD9861}" srcOrd="2" destOrd="0" presId="urn:microsoft.com/office/officeart/2005/8/layout/matrix1"/>
    <dgm:cxn modelId="{CF1D5E07-5C60-4751-ADE5-A298186EE47C}" type="presParOf" srcId="{072F4AAA-E3BE-4454-8DC1-96EA274AE403}" destId="{10B27E7B-3071-4388-BD67-46143B06A90F}" srcOrd="3" destOrd="0" presId="urn:microsoft.com/office/officeart/2005/8/layout/matrix1"/>
    <dgm:cxn modelId="{D26DBB44-477E-4AA4-850E-69FE850EB33F}" type="presParOf" srcId="{072F4AAA-E3BE-4454-8DC1-96EA274AE403}" destId="{4AED4EB1-F536-424F-BADC-7B9D5134D4FA}" srcOrd="4" destOrd="0" presId="urn:microsoft.com/office/officeart/2005/8/layout/matrix1"/>
    <dgm:cxn modelId="{9DD2ECE5-4E14-43A4-B007-ED8DC6824096}" type="presParOf" srcId="{072F4AAA-E3BE-4454-8DC1-96EA274AE403}" destId="{F29795F5-1148-4E80-9C38-10689F81A9B2}" srcOrd="5" destOrd="0" presId="urn:microsoft.com/office/officeart/2005/8/layout/matrix1"/>
    <dgm:cxn modelId="{313D4E15-73E6-4B98-AE6B-AB79D6FD9622}" type="presParOf" srcId="{072F4AAA-E3BE-4454-8DC1-96EA274AE403}" destId="{03054810-9DB3-4C20-946D-527C85FED12E}" srcOrd="6" destOrd="0" presId="urn:microsoft.com/office/officeart/2005/8/layout/matrix1"/>
    <dgm:cxn modelId="{D68B7D97-6820-4FC6-8CF6-3932BB35EF26}" type="presParOf" srcId="{072F4AAA-E3BE-4454-8DC1-96EA274AE403}" destId="{34510729-2509-48B5-88B7-FCA06FD1EF9E}" srcOrd="7" destOrd="0" presId="urn:microsoft.com/office/officeart/2005/8/layout/matrix1"/>
    <dgm:cxn modelId="{832C9029-569A-4C51-9782-BB288E51C529}" type="presParOf" srcId="{8F422C47-C2B9-4495-A1F0-99F964CF449E}" destId="{C4DB7684-298A-45C0-BDD9-C308961B6AA2}" srcOrd="1" destOrd="0" presId="urn:microsoft.com/office/officeart/2005/8/layout/matrix1"/>
  </dgm:cxnLst>
  <dgm:bg>
    <a:solidFill>
      <a:srgbClr val="002060"/>
    </a:solidFill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224A57-A6AD-478A-A144-11AD6E629121}">
      <dsp:nvSpPr>
        <dsp:cNvPr id="0" name=""/>
        <dsp:cNvSpPr/>
      </dsp:nvSpPr>
      <dsp:spPr>
        <a:xfrm rot="16200000">
          <a:off x="664562" y="-664562"/>
          <a:ext cx="1509418" cy="2838543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Устройство диагностического пакета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Сессия 4</a:t>
          </a:r>
          <a:endParaRPr lang="ru-RU" sz="1600" kern="1200" dirty="0"/>
        </a:p>
      </dsp:txBody>
      <dsp:txXfrm rot="16200000">
        <a:off x="853239" y="-853239"/>
        <a:ext cx="1132063" cy="2838543"/>
      </dsp:txXfrm>
    </dsp:sp>
    <dsp:sp modelId="{C40B1E00-563A-4C03-9073-318828DD9861}">
      <dsp:nvSpPr>
        <dsp:cNvPr id="0" name=""/>
        <dsp:cNvSpPr/>
      </dsp:nvSpPr>
      <dsp:spPr>
        <a:xfrm>
          <a:off x="2838543" y="0"/>
          <a:ext cx="2838543" cy="1509418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результатов «</a:t>
          </a:r>
          <a:r>
            <a:rPr lang="ru-RU" sz="1600" kern="1200" dirty="0" err="1" smtClean="0"/>
            <a:t>Дельта-тестирования</a:t>
          </a:r>
          <a:r>
            <a:rPr lang="ru-RU" sz="1600" kern="1200" dirty="0" smtClean="0"/>
            <a:t>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		     Сессии 5-6</a:t>
          </a:r>
          <a:endParaRPr lang="ru-RU" sz="1600" kern="1200" dirty="0"/>
        </a:p>
      </dsp:txBody>
      <dsp:txXfrm>
        <a:off x="2838543" y="0"/>
        <a:ext cx="2838543" cy="1132063"/>
      </dsp:txXfrm>
    </dsp:sp>
    <dsp:sp modelId="{4AED4EB1-F536-424F-BADC-7B9D5134D4FA}">
      <dsp:nvSpPr>
        <dsp:cNvPr id="0" name=""/>
        <dsp:cNvSpPr/>
      </dsp:nvSpPr>
      <dsp:spPr>
        <a:xfrm rot="10800000">
          <a:off x="0" y="1509418"/>
          <a:ext cx="2838543" cy="1509418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Представление результатов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Сессия 7</a:t>
          </a:r>
          <a:endParaRPr lang="ru-RU" sz="1600" kern="1200" dirty="0"/>
        </a:p>
      </dsp:txBody>
      <dsp:txXfrm rot="10800000">
        <a:off x="0" y="1886772"/>
        <a:ext cx="2838543" cy="1132063"/>
      </dsp:txXfrm>
    </dsp:sp>
    <dsp:sp modelId="{03054810-9DB3-4C20-946D-527C85FED12E}">
      <dsp:nvSpPr>
        <dsp:cNvPr id="0" name=""/>
        <dsp:cNvSpPr/>
      </dsp:nvSpPr>
      <dsp:spPr>
        <a:xfrm rot="5400000">
          <a:off x="3503106" y="844855"/>
          <a:ext cx="1509418" cy="2838543"/>
        </a:xfrm>
        <a:prstGeom prst="round1Rect">
          <a:avLst/>
        </a:prstGeom>
        <a:solidFill>
          <a:srgbClr val="F842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Опыт использования «</a:t>
          </a:r>
          <a:r>
            <a:rPr lang="ru-RU" sz="1600" kern="1200" dirty="0" err="1" smtClean="0"/>
            <a:t>Дельта-тестирования</a:t>
          </a:r>
          <a:r>
            <a:rPr lang="ru-RU" sz="1600" kern="1200" dirty="0" smtClean="0"/>
            <a:t>» на практике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Сессия 8</a:t>
          </a:r>
          <a:endParaRPr lang="ru-RU" sz="1600" kern="1200" dirty="0"/>
        </a:p>
      </dsp:txBody>
      <dsp:txXfrm rot="5400000">
        <a:off x="3691783" y="1033532"/>
        <a:ext cx="1132063" cy="2838543"/>
      </dsp:txXfrm>
    </dsp:sp>
    <dsp:sp modelId="{C4DB7684-298A-45C0-BDD9-C308961B6AA2}">
      <dsp:nvSpPr>
        <dsp:cNvPr id="0" name=""/>
        <dsp:cNvSpPr/>
      </dsp:nvSpPr>
      <dsp:spPr>
        <a:xfrm>
          <a:off x="1100656" y="1039732"/>
          <a:ext cx="3475773" cy="93937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ru-RU" sz="1600" b="1" kern="1200" dirty="0" smtClean="0"/>
            <a:t>Групповая работа, обсуждение,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ru-RU" sz="1600" b="1" kern="1200" dirty="0" smtClean="0"/>
            <a:t>итоговая дискуссия</a:t>
          </a:r>
        </a:p>
      </dsp:txBody>
      <dsp:txXfrm>
        <a:off x="1100656" y="1039732"/>
        <a:ext cx="3475773" cy="93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text=%D0%BA%D0%B0%D1%80%D1%82%D0%B0%20%D1%80%D0%BE%D1%81%D1%81%D0%B8%D0%B8%20%D0%BF%D0%BE%20%D0%BE%D0%B1%D0%BB%D0%B0%D1%81%D1%82%D1%8F%D0%BC&amp;img_url=de.academic.ru/pictures/dewiki/102/federal_districts_of_russia.png&amp;pos=5&amp;rpt=simage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90688"/>
            <a:ext cx="8749636" cy="2524136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Представление семинара и информация о Российском </a:t>
            </a:r>
            <a:r>
              <a:rPr lang="ru-RU" sz="3600" dirty="0" err="1" smtClean="0">
                <a:solidFill>
                  <a:schemeClr val="bg1"/>
                </a:solidFill>
              </a:rPr>
              <a:t>тренинговом</a:t>
            </a:r>
            <a:r>
              <a:rPr lang="ru-RU" sz="3600" dirty="0" smtClean="0">
                <a:solidFill>
                  <a:schemeClr val="bg1"/>
                </a:solidFill>
              </a:rPr>
              <a:t> центре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23478"/>
            <a:ext cx="17510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51520" y="0"/>
            <a:ext cx="6963686" cy="8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индивидуального прогресса школьников: подходы и инструменты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24-25 апреля 2012 года, г. Красноярск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8578" y="4598058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9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10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2772" y="4550320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belokon\Мои документы\Дельта в производство\Рекламные материалы Позиционирование\Лого_кипк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7252" y="4587974"/>
            <a:ext cx="298153" cy="4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 descr="http://moodle.msses.ru/file.php/1/img/Ipp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5" y="4583137"/>
            <a:ext cx="936104" cy="39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" descr="1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9194" y="4590236"/>
            <a:ext cx="1008112" cy="3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" descr="C:\Documents and Settings\belokon\Мои документы\Klient_Delta\Чебоксары_5 гим\Итоговый логотип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37532" y="458797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99853"/>
            <a:ext cx="4362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ЦЕЛЕВАЯ АУДИТОРИЯ И ТЕМАТИКА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+mn-lt"/>
                <a:cs typeface="+mn-cs"/>
              </a:rPr>
              <a:t>	</a:t>
            </a:r>
            <a:r>
              <a:rPr lang="ru-RU" sz="2800" i="1" dirty="0" smtClean="0">
                <a:latin typeface="+mn-lt"/>
                <a:cs typeface="+mn-cs"/>
              </a:rPr>
              <a:t>Целевая аудитория</a:t>
            </a:r>
            <a:r>
              <a:rPr lang="ru-RU" sz="2800" dirty="0" smtClean="0">
                <a:latin typeface="+mn-lt"/>
                <a:cs typeface="+mn-cs"/>
              </a:rPr>
              <a:t>. Специалисты системы образования регионов РФ и 	СНГ (управленцы, координаторы программ 	ОКО, 	ведущие эксперты)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Основная тематика.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Оценка и управление качеством 	образования (школьное и дошкольное образование).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СТАТИСТИКА УЧАСТНИКОВ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dirty="0" smtClean="0"/>
              <a:t>В период апрель 2011 – 10 апреля 201 гг. РТЦ провёл 4 учебных курса, 1 семинар и 2 вебинара. </a:t>
            </a:r>
          </a:p>
          <a:p>
            <a:pPr algn="just"/>
            <a:r>
              <a:rPr lang="ru-RU" sz="2400" dirty="0" smtClean="0"/>
              <a:t> данных учебных мероприятиях приняло участие </a:t>
            </a:r>
            <a:r>
              <a:rPr lang="ru-RU" sz="2400" b="1" dirty="0" smtClean="0">
                <a:solidFill>
                  <a:srgbClr val="FF0000"/>
                </a:solidFill>
              </a:rPr>
              <a:t>1118</a:t>
            </a:r>
            <a:r>
              <a:rPr lang="ru-RU" sz="2400" dirty="0" smtClean="0"/>
              <a:t> специалистов системы образования из </a:t>
            </a:r>
            <a:r>
              <a:rPr lang="ru-RU" sz="2400" b="1" dirty="0" smtClean="0"/>
              <a:t>43 регионов РФ и 8 стран СНГ</a:t>
            </a:r>
            <a:r>
              <a:rPr lang="ru-RU" sz="2400" dirty="0" smtClean="0"/>
              <a:t> (Азербайджан, Армения, Белоруссия, Казахстан, Кыргызстан, Таджикистан, Приднестровье, Туркменистан).</a:t>
            </a:r>
          </a:p>
          <a:p>
            <a:pPr algn="just"/>
            <a:r>
              <a:rPr lang="ru-RU" sz="2400" b="1" dirty="0" smtClean="0"/>
              <a:t>158</a:t>
            </a:r>
            <a:r>
              <a:rPr lang="ru-RU" sz="2400" dirty="0" smtClean="0"/>
              <a:t> слушателей приняло участие в очных учебных мероприятиях РТЦ и </a:t>
            </a:r>
            <a:r>
              <a:rPr lang="ru-RU" sz="2400" b="1" dirty="0" smtClean="0"/>
              <a:t>960</a:t>
            </a:r>
            <a:r>
              <a:rPr lang="ru-RU" sz="2400" dirty="0" smtClean="0"/>
              <a:t> – в </a:t>
            </a:r>
            <a:r>
              <a:rPr lang="ru-RU" sz="2400" dirty="0" err="1" smtClean="0"/>
              <a:t>вебинарах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Общее число участников из стран СНГ – </a:t>
            </a:r>
            <a:r>
              <a:rPr lang="ru-RU" sz="2400" b="1" dirty="0" smtClean="0"/>
              <a:t>232</a:t>
            </a:r>
            <a:r>
              <a:rPr lang="ru-RU" sz="2400" dirty="0" smtClean="0"/>
              <a:t>.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БЛИЖАЙШИЕ УЧЕБНЫЕ МЕРОПРИЯТИЯ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24-25.04.2012, г. Красноярск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Семинар</a:t>
            </a:r>
            <a:r>
              <a:rPr lang="ru-RU" sz="2400" dirty="0" smtClean="0"/>
              <a:t> «Оценка индивидуального прогресса школьников: подходы и инструменты»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27.04.2012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7030A0"/>
                </a:solidFill>
              </a:rPr>
              <a:t>Вебинар</a:t>
            </a:r>
            <a:r>
              <a:rPr lang="ru-RU" sz="2400" dirty="0" smtClean="0"/>
              <a:t> «Готовим пресс-релиз по итогам проведения программы оценки учебных достижений»	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26-29.06.2012, г. Бишкек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Учебный курс </a:t>
            </a:r>
            <a:r>
              <a:rPr lang="ru-RU" sz="2400" dirty="0" smtClean="0"/>
              <a:t>«Система оценки качества и образовательная политика: ключевые проблемы и направления развития» 	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7814"/>
            <a:ext cx="1835684" cy="17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ДАЙДЖЕСТ УЧЕБНЫХ МАТЕРИАЛОВ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435846"/>
            <a:ext cx="16426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203598"/>
            <a:ext cx="1627272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2813" y="1131590"/>
            <a:ext cx="1533683" cy="9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6356" y="1995686"/>
            <a:ext cx="1540140" cy="13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07504" y="1152128"/>
            <a:ext cx="5544616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noProof="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ВЫПУСК 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+mn-cs"/>
              </a:rPr>
              <a:t>Проектирование эффективных систем оценки качества образования.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ВЫПУСК 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Информирование целевых групп о результатах оценки учебных достижений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ВЫПУСК 3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Использование результатов оценки учебных достижений школьников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ВЫПУСК 4 </a:t>
            </a:r>
            <a:r>
              <a:rPr lang="ru-RU" sz="2000" dirty="0" smtClean="0">
                <a:solidFill>
                  <a:srgbClr val="FF0000"/>
                </a:solidFill>
              </a:rPr>
              <a:t>(готовится). Организация и проведение программ оценки учебных достижений.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WWW.RTC-EDU.RU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81075"/>
            <a:ext cx="71342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131590"/>
            <a:ext cx="5002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45 специалистов </a:t>
            </a:r>
            <a:r>
              <a:rPr lang="ru-RU" dirty="0" smtClean="0"/>
              <a:t>из стран СНГ и регионов России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2" y="3000378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СНГ – 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 (Кыргызстан, Казахстан, Белоруссия)</a:t>
            </a:r>
          </a:p>
          <a:p>
            <a:r>
              <a:rPr lang="ru-RU" dirty="0" smtClean="0"/>
              <a:t>Регионы </a:t>
            </a:r>
            <a:r>
              <a:rPr lang="ru-RU" dirty="0" smtClean="0"/>
              <a:t>России (10 регионов)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42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   из них Красноярский край - </a:t>
            </a:r>
            <a:r>
              <a:rPr lang="ru-RU" b="1" dirty="0" smtClean="0">
                <a:solidFill>
                  <a:schemeClr val="tx2"/>
                </a:solidFill>
              </a:rPr>
              <a:t>30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995576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Центры ОКО – </a:t>
            </a:r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dirty="0" smtClean="0"/>
          </a:p>
          <a:p>
            <a:r>
              <a:rPr lang="ru-RU" dirty="0" smtClean="0"/>
              <a:t>Образовательные учреждения – </a:t>
            </a:r>
            <a:r>
              <a:rPr lang="ru-RU" b="1" dirty="0" smtClean="0">
                <a:solidFill>
                  <a:srgbClr val="FF0000"/>
                </a:solidFill>
              </a:rPr>
              <a:t>20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Учреждения ДПО – </a:t>
            </a:r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МОУ –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</a:p>
          <a:p>
            <a:r>
              <a:rPr lang="ru-RU" dirty="0" smtClean="0"/>
              <a:t>Научные организации -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ru-RU" dirty="0" smtClean="0"/>
              <a:t>Метод. центр –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ru-RU" dirty="0" smtClean="0"/>
              <a:t>Органы </a:t>
            </a:r>
            <a:r>
              <a:rPr lang="ru-RU" dirty="0" smtClean="0"/>
              <a:t>власти -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dirty="0" smtClean="0"/>
          </a:p>
        </p:txBody>
      </p:sp>
      <p:pic>
        <p:nvPicPr>
          <p:cNvPr id="66562" name="Picture 2" descr="http://im2-tub-ru.yandex.net/i?id=371366958-17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785932"/>
            <a:ext cx="1583000" cy="928694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belokon\Мои документы\Дельта в производство\Рекламные материалы Позиционирование\Лого_кипк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8723" y="2005083"/>
            <a:ext cx="298153" cy="4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http://moodle.msses.ru/file.php/1/img/Ipp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000246"/>
            <a:ext cx="936104" cy="39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" descr="1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007346"/>
            <a:ext cx="876513" cy="3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3" descr="C:\Documents and Settings\belokon\Мои документы\Klient_Delta\Чебоксары_5 гим\Итоговый логотип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9003" y="2005083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072462" y="207168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ЦЕЛЬ КУРСА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6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3200" dirty="0" smtClean="0"/>
              <a:t>Цель семинара - оформление представлений о современных возможностях оценки качества образования на основе использования подхода к оценке индивидуального прогресса учащихся в мышлении и понимании. 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СЕМИНАРА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101973"/>
            <a:ext cx="6985024" cy="406206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763440" y="1662682"/>
          <a:ext cx="5677087" cy="301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475408" y="1173981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Теоретическая основа мониторинга ИП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491632" y="4693081"/>
            <a:ext cx="2297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Сессии </a:t>
            </a:r>
            <a:r>
              <a:rPr lang="ru-RU" dirty="0" smtClean="0">
                <a:solidFill>
                  <a:schemeClr val="bg1"/>
                </a:solidFill>
              </a:rPr>
              <a:t>2- 3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340</Words>
  <Application>Microsoft Office PowerPoint</Application>
  <PresentationFormat>Экран (16:9)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Представление семинара и информация о Российском тренинговом центре </vt:lpstr>
      <vt:lpstr>ЦЕЛЕВАЯ АУДИТОРИЯ И ТЕМАТИКА</vt:lpstr>
      <vt:lpstr>СТАТИСТИКА УЧАСТНИКОВ</vt:lpstr>
      <vt:lpstr>БЛИЖАЙШИЕ УЧЕБНЫЕ МЕРОПРИЯТИЯ</vt:lpstr>
      <vt:lpstr>ДАЙДЖЕСТ УЧЕБНЫХ МАТЕРИАЛОВ</vt:lpstr>
      <vt:lpstr>WWW.RTC-EDU.RU</vt:lpstr>
      <vt:lpstr>УЧАСТНИКИ</vt:lpstr>
      <vt:lpstr>ЦЕЛЬ КУРСА</vt:lpstr>
      <vt:lpstr>СТРУКТУРА СЕМИНАРА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Тренинговый центр</cp:lastModifiedBy>
  <cp:revision>82</cp:revision>
  <dcterms:created xsi:type="dcterms:W3CDTF">2011-08-25T06:09:31Z</dcterms:created>
  <dcterms:modified xsi:type="dcterms:W3CDTF">2012-04-26T04:24:33Z</dcterms:modified>
</cp:coreProperties>
</file>