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2" r:id="rId3"/>
    <p:sldId id="296" r:id="rId4"/>
    <p:sldId id="301" r:id="rId5"/>
    <p:sldId id="300" r:id="rId6"/>
    <p:sldId id="298" r:id="rId7"/>
    <p:sldId id="299" r:id="rId8"/>
    <p:sldId id="294" r:id="rId9"/>
    <p:sldId id="293" r:id="rId10"/>
    <p:sldId id="288" r:id="rId11"/>
    <p:sldId id="277" r:id="rId12"/>
    <p:sldId id="289" r:id="rId13"/>
    <p:sldId id="292" r:id="rId14"/>
    <p:sldId id="295" r:id="rId15"/>
    <p:sldId id="268" r:id="rId16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49" autoAdjust="0"/>
  </p:normalViewPr>
  <p:slideViewPr>
    <p:cSldViewPr>
      <p:cViewPr varScale="1">
        <p:scale>
          <a:sx n="102" d="100"/>
          <a:sy n="102" d="100"/>
        </p:scale>
        <p:origin x="-88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%20TRAINING%20CENTER\&#1059;&#1095;&#1077;&#1073;&#1085;&#1099;&#1077;%20&#1084;&#1077;&#1088;&#1086;&#1087;&#1088;&#1080;&#1103;&#1090;&#1080;&#1103;\&#1050;&#1091;&#1088;&#1089;%206_&#1053;&#1072;&#1094;.%20&#1101;&#1082;&#1079;&#1072;&#1084;&#1077;&#1085;&#1099;%20&#1080;%20&#1084;&#1086;&#1085;&#1080;&#1090;&#1086;&#1088;&#1080;&#1085;&#1075;&#1080;%20(&#1052;&#1080;&#1085;&#1089;&#1082;)\&#1057;&#1090;&#1072;&#1090;&#1080;&#1089;&#1090;&#1080;&#1082;&#1072;%20&#1091;&#1095;&#1072;&#1089;&#1090;&#1085;&#1080;&#1082;&#1086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USSIAN%20TRAINING%20CENTER\&#1059;&#1095;&#1077;&#1073;&#1085;&#1099;&#1077;%20&#1084;&#1077;&#1088;&#1086;&#1087;&#1088;&#1080;&#1103;&#1090;&#1080;&#1103;\&#1050;&#1091;&#1088;&#1089;%206_&#1053;&#1072;&#1094;.%20&#1101;&#1082;&#1079;&#1072;&#1084;&#1077;&#1085;&#1099;%20&#1080;%20&#1084;&#1086;&#1085;&#1080;&#1090;&#1086;&#1088;&#1080;&#1085;&#1075;&#1080;%20(&#1052;&#1080;&#1085;&#1089;&#1082;)\&#1057;&#1090;&#1072;&#1090;&#1080;&#1089;&#1090;&#1080;&#1082;&#1072;%20&#1091;&#1095;&#1072;&#1089;&#1090;&#1085;&#1080;&#1082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Статистика!$B$1:$B$6</c:f>
              <c:strCache>
                <c:ptCount val="6"/>
                <c:pt idx="0">
                  <c:v>Армения</c:v>
                </c:pt>
                <c:pt idx="1">
                  <c:v>Белоруссия</c:v>
                </c:pt>
                <c:pt idx="2">
                  <c:v>Казахстан</c:v>
                </c:pt>
                <c:pt idx="3">
                  <c:v>Кыргызстан</c:v>
                </c:pt>
                <c:pt idx="4">
                  <c:v>Россия</c:v>
                </c:pt>
                <c:pt idx="5">
                  <c:v>Таджикистан</c:v>
                </c:pt>
              </c:strCache>
            </c:strRef>
          </c:cat>
          <c:val>
            <c:numRef>
              <c:f>Статистика!$C$1:$C$6</c:f>
              <c:numCache>
                <c:formatCode>General</c:formatCode>
                <c:ptCount val="6"/>
                <c:pt idx="0">
                  <c:v>2</c:v>
                </c:pt>
                <c:pt idx="1">
                  <c:v>23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Статистика!$B$7:$B$10</c:f>
              <c:strCache>
                <c:ptCount val="4"/>
                <c:pt idx="0">
                  <c:v>Органы власти</c:v>
                </c:pt>
                <c:pt idx="1">
                  <c:v>Учреждения ВПО и ДПО</c:v>
                </c:pt>
                <c:pt idx="2">
                  <c:v>Центры ОКО</c:v>
                </c:pt>
                <c:pt idx="3">
                  <c:v>Науч. и межд. организации</c:v>
                </c:pt>
              </c:strCache>
            </c:strRef>
          </c:cat>
          <c:val>
            <c:numRef>
              <c:f>Статистика!$C$7:$C$10</c:f>
              <c:numCache>
                <c:formatCode>General</c:formatCode>
                <c:ptCount val="4"/>
                <c:pt idx="0">
                  <c:v>4</c:v>
                </c:pt>
                <c:pt idx="1">
                  <c:v>10</c:v>
                </c:pt>
                <c:pt idx="2">
                  <c:v>7</c:v>
                </c:pt>
                <c:pt idx="3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BD09A3-73D1-4D65-82D9-BBDDD6DDE74C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1992A1-1FC3-4817-9CB3-BFE9CFF0D9F5}">
      <dgm:prSet phldrT="[Текст]" custT="1"/>
      <dgm:spPr/>
      <dgm:t>
        <a:bodyPr/>
        <a:lstStyle/>
        <a:p>
          <a:pPr>
            <a:spcAft>
              <a:spcPts val="200"/>
            </a:spcAft>
          </a:pPr>
          <a:r>
            <a:rPr lang="ru-RU" sz="1600" b="1" dirty="0" smtClean="0"/>
            <a:t>Обсуждение,</a:t>
          </a:r>
        </a:p>
        <a:p>
          <a:pPr>
            <a:spcAft>
              <a:spcPts val="200"/>
            </a:spcAft>
          </a:pPr>
          <a:r>
            <a:rPr lang="ru-RU" sz="1600" b="1" dirty="0" smtClean="0"/>
            <a:t>Круглый стол</a:t>
          </a:r>
        </a:p>
      </dgm:t>
    </dgm:pt>
    <dgm:pt modelId="{43923CAF-6DF6-4269-8C7D-D99E3F3FD05B}" type="parTrans" cxnId="{AB53048C-32BA-4E92-8EED-1FA40AAACF70}">
      <dgm:prSet/>
      <dgm:spPr/>
      <dgm:t>
        <a:bodyPr/>
        <a:lstStyle/>
        <a:p>
          <a:endParaRPr lang="ru-RU"/>
        </a:p>
      </dgm:t>
    </dgm:pt>
    <dgm:pt modelId="{FCD0BED6-EE77-436F-ADCC-8EA0DE9A9718}" type="sibTrans" cxnId="{AB53048C-32BA-4E92-8EED-1FA40AAACF70}">
      <dgm:prSet/>
      <dgm:spPr/>
      <dgm:t>
        <a:bodyPr/>
        <a:lstStyle/>
        <a:p>
          <a:endParaRPr lang="ru-RU"/>
        </a:p>
      </dgm:t>
    </dgm:pt>
    <dgm:pt modelId="{0ADC6904-5516-445D-9545-6F8663DE3291}">
      <dgm:prSet phldrT="[Текст]" custT="1"/>
      <dgm:spPr>
        <a:solidFill>
          <a:srgbClr val="92D050"/>
        </a:solidFill>
      </dgm:spPr>
      <dgm:t>
        <a:bodyPr/>
        <a:lstStyle/>
        <a:p>
          <a:pPr marL="0" algn="ctr">
            <a:spcBef>
              <a:spcPts val="1200"/>
            </a:spcBef>
          </a:pPr>
          <a:endParaRPr lang="ru-RU" sz="1600" dirty="0" smtClean="0"/>
        </a:p>
        <a:p>
          <a:pPr marL="0" algn="ctr">
            <a:spcBef>
              <a:spcPts val="1200"/>
            </a:spcBef>
          </a:pPr>
          <a:r>
            <a:rPr lang="ru-RU" sz="1600" dirty="0" smtClean="0"/>
            <a:t>Системы нац. экзаменов в странах СНГ</a:t>
          </a:r>
        </a:p>
        <a:p>
          <a:pPr marL="0" algn="l">
            <a:spcBef>
              <a:spcPts val="1200"/>
            </a:spcBef>
          </a:pPr>
          <a:r>
            <a:rPr lang="ru-RU" sz="1600" dirty="0" smtClean="0"/>
            <a:t>Сессии 2-4</a:t>
          </a:r>
          <a:endParaRPr lang="ru-RU" sz="1600" dirty="0"/>
        </a:p>
      </dgm:t>
    </dgm:pt>
    <dgm:pt modelId="{CF2E464C-2A15-4251-99A0-B1011EC4CDD6}" type="parTrans" cxnId="{791FE3DB-B615-40BB-A1C6-048FF723A40C}">
      <dgm:prSet/>
      <dgm:spPr/>
      <dgm:t>
        <a:bodyPr/>
        <a:lstStyle/>
        <a:p>
          <a:endParaRPr lang="ru-RU"/>
        </a:p>
      </dgm:t>
    </dgm:pt>
    <dgm:pt modelId="{E3E0D14E-CD17-4952-B70A-F41E3D76937E}" type="sibTrans" cxnId="{791FE3DB-B615-40BB-A1C6-048FF723A40C}">
      <dgm:prSet/>
      <dgm:spPr/>
      <dgm:t>
        <a:bodyPr/>
        <a:lstStyle/>
        <a:p>
          <a:endParaRPr lang="ru-RU"/>
        </a:p>
      </dgm:t>
    </dgm:pt>
    <dgm:pt modelId="{C1D32EED-731F-4CF0-BAE7-59C7F6DE6300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 sz="1600" dirty="0" smtClean="0"/>
        </a:p>
        <a:p>
          <a:r>
            <a:rPr lang="ru-RU" sz="1600" dirty="0" smtClean="0"/>
            <a:t>Мониторинги учебных достижений</a:t>
          </a:r>
        </a:p>
        <a:p>
          <a:r>
            <a:rPr lang="ru-RU" sz="1600" dirty="0" smtClean="0"/>
            <a:t>		     Сессии 5-8</a:t>
          </a:r>
          <a:endParaRPr lang="ru-RU" sz="1600" dirty="0"/>
        </a:p>
      </dgm:t>
    </dgm:pt>
    <dgm:pt modelId="{72BCC4BC-30CD-4BC1-9EE9-542B606D43A5}" type="parTrans" cxnId="{9FC63C0B-F71E-4724-BB18-331532F1334E}">
      <dgm:prSet/>
      <dgm:spPr/>
      <dgm:t>
        <a:bodyPr/>
        <a:lstStyle/>
        <a:p>
          <a:endParaRPr lang="ru-RU"/>
        </a:p>
      </dgm:t>
    </dgm:pt>
    <dgm:pt modelId="{D895CC6F-3516-41E4-AE12-A66D7838C443}" type="sibTrans" cxnId="{9FC63C0B-F71E-4724-BB18-331532F1334E}">
      <dgm:prSet/>
      <dgm:spPr/>
      <dgm:t>
        <a:bodyPr/>
        <a:lstStyle/>
        <a:p>
          <a:endParaRPr lang="ru-RU"/>
        </a:p>
      </dgm:t>
    </dgm:pt>
    <dgm:pt modelId="{C890113F-76A1-438F-A1F0-903799A7CB3D}">
      <dgm:prSet phldrT="[Текст]" custT="1"/>
      <dgm:spPr>
        <a:solidFill>
          <a:srgbClr val="0070C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Инструментарий оценки ИК-компетентности выпускников основной школы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Сессии 9-11</a:t>
          </a:r>
          <a:endParaRPr lang="ru-RU" sz="1600" dirty="0"/>
        </a:p>
      </dgm:t>
    </dgm:pt>
    <dgm:pt modelId="{FFA18DA3-68C0-4349-8C9C-E9D014D773A5}" type="parTrans" cxnId="{F7722817-A758-4BC9-B775-E3C22D7C1C84}">
      <dgm:prSet/>
      <dgm:spPr/>
      <dgm:t>
        <a:bodyPr/>
        <a:lstStyle/>
        <a:p>
          <a:endParaRPr lang="ru-RU"/>
        </a:p>
      </dgm:t>
    </dgm:pt>
    <dgm:pt modelId="{5494555E-1ACB-40F0-A798-7BAD1DFC12AD}" type="sibTrans" cxnId="{F7722817-A758-4BC9-B775-E3C22D7C1C84}">
      <dgm:prSet/>
      <dgm:spPr/>
      <dgm:t>
        <a:bodyPr/>
        <a:lstStyle/>
        <a:p>
          <a:endParaRPr lang="ru-RU"/>
        </a:p>
      </dgm:t>
    </dgm:pt>
    <dgm:pt modelId="{E0B835F3-C4A9-40C0-85F3-4FECEEE84308}">
      <dgm:prSet phldrT="[Текст]" custT="1"/>
      <dgm:spPr>
        <a:solidFill>
          <a:srgbClr val="F84253"/>
        </a:soli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ru-RU" sz="1600" dirty="0" smtClean="0"/>
            <a:t>Проект «Соц. навигатор»: представление результатов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исследований в СМИ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600" dirty="0" smtClean="0"/>
            <a:t>Сессия 12-13</a:t>
          </a:r>
          <a:endParaRPr lang="ru-RU" sz="1600" dirty="0"/>
        </a:p>
      </dgm:t>
    </dgm:pt>
    <dgm:pt modelId="{CCE536B2-D1DF-4D84-B868-E4E3E8B75BDD}" type="parTrans" cxnId="{44352EF3-5723-4926-9014-30BE116777AC}">
      <dgm:prSet/>
      <dgm:spPr/>
      <dgm:t>
        <a:bodyPr/>
        <a:lstStyle/>
        <a:p>
          <a:endParaRPr lang="ru-RU"/>
        </a:p>
      </dgm:t>
    </dgm:pt>
    <dgm:pt modelId="{7FB020B1-5895-4C49-97EA-5CA56315CB5F}" type="sibTrans" cxnId="{44352EF3-5723-4926-9014-30BE116777AC}">
      <dgm:prSet/>
      <dgm:spPr/>
      <dgm:t>
        <a:bodyPr/>
        <a:lstStyle/>
        <a:p>
          <a:endParaRPr lang="ru-RU"/>
        </a:p>
      </dgm:t>
    </dgm:pt>
    <dgm:pt modelId="{8F422C47-C2B9-4495-A1F0-99F964CF449E}" type="pres">
      <dgm:prSet presAssocID="{4CBD09A3-73D1-4D65-82D9-BBDDD6DDE74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2F4AAA-E3BE-4454-8DC1-96EA274AE403}" type="pres">
      <dgm:prSet presAssocID="{4CBD09A3-73D1-4D65-82D9-BBDDD6DDE74C}" presName="matrix" presStyleCnt="0"/>
      <dgm:spPr/>
    </dgm:pt>
    <dgm:pt modelId="{B1224A57-A6AD-478A-A144-11AD6E629121}" type="pres">
      <dgm:prSet presAssocID="{4CBD09A3-73D1-4D65-82D9-BBDDD6DDE74C}" presName="tile1" presStyleLbl="node1" presStyleIdx="0" presStyleCnt="4" custLinFactNeighborX="-2041"/>
      <dgm:spPr/>
      <dgm:t>
        <a:bodyPr/>
        <a:lstStyle/>
        <a:p>
          <a:endParaRPr lang="ru-RU"/>
        </a:p>
      </dgm:t>
    </dgm:pt>
    <dgm:pt modelId="{7F0972A2-AF33-4AB8-AF34-5CB8BD0D8E48}" type="pres">
      <dgm:prSet presAssocID="{4CBD09A3-73D1-4D65-82D9-BBDDD6DDE74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B1E00-563A-4C03-9073-318828DD9861}" type="pres">
      <dgm:prSet presAssocID="{4CBD09A3-73D1-4D65-82D9-BBDDD6DDE74C}" presName="tile2" presStyleLbl="node1" presStyleIdx="1" presStyleCnt="4"/>
      <dgm:spPr/>
      <dgm:t>
        <a:bodyPr/>
        <a:lstStyle/>
        <a:p>
          <a:endParaRPr lang="ru-RU"/>
        </a:p>
      </dgm:t>
    </dgm:pt>
    <dgm:pt modelId="{10B27E7B-3071-4388-BD67-46143B06A90F}" type="pres">
      <dgm:prSet presAssocID="{4CBD09A3-73D1-4D65-82D9-BBDDD6DDE74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ED4EB1-F536-424F-BADC-7B9D5134D4FA}" type="pres">
      <dgm:prSet presAssocID="{4CBD09A3-73D1-4D65-82D9-BBDDD6DDE74C}" presName="tile3" presStyleLbl="node1" presStyleIdx="2" presStyleCnt="4"/>
      <dgm:spPr/>
      <dgm:t>
        <a:bodyPr/>
        <a:lstStyle/>
        <a:p>
          <a:endParaRPr lang="ru-RU"/>
        </a:p>
      </dgm:t>
    </dgm:pt>
    <dgm:pt modelId="{F29795F5-1148-4E80-9C38-10689F81A9B2}" type="pres">
      <dgm:prSet presAssocID="{4CBD09A3-73D1-4D65-82D9-BBDDD6DDE74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54810-9DB3-4C20-946D-527C85FED12E}" type="pres">
      <dgm:prSet presAssocID="{4CBD09A3-73D1-4D65-82D9-BBDDD6DDE74C}" presName="tile4" presStyleLbl="node1" presStyleIdx="3" presStyleCnt="4" custLinFactNeighborX="407"/>
      <dgm:spPr/>
      <dgm:t>
        <a:bodyPr/>
        <a:lstStyle/>
        <a:p>
          <a:endParaRPr lang="ru-RU"/>
        </a:p>
      </dgm:t>
    </dgm:pt>
    <dgm:pt modelId="{34510729-2509-48B5-88B7-FCA06FD1EF9E}" type="pres">
      <dgm:prSet presAssocID="{4CBD09A3-73D1-4D65-82D9-BBDDD6DDE74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B7684-298A-45C0-BDD9-C308961B6AA2}" type="pres">
      <dgm:prSet presAssocID="{4CBD09A3-73D1-4D65-82D9-BBDDD6DDE74C}" presName="centerTile" presStyleLbl="fgShp" presStyleIdx="0" presStyleCnt="1" custScaleX="204082" custScaleY="12446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1126D35-4D5D-42A4-8031-71FE7D10A4FC}" type="presOf" srcId="{E0B835F3-C4A9-40C0-85F3-4FECEEE84308}" destId="{34510729-2509-48B5-88B7-FCA06FD1EF9E}" srcOrd="1" destOrd="0" presId="urn:microsoft.com/office/officeart/2005/8/layout/matrix1"/>
    <dgm:cxn modelId="{3438A7E8-19CB-497D-A3AE-BF88EF4EEE78}" type="presOf" srcId="{E0B835F3-C4A9-40C0-85F3-4FECEEE84308}" destId="{03054810-9DB3-4C20-946D-527C85FED12E}" srcOrd="0" destOrd="0" presId="urn:microsoft.com/office/officeart/2005/8/layout/matrix1"/>
    <dgm:cxn modelId="{44352EF3-5723-4926-9014-30BE116777AC}" srcId="{881992A1-1FC3-4817-9CB3-BFE9CFF0D9F5}" destId="{E0B835F3-C4A9-40C0-85F3-4FECEEE84308}" srcOrd="3" destOrd="0" parTransId="{CCE536B2-D1DF-4D84-B868-E4E3E8B75BDD}" sibTransId="{7FB020B1-5895-4C49-97EA-5CA56315CB5F}"/>
    <dgm:cxn modelId="{F7722817-A758-4BC9-B775-E3C22D7C1C84}" srcId="{881992A1-1FC3-4817-9CB3-BFE9CFF0D9F5}" destId="{C890113F-76A1-438F-A1F0-903799A7CB3D}" srcOrd="2" destOrd="0" parTransId="{FFA18DA3-68C0-4349-8C9C-E9D014D773A5}" sibTransId="{5494555E-1ACB-40F0-A798-7BAD1DFC12AD}"/>
    <dgm:cxn modelId="{E5183733-08C9-4026-A88C-AB1B3A9CDBA1}" type="presOf" srcId="{4CBD09A3-73D1-4D65-82D9-BBDDD6DDE74C}" destId="{8F422C47-C2B9-4495-A1F0-99F964CF449E}" srcOrd="0" destOrd="0" presId="urn:microsoft.com/office/officeart/2005/8/layout/matrix1"/>
    <dgm:cxn modelId="{9FC63C0B-F71E-4724-BB18-331532F1334E}" srcId="{881992A1-1FC3-4817-9CB3-BFE9CFF0D9F5}" destId="{C1D32EED-731F-4CF0-BAE7-59C7F6DE6300}" srcOrd="1" destOrd="0" parTransId="{72BCC4BC-30CD-4BC1-9EE9-542B606D43A5}" sibTransId="{D895CC6F-3516-41E4-AE12-A66D7838C443}"/>
    <dgm:cxn modelId="{791FE3DB-B615-40BB-A1C6-048FF723A40C}" srcId="{881992A1-1FC3-4817-9CB3-BFE9CFF0D9F5}" destId="{0ADC6904-5516-445D-9545-6F8663DE3291}" srcOrd="0" destOrd="0" parTransId="{CF2E464C-2A15-4251-99A0-B1011EC4CDD6}" sibTransId="{E3E0D14E-CD17-4952-B70A-F41E3D76937E}"/>
    <dgm:cxn modelId="{087C17A5-8BB8-4A4D-993F-4E1E861B5F23}" type="presOf" srcId="{881992A1-1FC3-4817-9CB3-BFE9CFF0D9F5}" destId="{C4DB7684-298A-45C0-BDD9-C308961B6AA2}" srcOrd="0" destOrd="0" presId="urn:microsoft.com/office/officeart/2005/8/layout/matrix1"/>
    <dgm:cxn modelId="{1C7CE11E-98C4-423E-9788-6F13A77A5361}" type="presOf" srcId="{0ADC6904-5516-445D-9545-6F8663DE3291}" destId="{B1224A57-A6AD-478A-A144-11AD6E629121}" srcOrd="0" destOrd="0" presId="urn:microsoft.com/office/officeart/2005/8/layout/matrix1"/>
    <dgm:cxn modelId="{AB53048C-32BA-4E92-8EED-1FA40AAACF70}" srcId="{4CBD09A3-73D1-4D65-82D9-BBDDD6DDE74C}" destId="{881992A1-1FC3-4817-9CB3-BFE9CFF0D9F5}" srcOrd="0" destOrd="0" parTransId="{43923CAF-6DF6-4269-8C7D-D99E3F3FD05B}" sibTransId="{FCD0BED6-EE77-436F-ADCC-8EA0DE9A9718}"/>
    <dgm:cxn modelId="{6AC7C0AC-3655-456A-96EE-D8CCE73C9BA3}" type="presOf" srcId="{C1D32EED-731F-4CF0-BAE7-59C7F6DE6300}" destId="{10B27E7B-3071-4388-BD67-46143B06A90F}" srcOrd="1" destOrd="0" presId="urn:microsoft.com/office/officeart/2005/8/layout/matrix1"/>
    <dgm:cxn modelId="{1CDAF1F8-7E25-40F2-B157-8B37A800BEEB}" type="presOf" srcId="{0ADC6904-5516-445D-9545-6F8663DE3291}" destId="{7F0972A2-AF33-4AB8-AF34-5CB8BD0D8E48}" srcOrd="1" destOrd="0" presId="urn:microsoft.com/office/officeart/2005/8/layout/matrix1"/>
    <dgm:cxn modelId="{34B6DD17-22BD-486F-BFED-029BC0828109}" type="presOf" srcId="{C890113F-76A1-438F-A1F0-903799A7CB3D}" destId="{F29795F5-1148-4E80-9C38-10689F81A9B2}" srcOrd="1" destOrd="0" presId="urn:microsoft.com/office/officeart/2005/8/layout/matrix1"/>
    <dgm:cxn modelId="{BFBF5E38-6E37-40F1-A12C-4216871AB809}" type="presOf" srcId="{C890113F-76A1-438F-A1F0-903799A7CB3D}" destId="{4AED4EB1-F536-424F-BADC-7B9D5134D4FA}" srcOrd="0" destOrd="0" presId="urn:microsoft.com/office/officeart/2005/8/layout/matrix1"/>
    <dgm:cxn modelId="{F1570699-E2C9-46BC-B04E-894B62CB1328}" type="presOf" srcId="{C1D32EED-731F-4CF0-BAE7-59C7F6DE6300}" destId="{C40B1E00-563A-4C03-9073-318828DD9861}" srcOrd="0" destOrd="0" presId="urn:microsoft.com/office/officeart/2005/8/layout/matrix1"/>
    <dgm:cxn modelId="{D3B8A546-7300-4386-A0DF-1FA23A41CF91}" type="presParOf" srcId="{8F422C47-C2B9-4495-A1F0-99F964CF449E}" destId="{072F4AAA-E3BE-4454-8DC1-96EA274AE403}" srcOrd="0" destOrd="0" presId="urn:microsoft.com/office/officeart/2005/8/layout/matrix1"/>
    <dgm:cxn modelId="{214B8E47-1578-4754-96D6-C53209873119}" type="presParOf" srcId="{072F4AAA-E3BE-4454-8DC1-96EA274AE403}" destId="{B1224A57-A6AD-478A-A144-11AD6E629121}" srcOrd="0" destOrd="0" presId="urn:microsoft.com/office/officeart/2005/8/layout/matrix1"/>
    <dgm:cxn modelId="{4F7F237A-5BF3-4876-B5C1-74EFAC87B38A}" type="presParOf" srcId="{072F4AAA-E3BE-4454-8DC1-96EA274AE403}" destId="{7F0972A2-AF33-4AB8-AF34-5CB8BD0D8E48}" srcOrd="1" destOrd="0" presId="urn:microsoft.com/office/officeart/2005/8/layout/matrix1"/>
    <dgm:cxn modelId="{233F1823-6D2C-46D2-AAF4-44A8A9787EAC}" type="presParOf" srcId="{072F4AAA-E3BE-4454-8DC1-96EA274AE403}" destId="{C40B1E00-563A-4C03-9073-318828DD9861}" srcOrd="2" destOrd="0" presId="urn:microsoft.com/office/officeart/2005/8/layout/matrix1"/>
    <dgm:cxn modelId="{8E538247-D8A6-4A64-92F1-E08C251A17D5}" type="presParOf" srcId="{072F4AAA-E3BE-4454-8DC1-96EA274AE403}" destId="{10B27E7B-3071-4388-BD67-46143B06A90F}" srcOrd="3" destOrd="0" presId="urn:microsoft.com/office/officeart/2005/8/layout/matrix1"/>
    <dgm:cxn modelId="{738B662C-503D-4000-8294-949E8B597BD0}" type="presParOf" srcId="{072F4AAA-E3BE-4454-8DC1-96EA274AE403}" destId="{4AED4EB1-F536-424F-BADC-7B9D5134D4FA}" srcOrd="4" destOrd="0" presId="urn:microsoft.com/office/officeart/2005/8/layout/matrix1"/>
    <dgm:cxn modelId="{C3C5E0DA-0E25-4539-A4C1-A0BA5D736521}" type="presParOf" srcId="{072F4AAA-E3BE-4454-8DC1-96EA274AE403}" destId="{F29795F5-1148-4E80-9C38-10689F81A9B2}" srcOrd="5" destOrd="0" presId="urn:microsoft.com/office/officeart/2005/8/layout/matrix1"/>
    <dgm:cxn modelId="{CC3B36AA-EB76-4B16-990F-CE8A8D20D989}" type="presParOf" srcId="{072F4AAA-E3BE-4454-8DC1-96EA274AE403}" destId="{03054810-9DB3-4C20-946D-527C85FED12E}" srcOrd="6" destOrd="0" presId="urn:microsoft.com/office/officeart/2005/8/layout/matrix1"/>
    <dgm:cxn modelId="{E7602EDE-3D97-4880-A3D7-6A3558713D80}" type="presParOf" srcId="{072F4AAA-E3BE-4454-8DC1-96EA274AE403}" destId="{34510729-2509-48B5-88B7-FCA06FD1EF9E}" srcOrd="7" destOrd="0" presId="urn:microsoft.com/office/officeart/2005/8/layout/matrix1"/>
    <dgm:cxn modelId="{3A0EAF5B-E25F-4515-8D6B-313FE40A128B}" type="presParOf" srcId="{8F422C47-C2B9-4495-A1F0-99F964CF449E}" destId="{C4DB7684-298A-45C0-BDD9-C308961B6AA2}" srcOrd="1" destOrd="0" presId="urn:microsoft.com/office/officeart/2005/8/layout/matrix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24A57-A6AD-478A-A144-11AD6E629121}">
      <dsp:nvSpPr>
        <dsp:cNvPr id="0" name=""/>
        <dsp:cNvSpPr/>
      </dsp:nvSpPr>
      <dsp:spPr>
        <a:xfrm rot="16200000">
          <a:off x="664562" y="-664562"/>
          <a:ext cx="1509418" cy="2838543"/>
        </a:xfrm>
        <a:prstGeom prst="round1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Системы нац. экзаменов в странах СНГ</a:t>
          </a: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Сессии 2-4</a:t>
          </a:r>
          <a:endParaRPr lang="ru-RU" sz="1600" kern="1200" dirty="0"/>
        </a:p>
      </dsp:txBody>
      <dsp:txXfrm rot="5400000">
        <a:off x="-1" y="1"/>
        <a:ext cx="2838543" cy="1132063"/>
      </dsp:txXfrm>
    </dsp:sp>
    <dsp:sp modelId="{C40B1E00-563A-4C03-9073-318828DD9861}">
      <dsp:nvSpPr>
        <dsp:cNvPr id="0" name=""/>
        <dsp:cNvSpPr/>
      </dsp:nvSpPr>
      <dsp:spPr>
        <a:xfrm>
          <a:off x="2838543" y="0"/>
          <a:ext cx="2838543" cy="1509418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Мониторинги учебных достижений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		     Сессии 5-8</a:t>
          </a:r>
          <a:endParaRPr lang="ru-RU" sz="1600" kern="1200" dirty="0"/>
        </a:p>
      </dsp:txBody>
      <dsp:txXfrm>
        <a:off x="2838543" y="0"/>
        <a:ext cx="2838543" cy="1132063"/>
      </dsp:txXfrm>
    </dsp:sp>
    <dsp:sp modelId="{4AED4EB1-F536-424F-BADC-7B9D5134D4FA}">
      <dsp:nvSpPr>
        <dsp:cNvPr id="0" name=""/>
        <dsp:cNvSpPr/>
      </dsp:nvSpPr>
      <dsp:spPr>
        <a:xfrm rot="10800000">
          <a:off x="0" y="1509418"/>
          <a:ext cx="2838543" cy="1509418"/>
        </a:xfrm>
        <a:prstGeom prst="round1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Инструментарий оценки ИК-компетентности выпускников основной школы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Сессии 9-11</a:t>
          </a:r>
          <a:endParaRPr lang="ru-RU" sz="1600" kern="1200" dirty="0"/>
        </a:p>
      </dsp:txBody>
      <dsp:txXfrm rot="10800000">
        <a:off x="0" y="1886772"/>
        <a:ext cx="2838543" cy="1132063"/>
      </dsp:txXfrm>
    </dsp:sp>
    <dsp:sp modelId="{03054810-9DB3-4C20-946D-527C85FED12E}">
      <dsp:nvSpPr>
        <dsp:cNvPr id="0" name=""/>
        <dsp:cNvSpPr/>
      </dsp:nvSpPr>
      <dsp:spPr>
        <a:xfrm rot="5400000">
          <a:off x="3503106" y="844855"/>
          <a:ext cx="1509418" cy="2838543"/>
        </a:xfrm>
        <a:prstGeom prst="round1Rect">
          <a:avLst/>
        </a:prstGeom>
        <a:solidFill>
          <a:srgbClr val="F842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Проект «Соц. навигатор»: представление результатов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исследований в СМИ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Сессия 12-13</a:t>
          </a:r>
          <a:endParaRPr lang="ru-RU" sz="1600" kern="1200" dirty="0"/>
        </a:p>
      </dsp:txBody>
      <dsp:txXfrm rot="-5400000">
        <a:off x="2838543" y="1886772"/>
        <a:ext cx="2838543" cy="1132063"/>
      </dsp:txXfrm>
    </dsp:sp>
    <dsp:sp modelId="{C4DB7684-298A-45C0-BDD9-C308961B6AA2}">
      <dsp:nvSpPr>
        <dsp:cNvPr id="0" name=""/>
        <dsp:cNvSpPr/>
      </dsp:nvSpPr>
      <dsp:spPr>
        <a:xfrm>
          <a:off x="1100656" y="1039732"/>
          <a:ext cx="3475773" cy="9393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1" kern="1200" dirty="0" smtClean="0"/>
            <a:t>Обсуждение,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200"/>
            </a:spcAft>
          </a:pPr>
          <a:r>
            <a:rPr lang="ru-RU" sz="1600" b="1" kern="1200" dirty="0" smtClean="0"/>
            <a:t>Круглый стол</a:t>
          </a:r>
        </a:p>
      </dsp:txBody>
      <dsp:txXfrm>
        <a:off x="1146512" y="1085588"/>
        <a:ext cx="3384061" cy="847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34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.bin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9622"/>
            <a:ext cx="8496944" cy="252413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Представление РТЦ и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учебного курса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74701" y="144684"/>
            <a:ext cx="1533803" cy="76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4257555" y="3507854"/>
            <a:ext cx="44909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dirty="0" err="1" smtClean="0">
                <a:solidFill>
                  <a:schemeClr val="bg1"/>
                </a:solidFill>
              </a:rPr>
              <a:t>Вальдман</a:t>
            </a:r>
            <a:r>
              <a:rPr lang="ru-RU" dirty="0" smtClean="0">
                <a:solidFill>
                  <a:schemeClr val="bg1"/>
                </a:solidFill>
              </a:rPr>
              <a:t> И.А.,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директор Российского </a:t>
            </a:r>
            <a:r>
              <a:rPr lang="ru-RU" dirty="0" err="1" smtClean="0">
                <a:solidFill>
                  <a:schemeClr val="bg1"/>
                </a:solidFill>
              </a:rPr>
              <a:t>тренингового</a:t>
            </a:r>
            <a:r>
              <a:rPr lang="ru-RU" dirty="0" smtClean="0">
                <a:solidFill>
                  <a:schemeClr val="bg1"/>
                </a:solidFill>
              </a:rPr>
              <a:t> центра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73242"/>
            <a:ext cx="770387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pic>
        <p:nvPicPr>
          <p:cNvPr id="30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94022"/>
            <a:ext cx="428628" cy="428628"/>
          </a:xfrm>
          <a:prstGeom prst="rect">
            <a:avLst/>
          </a:prstGeom>
          <a:noFill/>
        </p:spPr>
      </p:pic>
      <p:pic>
        <p:nvPicPr>
          <p:cNvPr id="31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17010"/>
            <a:ext cx="959881" cy="405701"/>
          </a:xfrm>
          <a:prstGeom prst="rect">
            <a:avLst/>
          </a:prstGeom>
          <a:noFill/>
        </p:spPr>
      </p:pic>
      <p:pic>
        <p:nvPicPr>
          <p:cNvPr id="32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604908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8100392" y="4667070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628162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 descr="БГПУ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634756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АП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7115" y="4655919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" descr="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2544" y="4655919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50472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78887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727732"/>
              </p:ext>
            </p:extLst>
          </p:nvPr>
        </p:nvGraphicFramePr>
        <p:xfrm>
          <a:off x="5754742" y="4689926"/>
          <a:ext cx="468666" cy="29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Точечный рисунок" r:id="rId19" imgW="1000000" imgH="619211" progId="PBrush">
                  <p:embed/>
                </p:oleObj>
              </mc:Choice>
              <mc:Fallback>
                <p:oleObj name="Точечный рисунок" r:id="rId19" imgW="1000000" imgH="619211" progId="PBrush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742" y="4689926"/>
                        <a:ext cx="468666" cy="291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223570"/>
              </p:ext>
            </p:extLst>
          </p:nvPr>
        </p:nvGraphicFramePr>
        <p:xfrm>
          <a:off x="2034786" y="4605013"/>
          <a:ext cx="576064" cy="41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Точечный рисунок" r:id="rId21" imgW="1152381" imgH="838095" progId="PBrush">
                  <p:embed/>
                </p:oleObj>
              </mc:Choice>
              <mc:Fallback>
                <p:oleObj name="Точечный рисунок" r:id="rId21" imgW="1152381" imgH="838095" progId="PBrush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786" y="4605013"/>
                        <a:ext cx="576064" cy="4189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ЦЕЛЬ КУРСА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Цель курса - </a:t>
            </a:r>
            <a:r>
              <a:rPr lang="ru-RU" sz="2800" dirty="0"/>
              <a:t>обсудить роль, назначение и </a:t>
            </a:r>
            <a:r>
              <a:rPr lang="ru-RU" sz="2800" dirty="0" err="1"/>
              <a:t>взаимодополняемость</a:t>
            </a:r>
            <a:r>
              <a:rPr lang="ru-RU" sz="2800" dirty="0"/>
              <a:t> государственных экзаменов и мониторингов учебных достижений школьников при построении национальной  системы оценки качества </a:t>
            </a:r>
            <a:r>
              <a:rPr lang="ru-RU" sz="2800" dirty="0" smtClean="0"/>
              <a:t>образования.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КЛЮЧЕВЫЕ ВОПРОСЫ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142990"/>
            <a:ext cx="8892480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/>
              <a:t>Какое место занимают экзамены и мониторинги качества образования в системе оценки качества образования?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/>
              <a:t>Каковы возможности и ограничения использования результатов экзаменов и мониторингов качества образования?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ru-RU" sz="2800" dirty="0"/>
              <a:t>Какие уроки при построении национальной системы оценки качества образования извлекли Беларусь, Россия и другие страны СНГ</a:t>
            </a:r>
            <a:r>
              <a:rPr lang="ru-RU" sz="2400" dirty="0"/>
              <a:t>?</a:t>
            </a:r>
          </a:p>
          <a:p>
            <a:pPr algn="just" defTabSz="360000" fontAlgn="auto">
              <a:spcBef>
                <a:spcPts val="600"/>
              </a:spcBef>
              <a:spcAft>
                <a:spcPts val="0"/>
              </a:spcAft>
              <a:defRPr/>
            </a:pPr>
            <a:endParaRPr kumimoji="0" lang="ru-RU" sz="2400" b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КУРСА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1101973"/>
            <a:ext cx="6985024" cy="406206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0612235"/>
              </p:ext>
            </p:extLst>
          </p:nvPr>
        </p:nvGraphicFramePr>
        <p:xfrm>
          <a:off x="1763440" y="1662682"/>
          <a:ext cx="5677087" cy="301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475408" y="1173981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Мониторинги и экзамены в системе ОКО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491632" y="4693081"/>
            <a:ext cx="22971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Сессия 1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ТАБЛИЦА С ХАРАКТЕРИСТИКАМИ ЭКЗАМЕНОВ И МОНИТОРИНГОВ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851780"/>
              </p:ext>
            </p:extLst>
          </p:nvPr>
        </p:nvGraphicFramePr>
        <p:xfrm>
          <a:off x="67889" y="1243450"/>
          <a:ext cx="9006747" cy="3640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9895"/>
                <a:gridCol w="1728192"/>
                <a:gridCol w="1755908"/>
                <a:gridCol w="2962752"/>
              </a:tblGrid>
              <a:tr h="30267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Экзамены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Национальные мониторинги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Выпускные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Вступительные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7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А. Цели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В. Ключевые вопросы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С. Участники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r>
                        <a:rPr lang="ru-RU" sz="1800">
                          <a:effectLst/>
                        </a:rPr>
                        <a:t>. Что оценивается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E. </a:t>
                      </a:r>
                      <a:r>
                        <a:rPr lang="ru-RU" sz="1800" dirty="0" smtClean="0">
                          <a:effectLst/>
                        </a:rPr>
                        <a:t>Инструментарий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0267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F</a:t>
                      </a:r>
                      <a:r>
                        <a:rPr lang="ru-RU" sz="1800" dirty="0" smtClean="0">
                          <a:effectLst/>
                        </a:rPr>
                        <a:t>. Кто проводит (организации)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640192" cy="828675"/>
          </a:xfrm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ТАБЛИЦА С ХАРАКТЕРИСТИКАМИ ЭКЗАМЕНОВ И МОНИТОРИНГОВ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304566"/>
              </p:ext>
            </p:extLst>
          </p:nvPr>
        </p:nvGraphicFramePr>
        <p:xfrm>
          <a:off x="82103" y="1292760"/>
          <a:ext cx="9001001" cy="32853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9697"/>
                <a:gridCol w="1728192"/>
                <a:gridCol w="1630783"/>
                <a:gridCol w="2952329"/>
              </a:tblGrid>
              <a:tr h="32789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Характеристики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Экзамены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Национальные мониторинги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Выпускные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Вступительные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G. </a:t>
                      </a:r>
                      <a:r>
                        <a:rPr lang="ru-RU" sz="1800" dirty="0">
                          <a:effectLst/>
                        </a:rPr>
                        <a:t>Представление результатов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</a:t>
                      </a:r>
                      <a:r>
                        <a:rPr lang="ru-RU" sz="1800" dirty="0">
                          <a:effectLst/>
                        </a:rPr>
                        <a:t>. Виды решений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I. </a:t>
                      </a:r>
                      <a:r>
                        <a:rPr lang="ru-RU" sz="1800" dirty="0">
                          <a:effectLst/>
                        </a:rPr>
                        <a:t>Кто принимает решения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3278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</a:t>
                      </a:r>
                      <a:r>
                        <a:rPr lang="ru-RU" sz="1800" dirty="0">
                          <a:effectLst/>
                        </a:rPr>
                        <a:t>. Кто использует результаты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  <a:tr h="65578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</a:t>
                      </a:r>
                      <a:r>
                        <a:rPr lang="ru-RU" sz="1800" dirty="0">
                          <a:effectLst/>
                        </a:rPr>
                        <a:t>. Доп. информация (риски, проблемы,…)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32" marR="5873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19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1999853"/>
            <a:ext cx="43624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ЦЕЛИ ДЕЯТЕЛЬНОСТИ РТЦ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b="1" dirty="0" smtClean="0"/>
              <a:t>Стратегической целью РТЦ </a:t>
            </a:r>
            <a:r>
              <a:rPr lang="ru-RU" sz="2800" dirty="0" smtClean="0"/>
              <a:t>является развитие национального кадрового потенциала в области образования в странах Восточной Европы и Центральной Азии на основе лучшего международного и российского опыта.</a:t>
            </a:r>
            <a:endParaRPr lang="en-US" sz="1200" dirty="0" smtClean="0"/>
          </a:p>
          <a:p>
            <a:pPr algn="just"/>
            <a:r>
              <a:rPr lang="ru-RU" sz="2800" b="1" dirty="0" smtClean="0"/>
              <a:t>Основная задача -</a:t>
            </a:r>
            <a:r>
              <a:rPr lang="ru-RU" sz="2800" dirty="0" smtClean="0"/>
              <a:t> распространение современных знаний, разработок и методик в области образования, ориентированных на потребности развивающихся стран.</a:t>
            </a:r>
          </a:p>
        </p:txBody>
      </p:sp>
    </p:spTree>
    <p:extLst>
      <p:ext uri="{BB962C8B-B14F-4D97-AF65-F5344CB8AC3E}">
        <p14:creationId xmlns:p14="http://schemas.microsoft.com/office/powerpoint/2010/main" val="165915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ЦЕЛЕВАЯ АУДИТОРИЯ И ТЕМАТИКА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i="1" dirty="0" smtClean="0">
                <a:latin typeface="+mn-lt"/>
                <a:cs typeface="+mn-cs"/>
              </a:rPr>
              <a:t>Целевая аудитория</a:t>
            </a:r>
            <a:r>
              <a:rPr lang="ru-RU" sz="2800" dirty="0" smtClean="0">
                <a:latin typeface="+mn-lt"/>
                <a:cs typeface="+mn-cs"/>
              </a:rPr>
              <a:t>. Специалисты системы образования регионов РФ и 	СНГ (управленцы, координаторы программ 	ОКО, 	ведущие эксперты и исследования).</a:t>
            </a:r>
          </a:p>
          <a:p>
            <a:pPr marL="457200" indent="-457200" algn="just" defTabSz="360000" fontAlgn="auto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Основная тематика.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Оценка и управление качеством 	образования (школьное образование).</a:t>
            </a:r>
            <a:endParaRPr kumimoji="0" lang="ru-RU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 МЕРОПРИЯТИЙ РТЦ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07504" y="1203325"/>
            <a:ext cx="8892480" cy="3744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dirty="0"/>
              <a:t>В период с мая 2011 года по </a:t>
            </a:r>
            <a:r>
              <a:rPr lang="ru-RU" sz="2400" dirty="0" smtClean="0"/>
              <a:t>август </a:t>
            </a:r>
            <a:r>
              <a:rPr lang="ru-RU" sz="2400" dirty="0"/>
              <a:t>2012 г. п</a:t>
            </a:r>
            <a:r>
              <a:rPr lang="ru-RU" sz="2400" dirty="0" smtClean="0"/>
              <a:t>роведено</a:t>
            </a:r>
          </a:p>
          <a:p>
            <a:pPr algn="just"/>
            <a:r>
              <a:rPr lang="ru-RU" sz="2400" b="1" dirty="0" smtClean="0"/>
              <a:t>5</a:t>
            </a:r>
            <a:r>
              <a:rPr lang="ru-RU" sz="2400" dirty="0" smtClean="0"/>
              <a:t> </a:t>
            </a:r>
            <a:r>
              <a:rPr lang="ru-RU" sz="2400" dirty="0"/>
              <a:t>учебных курсов, </a:t>
            </a:r>
            <a:r>
              <a:rPr lang="ru-RU" sz="2400" b="1" dirty="0"/>
              <a:t>2</a:t>
            </a:r>
            <a:r>
              <a:rPr lang="ru-RU" sz="2400" dirty="0"/>
              <a:t> семинара и </a:t>
            </a:r>
            <a:r>
              <a:rPr lang="ru-RU" sz="2400" b="1" dirty="0" smtClean="0"/>
              <a:t>6</a:t>
            </a:r>
            <a:r>
              <a:rPr lang="ru-RU" sz="2400" dirty="0" smtClean="0"/>
              <a:t> </a:t>
            </a:r>
            <a:r>
              <a:rPr lang="ru-RU" sz="2400" dirty="0" err="1" smtClean="0"/>
              <a:t>вебинаров</a:t>
            </a:r>
            <a:r>
              <a:rPr lang="ru-RU" sz="24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dirty="0" smtClean="0"/>
              <a:t>Приняло участие </a:t>
            </a:r>
            <a:r>
              <a:rPr lang="ru-RU" sz="2400" b="1" dirty="0" smtClean="0">
                <a:solidFill>
                  <a:srgbClr val="FF0000"/>
                </a:solidFill>
              </a:rPr>
              <a:t>2372</a:t>
            </a:r>
            <a:r>
              <a:rPr lang="ru-RU" sz="2400" dirty="0" smtClean="0"/>
              <a:t> специалиста (</a:t>
            </a:r>
            <a:r>
              <a:rPr lang="ru-RU" sz="2400" b="1" dirty="0" smtClean="0"/>
              <a:t>1909</a:t>
            </a:r>
            <a:r>
              <a:rPr lang="ru-RU" sz="2400" dirty="0" smtClean="0"/>
              <a:t> </a:t>
            </a:r>
            <a:r>
              <a:rPr lang="ru-RU" sz="2400" dirty="0"/>
              <a:t>участников – представители </a:t>
            </a:r>
            <a:r>
              <a:rPr lang="ru-RU" sz="2400" dirty="0" smtClean="0"/>
              <a:t>России и </a:t>
            </a:r>
            <a:r>
              <a:rPr lang="ru-RU" sz="2400" b="1" dirty="0" smtClean="0"/>
              <a:t>463</a:t>
            </a:r>
            <a:r>
              <a:rPr lang="ru-RU" sz="2400" dirty="0" smtClean="0"/>
              <a:t> – представители 8 </a:t>
            </a:r>
            <a:r>
              <a:rPr lang="ru-RU" sz="2400" dirty="0"/>
              <a:t>стран </a:t>
            </a:r>
            <a:r>
              <a:rPr lang="ru-RU" sz="2400" dirty="0" smtClean="0"/>
              <a:t>СНГ: Азербайджан</a:t>
            </a:r>
            <a:r>
              <a:rPr lang="ru-RU" sz="2400" dirty="0"/>
              <a:t>, Армения, </a:t>
            </a:r>
            <a:r>
              <a:rPr lang="ru-RU" sz="2400" dirty="0" smtClean="0"/>
              <a:t>Беларусь, Казахстан</a:t>
            </a:r>
            <a:r>
              <a:rPr lang="ru-RU" sz="2400" dirty="0"/>
              <a:t>, Кыргызстан, Приднестровье, Таджикистан, Туркменистан</a:t>
            </a:r>
            <a:r>
              <a:rPr lang="ru-RU" sz="2400" dirty="0" smtClean="0"/>
              <a:t>).</a:t>
            </a:r>
          </a:p>
          <a:p>
            <a:pPr algn="just"/>
            <a:endParaRPr lang="ru-RU" dirty="0"/>
          </a:p>
          <a:p>
            <a:pPr algn="just"/>
            <a:r>
              <a:rPr lang="ru-RU" sz="2400" dirty="0"/>
              <a:t>При этом </a:t>
            </a:r>
            <a:r>
              <a:rPr lang="ru-RU" sz="2400" b="1" dirty="0"/>
              <a:t>243</a:t>
            </a:r>
            <a:r>
              <a:rPr lang="ru-RU" sz="2400" dirty="0"/>
              <a:t> специалиста приняло участие в очных мероприятиях и </a:t>
            </a:r>
            <a:r>
              <a:rPr lang="ru-RU" sz="2400" b="1" dirty="0" smtClean="0"/>
              <a:t>2129</a:t>
            </a:r>
            <a:r>
              <a:rPr lang="ru-RU" sz="2400" dirty="0" smtClean="0"/>
              <a:t> </a:t>
            </a:r>
            <a:r>
              <a:rPr lang="ru-RU" sz="2400" dirty="0"/>
              <a:t>- в </a:t>
            </a:r>
            <a:r>
              <a:rPr lang="ru-RU" sz="2400" dirty="0" err="1"/>
              <a:t>вебинарах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871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0263" y="981075"/>
            <a:ext cx="713422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303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147814"/>
            <a:ext cx="1835684" cy="179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ДАЙДЖЕСТ УЧЕБНЫХ МАТЕРИАЛОВ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1196034"/>
            <a:ext cx="5661211" cy="38239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435846"/>
            <a:ext cx="164263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203598"/>
            <a:ext cx="1627272" cy="163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2813" y="1131590"/>
            <a:ext cx="1533683" cy="90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96356" y="1995686"/>
            <a:ext cx="1540140" cy="134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850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-2053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WWW.RTC-EDU.RU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842" y="687660"/>
            <a:ext cx="7543566" cy="435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0" y="1347614"/>
            <a:ext cx="7889408" cy="379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6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ПАРТНЁРЫ </a:t>
            </a:r>
            <a:r>
              <a:rPr lang="ru-RU" sz="3200" dirty="0" smtClean="0">
                <a:solidFill>
                  <a:srgbClr val="FFFF00"/>
                </a:solidFill>
              </a:rPr>
              <a:t>РТЦ</a:t>
            </a:r>
            <a:r>
              <a:rPr lang="ru-RU" sz="3200" dirty="0" smtClean="0">
                <a:solidFill>
                  <a:schemeClr val="bg1"/>
                </a:solidFill>
              </a:rPr>
              <a:t> ПО ОРГАНИЗАЦИИ КУРСА</a:t>
            </a:r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29" y="1059582"/>
            <a:ext cx="542847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86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36512" y="1158924"/>
            <a:ext cx="916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35 </a:t>
            </a:r>
            <a:r>
              <a:rPr lang="ru-RU" dirty="0" smtClean="0">
                <a:solidFill>
                  <a:srgbClr val="FF0000"/>
                </a:solidFill>
              </a:rPr>
              <a:t>специалистов из Армении, Белоруссии, Казахстана, </a:t>
            </a:r>
            <a:r>
              <a:rPr lang="ru-RU" dirty="0">
                <a:solidFill>
                  <a:srgbClr val="FF0000"/>
                </a:solidFill>
              </a:rPr>
              <a:t>Кыргызстана, России</a:t>
            </a:r>
            <a:r>
              <a:rPr lang="ru-RU" dirty="0" smtClean="0">
                <a:solidFill>
                  <a:srgbClr val="FF0000"/>
                </a:solidFill>
              </a:rPr>
              <a:t>, Таджикистана.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582504"/>
              </p:ext>
            </p:extLst>
          </p:nvPr>
        </p:nvGraphicFramePr>
        <p:xfrm>
          <a:off x="0" y="1737353"/>
          <a:ext cx="5038725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1432562"/>
              </p:ext>
            </p:extLst>
          </p:nvPr>
        </p:nvGraphicFramePr>
        <p:xfrm>
          <a:off x="4250827" y="1714500"/>
          <a:ext cx="48768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417</Words>
  <Application>Microsoft Office PowerPoint</Application>
  <PresentationFormat>Экран (16:9)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Точечный рисунок</vt:lpstr>
      <vt:lpstr>Представление РТЦ и учебного курса  </vt:lpstr>
      <vt:lpstr>ЦЕЛИ ДЕЯТЕЛЬНОСТИ РТЦ</vt:lpstr>
      <vt:lpstr>ЦЕЛЕВАЯ АУДИТОРИЯ И ТЕМАТИКА</vt:lpstr>
      <vt:lpstr>УЧАСТНИКИ МЕРОПРИЯТИЙ РТЦ</vt:lpstr>
      <vt:lpstr>WWW.RTC-EDU.RU</vt:lpstr>
      <vt:lpstr>ДАЙДЖЕСТ УЧЕБНЫХ МАТЕРИАЛОВ</vt:lpstr>
      <vt:lpstr>WWW.RTC-EDU.RU</vt:lpstr>
      <vt:lpstr>ПАРТНЁРЫ РТЦ ПО ОРГАНИЗАЦИИ КУРСА</vt:lpstr>
      <vt:lpstr>УЧАСТНИКИ</vt:lpstr>
      <vt:lpstr>ЦЕЛЬ КУРСА</vt:lpstr>
      <vt:lpstr>КЛЮЧЕВЫЕ ВОПРОСЫ</vt:lpstr>
      <vt:lpstr>СТРУКТУРА КУРСА</vt:lpstr>
      <vt:lpstr>ТАБЛИЦА С ХАРАКТЕРИСТИКАМИ ЭКЗАМЕНОВ И МОНИТОРИНГОВ</vt:lpstr>
      <vt:lpstr>ТАБЛИЦА С ХАРАКТЕРИСТИКАМИ ЭКЗАМЕНОВ И МОНИТОРИНГОВ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119</cp:revision>
  <dcterms:created xsi:type="dcterms:W3CDTF">2011-08-25T06:09:31Z</dcterms:created>
  <dcterms:modified xsi:type="dcterms:W3CDTF">2012-09-28T07:04:36Z</dcterms:modified>
</cp:coreProperties>
</file>