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342" r:id="rId3"/>
    <p:sldId id="343" r:id="rId4"/>
    <p:sldId id="344" r:id="rId5"/>
    <p:sldId id="346" r:id="rId6"/>
    <p:sldId id="347" r:id="rId7"/>
    <p:sldId id="341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0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91D10-1C70-401A-8CF7-3FFC5B8228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3BF357-11D6-4004-AF0C-92EDF5F06C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572210-913E-4572-960C-CE55C2EFEBD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7A0FB-155C-42E6-9914-3AB8B6DB7A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gif"/><Relationship Id="rId18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.bin"/><Relationship Id="rId7" Type="http://schemas.openxmlformats.org/officeDocument/2006/relationships/hyperlink" Target="http://www.worldbank.org/" TargetMode="External"/><Relationship Id="rId12" Type="http://schemas.openxmlformats.org/officeDocument/2006/relationships/hyperlink" Target="http://www.ria.ru/ratings/" TargetMode="External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jpeg"/><Relationship Id="rId20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5" Type="http://schemas.openxmlformats.org/officeDocument/2006/relationships/image" Target="../media/image11.jpeg"/><Relationship Id="rId10" Type="http://schemas.openxmlformats.org/officeDocument/2006/relationships/image" Target="../media/image7.jpeg"/><Relationship Id="rId19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hyperlink" Target="http://www.iuorao.ru/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>
                <a:solidFill>
                  <a:schemeClr val="bg1"/>
                </a:solidFill>
              </a:rPr>
              <a:t>Международные сравнительные исследования качества образования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err="1" smtClean="0">
                <a:solidFill>
                  <a:schemeClr val="bg1"/>
                </a:solidFill>
              </a:rPr>
              <a:t>В.АБолотов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вице-президент РАО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«Национальные экзамены и мониторинги образовательных достижений школьников: роль и место в национальной системе оценки качества образования»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25-28 сентября 2012 года, г. Минск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7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1985" y="4577088"/>
            <a:ext cx="428628" cy="428628"/>
          </a:xfrm>
          <a:prstGeom prst="rect">
            <a:avLst/>
          </a:prstGeom>
          <a:noFill/>
        </p:spPr>
      </p:pic>
      <p:pic>
        <p:nvPicPr>
          <p:cNvPr id="26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4106" y="4600076"/>
            <a:ext cx="959881" cy="405701"/>
          </a:xfrm>
          <a:prstGeom prst="rect">
            <a:avLst/>
          </a:prstGeom>
          <a:noFill/>
        </p:spPr>
      </p:pic>
      <p:pic>
        <p:nvPicPr>
          <p:cNvPr id="27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6439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8100392" y="4650136"/>
            <a:ext cx="931910" cy="313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Описание: social-240-100.gif">
            <a:hlinkClick r:id="rId12" tgtFrame="&quot;_blank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00392" y="4611228"/>
            <a:ext cx="936104" cy="3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БГПУ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27784" y="4617822"/>
            <a:ext cx="864096" cy="37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АПО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7115" y="4638985"/>
            <a:ext cx="1021741" cy="35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s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12544" y="4638985"/>
            <a:ext cx="906725" cy="36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455" y="4633538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942" y="4661953"/>
            <a:ext cx="921717" cy="31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415424"/>
              </p:ext>
            </p:extLst>
          </p:nvPr>
        </p:nvGraphicFramePr>
        <p:xfrm>
          <a:off x="5754742" y="4672992"/>
          <a:ext cx="468666" cy="29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Точечный рисунок" r:id="rId19" imgW="1000000" imgH="619211" progId="Paint.Picture">
                  <p:embed/>
                </p:oleObj>
              </mc:Choice>
              <mc:Fallback>
                <p:oleObj name="Точечный рисунок" r:id="rId19" imgW="10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742" y="4672992"/>
                        <a:ext cx="468666" cy="2919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682440"/>
              </p:ext>
            </p:extLst>
          </p:nvPr>
        </p:nvGraphicFramePr>
        <p:xfrm>
          <a:off x="2034786" y="4588079"/>
          <a:ext cx="576064" cy="418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Точечный рисунок" r:id="rId21" imgW="1152381" imgH="838095" progId="Paint.Picture">
                  <p:embed/>
                </p:oleObj>
              </mc:Choice>
              <mc:Fallback>
                <p:oleObj name="Точечный рисунок" r:id="rId21" imgW="1152381" imgH="838095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786" y="4588079"/>
                        <a:ext cx="576064" cy="4189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ЗАЧЕМ УЧАСТВОВАТЬ В МСИ?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25" y="1152525"/>
            <a:ext cx="8964613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ru-RU" sz="2800" dirty="0">
                <a:latin typeface="+mn-lt"/>
                <a:cs typeface="+mn-cs"/>
              </a:rPr>
              <a:t>Высокое научное и техническое качество проводимых исследований и вследствие этого высокое доверие к их результатам. Страны используют результаты международных исследований для реформирования системы образования.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2. Результаты исследований помогают понять систему образования в стране в сравнении с другими странами.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3.	Международные исследования способствуют обеспечению качества           проведения национальных исследований в области образования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endParaRPr lang="ru-RU" sz="2800" dirty="0">
              <a:latin typeface="+mn-lt"/>
              <a:cs typeface="+mn-cs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37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ЧТО ДАЁТ РОССИИ УЧАСТИЕ В МСИ?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203325"/>
            <a:ext cx="89281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Полученная в результате данных исследований </a:t>
            </a:r>
            <a:r>
              <a:rPr lang="ru-RU" sz="2400" b="1" dirty="0">
                <a:latin typeface="+mn-lt"/>
                <a:cs typeface="+mn-cs"/>
              </a:rPr>
              <a:t>информация</a:t>
            </a:r>
            <a:r>
              <a:rPr lang="ru-RU" sz="2400" dirty="0">
                <a:latin typeface="+mn-lt"/>
                <a:cs typeface="+mn-cs"/>
              </a:rPr>
              <a:t> позволяет судить </a:t>
            </a:r>
            <a:r>
              <a:rPr lang="ru-RU" sz="2400" b="1" dirty="0">
                <a:latin typeface="+mn-lt"/>
                <a:cs typeface="+mn-cs"/>
              </a:rPr>
              <a:t>о качестве образования </a:t>
            </a:r>
            <a:r>
              <a:rPr lang="ru-RU" sz="2400" dirty="0">
                <a:latin typeface="+mn-lt"/>
                <a:cs typeface="+mn-cs"/>
              </a:rPr>
              <a:t>в стране и ее относительном положении в мировой системе образования с учетом международных представлений о качестве образования.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endParaRPr lang="ru-RU" sz="1400" dirty="0">
              <a:latin typeface="+mn-lt"/>
              <a:cs typeface="+mn-c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>
                <a:latin typeface="+mn-lt"/>
                <a:cs typeface="+mn-cs"/>
              </a:rPr>
              <a:t>А</a:t>
            </a:r>
            <a:r>
              <a:rPr lang="en-US" sz="2400" b="1" dirty="0" err="1">
                <a:latin typeface="+mn-lt"/>
                <a:cs typeface="+mn-cs"/>
              </a:rPr>
              <a:t>налитический</a:t>
            </a:r>
            <a:r>
              <a:rPr lang="en-US" sz="2400" b="1" dirty="0">
                <a:latin typeface="+mn-lt"/>
                <a:cs typeface="+mn-cs"/>
              </a:rPr>
              <a:t> </a:t>
            </a:r>
            <a:r>
              <a:rPr lang="en-US" sz="2400" b="1" dirty="0" err="1">
                <a:latin typeface="+mn-lt"/>
                <a:cs typeface="+mn-cs"/>
              </a:rPr>
              <a:t>материал</a:t>
            </a:r>
            <a:r>
              <a:rPr lang="en-US" sz="2400" b="1" dirty="0">
                <a:latin typeface="+mn-lt"/>
                <a:cs typeface="+mn-cs"/>
              </a:rPr>
              <a:t> о </a:t>
            </a:r>
            <a:r>
              <a:rPr lang="en-US" sz="2400" b="1" dirty="0" err="1">
                <a:latin typeface="+mn-lt"/>
                <a:cs typeface="+mn-cs"/>
              </a:rPr>
              <a:t>требованиях</a:t>
            </a:r>
            <a:r>
              <a:rPr lang="en-US" sz="2400" b="1" dirty="0">
                <a:latin typeface="+mn-lt"/>
                <a:cs typeface="+mn-cs"/>
              </a:rPr>
              <a:t> к </a:t>
            </a:r>
            <a:r>
              <a:rPr lang="en-US" sz="2400" b="1" dirty="0" err="1">
                <a:latin typeface="+mn-lt"/>
                <a:cs typeface="+mn-cs"/>
              </a:rPr>
              <a:t>учебным</a:t>
            </a:r>
            <a:r>
              <a:rPr lang="en-US" sz="2400" b="1" dirty="0">
                <a:latin typeface="+mn-lt"/>
                <a:cs typeface="+mn-cs"/>
              </a:rPr>
              <a:t> </a:t>
            </a:r>
            <a:r>
              <a:rPr lang="en-US" sz="2400" b="1" dirty="0" err="1">
                <a:latin typeface="+mn-lt"/>
                <a:cs typeface="+mn-cs"/>
              </a:rPr>
              <a:t>достижениям</a:t>
            </a:r>
            <a:r>
              <a:rPr lang="en-US" sz="2400" b="1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школьников</a:t>
            </a:r>
            <a:r>
              <a:rPr lang="en-US" sz="2400" dirty="0">
                <a:latin typeface="+mn-lt"/>
                <a:cs typeface="+mn-cs"/>
              </a:rPr>
              <a:t> в </a:t>
            </a:r>
            <a:r>
              <a:rPr lang="en-US" sz="2400" dirty="0" err="1">
                <a:latin typeface="+mn-lt"/>
                <a:cs typeface="+mn-cs"/>
              </a:rPr>
              <a:t>странах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мира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ru-RU" sz="2400" dirty="0">
                <a:latin typeface="+mn-lt"/>
                <a:cs typeface="+mn-cs"/>
              </a:rPr>
              <a:t> дает возможность специалистам страны принимать обоснованные решения о реформировании содержания образования и создании российских образовательных </a:t>
            </a:r>
            <a:r>
              <a:rPr lang="ru-RU" sz="2400" b="1" dirty="0">
                <a:latin typeface="+mn-lt"/>
                <a:cs typeface="+mn-cs"/>
              </a:rPr>
              <a:t>стандартов</a:t>
            </a:r>
            <a:r>
              <a:rPr lang="ru-RU" sz="2400" dirty="0">
                <a:latin typeface="+mn-lt"/>
                <a:cs typeface="+mn-cs"/>
              </a:rPr>
              <a:t>, создавать </a:t>
            </a:r>
            <a:r>
              <a:rPr lang="ru-RU" sz="2400" b="1" dirty="0">
                <a:latin typeface="+mn-lt"/>
                <a:cs typeface="+mn-cs"/>
              </a:rPr>
              <a:t>новые учебники</a:t>
            </a:r>
            <a:r>
              <a:rPr lang="ru-RU" sz="2400" dirty="0">
                <a:latin typeface="+mn-lt"/>
                <a:cs typeface="+mn-cs"/>
              </a:rPr>
              <a:t>, а также обновлять программы </a:t>
            </a:r>
            <a:r>
              <a:rPr lang="ru-RU" sz="2400" b="1" dirty="0">
                <a:latin typeface="+mn-lt"/>
                <a:cs typeface="+mn-cs"/>
              </a:rPr>
              <a:t>повышения квалификации учителей</a:t>
            </a:r>
            <a:r>
              <a:rPr lang="ru-RU" sz="2400" dirty="0"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2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ЧТО ДАЁТ РОССИИ УЧАСТИЕ В МСИ?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203325"/>
            <a:ext cx="89281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ru-RU" sz="2400" dirty="0"/>
              <a:t>Использование </a:t>
            </a:r>
            <a:r>
              <a:rPr lang="ru-RU" sz="2400" b="1" dirty="0"/>
              <a:t>технологий педагогических измерений</a:t>
            </a:r>
            <a:r>
              <a:rPr lang="ru-RU" sz="2400" dirty="0"/>
              <a:t>, разработанных ведущими специалистами мира, позволяет с наибольшим экономическим эффектом создать в России систему оценки качества образования на уровне мировых стандартов.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400" dirty="0"/>
              <a:t>Активное участие России в международных исследованиях и привлечение специалистов из разных организаций и практически всех субъектов РФ способствовало распространению </a:t>
            </a:r>
            <a:r>
              <a:rPr lang="ru-RU" sz="2400" b="1" dirty="0"/>
              <a:t>международных стандартов качества педагогических измерений</a:t>
            </a:r>
            <a:r>
              <a:rPr lang="ru-RU" sz="2400" dirty="0"/>
              <a:t>, формированию культуры проведения мониторинговых исследований.</a:t>
            </a: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4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bg1"/>
                </a:solidFill>
              </a:rPr>
              <a:t>ПОВЫШЕНИЕ ЭФФЕКТИВНОСТИ ИСПОЛЬЗОВАНИЯ РЕЗУЛЬТАТОВ В МСИ В РОССИИ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07950" y="1347788"/>
            <a:ext cx="8928100" cy="309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sz="2400" dirty="0"/>
              <a:t>Комплексное использование результатов проводимых международных исследований для принятия управленческих решений.</a:t>
            </a:r>
          </a:p>
          <a:p>
            <a:pPr algn="just" eaLnBrk="1" hangingPunct="1">
              <a:lnSpc>
                <a:spcPct val="90000"/>
              </a:lnSpc>
            </a:pPr>
            <a:endParaRPr lang="ru-RU" sz="1600" dirty="0"/>
          </a:p>
          <a:p>
            <a:pPr algn="just" eaLnBrk="1" hangingPunct="1">
              <a:lnSpc>
                <a:spcPct val="90000"/>
              </a:lnSpc>
            </a:pPr>
            <a:r>
              <a:rPr lang="ru-RU" sz="2400" dirty="0"/>
              <a:t>Проведение параллельно с международными исследованиями общероссийских мониторинговых исследований на тех же выборках учащихся</a:t>
            </a:r>
            <a:r>
              <a:rPr lang="ru-RU" sz="24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ru-RU" sz="2400" dirty="0"/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/>
              <a:t>Проведение дополнительных углублённых исследований.</a:t>
            </a:r>
          </a:p>
          <a:p>
            <a:pPr algn="just" eaLnBrk="1" hangingPunct="1"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057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</a:rPr>
              <a:t>Ч</a:t>
            </a:r>
            <a:r>
              <a:rPr lang="ru-RU" sz="2800" dirty="0" smtClean="0">
                <a:solidFill>
                  <a:schemeClr val="bg1"/>
                </a:solidFill>
              </a:rPr>
              <a:t>то </a:t>
            </a:r>
            <a:r>
              <a:rPr lang="ru-RU" sz="2800" dirty="0">
                <a:solidFill>
                  <a:schemeClr val="bg1"/>
                </a:solidFill>
              </a:rPr>
              <a:t>может дать нашим странам и регионам участие в  совместном исследовании качества образования?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107950" y="1347788"/>
            <a:ext cx="89281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endParaRPr lang="ru-RU" sz="1600"/>
          </a:p>
          <a:p>
            <a:pPr algn="just" eaLnBrk="1" hangingPunct="1">
              <a:lnSpc>
                <a:spcPct val="90000"/>
              </a:lnSpc>
            </a:pPr>
            <a:r>
              <a:rPr lang="ru-RU" sz="2800"/>
              <a:t>Давайте обсудим вместе</a:t>
            </a:r>
          </a:p>
        </p:txBody>
      </p:sp>
    </p:spTree>
    <p:extLst>
      <p:ext uri="{BB962C8B-B14F-4D97-AF65-F5344CB8AC3E}">
        <p14:creationId xmlns:p14="http://schemas.microsoft.com/office/powerpoint/2010/main" val="10438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Ваши вопросы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t3.gstatic.com/images?q=tbn:ANd9GcQCvmbVrfV6DW16xipvS5uaHAhzjJ_HacEbHMqtwgH_6jBvk2H8Mw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20" y="176913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5898</TotalTime>
  <Words>291</Words>
  <Application>Microsoft Office PowerPoint</Application>
  <PresentationFormat>Экран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Точечный рисунок</vt:lpstr>
      <vt:lpstr>Международные сравнительные исследования качества образования</vt:lpstr>
      <vt:lpstr>ЗАЧЕМ УЧАСТВОВАТЬ В МСИ?</vt:lpstr>
      <vt:lpstr>ЧТО ДАЁТ РОССИИ УЧАСТИЕ В МСИ?</vt:lpstr>
      <vt:lpstr>ЧТО ДАЁТ РОССИИ УЧАСТИЕ В МСИ?</vt:lpstr>
      <vt:lpstr>ПОВЫШЕНИЕ ЭФФЕКТИВНОСТИ ИСПОЛЬЗОВАНИЯ РЕЗУЛЬТАТОВ В МСИ В РОССИИ</vt:lpstr>
      <vt:lpstr>Что может дать нашим странам и регионам участие в  совместном исследовании качества образования?</vt:lpstr>
      <vt:lpstr>Ваши вопросы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202</cp:revision>
  <dcterms:created xsi:type="dcterms:W3CDTF">2011-08-25T06:09:31Z</dcterms:created>
  <dcterms:modified xsi:type="dcterms:W3CDTF">2012-09-18T07:42:53Z</dcterms:modified>
</cp:coreProperties>
</file>