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423" r:id="rId3"/>
    <p:sldId id="419" r:id="rId4"/>
    <p:sldId id="575" r:id="rId5"/>
    <p:sldId id="530" r:id="rId6"/>
    <p:sldId id="622" r:id="rId7"/>
    <p:sldId id="646" r:id="rId8"/>
    <p:sldId id="639" r:id="rId9"/>
    <p:sldId id="640" r:id="rId10"/>
    <p:sldId id="645" r:id="rId11"/>
    <p:sldId id="641" r:id="rId12"/>
    <p:sldId id="662" r:id="rId13"/>
    <p:sldId id="535" r:id="rId14"/>
    <p:sldId id="560" r:id="rId15"/>
    <p:sldId id="647" r:id="rId16"/>
    <p:sldId id="663" r:id="rId17"/>
    <p:sldId id="605" r:id="rId18"/>
    <p:sldId id="563" r:id="rId19"/>
    <p:sldId id="568" r:id="rId20"/>
    <p:sldId id="667" r:id="rId21"/>
    <p:sldId id="478" r:id="rId22"/>
    <p:sldId id="651" r:id="rId23"/>
    <p:sldId id="660" r:id="rId24"/>
    <p:sldId id="653" r:id="rId25"/>
    <p:sldId id="655" r:id="rId26"/>
    <p:sldId id="421" r:id="rId27"/>
    <p:sldId id="520" r:id="rId28"/>
    <p:sldId id="521" r:id="rId29"/>
    <p:sldId id="512" r:id="rId30"/>
    <p:sldId id="513" r:id="rId31"/>
    <p:sldId id="515" r:id="rId32"/>
    <p:sldId id="614" r:id="rId33"/>
    <p:sldId id="516" r:id="rId34"/>
    <p:sldId id="517" r:id="rId35"/>
    <p:sldId id="519" r:id="rId36"/>
    <p:sldId id="422" r:id="rId37"/>
    <p:sldId id="341" r:id="rId38"/>
    <p:sldId id="534" r:id="rId39"/>
    <p:sldId id="623" r:id="rId40"/>
    <p:sldId id="625" r:id="rId41"/>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DE"/>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49" autoAdjust="0"/>
  </p:normalViewPr>
  <p:slideViewPr>
    <p:cSldViewPr>
      <p:cViewPr>
        <p:scale>
          <a:sx n="70" d="100"/>
          <a:sy n="70" d="100"/>
        </p:scale>
        <p:origin x="-516" y="-7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15371-8D87-4DE7-BB50-D2D06E78F6B1}"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US"/>
        </a:p>
      </dgm:t>
    </dgm:pt>
    <dgm:pt modelId="{CBF55CCB-6E3C-47FF-B017-F4DF4C2CE336}">
      <dgm:prSet phldrT="[Text]" custT="1"/>
      <dgm:spPr/>
      <dgm:t>
        <a:bodyPr/>
        <a:lstStyle/>
        <a:p>
          <a:r>
            <a:rPr lang="en-US" sz="2400" b="1" dirty="0" err="1" smtClean="0">
              <a:solidFill>
                <a:srgbClr val="FFFF00"/>
              </a:solidFill>
            </a:rPr>
            <a:t>У</a:t>
          </a:r>
          <a:r>
            <a:rPr lang="ru-RU" sz="2400" b="1" dirty="0" smtClean="0">
              <a:solidFill>
                <a:srgbClr val="FFFF00"/>
              </a:solidFill>
            </a:rPr>
            <a:t>правленческие </a:t>
          </a:r>
        </a:p>
        <a:p>
          <a:r>
            <a:rPr lang="ru-RU" sz="2400" b="1" dirty="0" smtClean="0">
              <a:solidFill>
                <a:srgbClr val="FFFF00"/>
              </a:solidFill>
            </a:rPr>
            <a:t>действия:</a:t>
          </a:r>
          <a:endParaRPr lang="en-US" sz="2400" b="1" dirty="0">
            <a:solidFill>
              <a:srgbClr val="FFFF00"/>
            </a:solidFill>
          </a:endParaRPr>
        </a:p>
      </dgm:t>
    </dgm:pt>
    <dgm:pt modelId="{7D93B646-55D7-421E-99D8-9AE17CCC73D0}" type="parTrans" cxnId="{36D9B3FF-C63F-43D9-B0F9-3CF9B0F5D2E0}">
      <dgm:prSet/>
      <dgm:spPr/>
      <dgm:t>
        <a:bodyPr/>
        <a:lstStyle/>
        <a:p>
          <a:endParaRPr lang="en-US"/>
        </a:p>
      </dgm:t>
    </dgm:pt>
    <dgm:pt modelId="{26C3C52E-8D65-4938-BD8C-0359A4CA95E8}" type="sibTrans" cxnId="{36D9B3FF-C63F-43D9-B0F9-3CF9B0F5D2E0}">
      <dgm:prSet/>
      <dgm:spPr/>
      <dgm:t>
        <a:bodyPr/>
        <a:lstStyle/>
        <a:p>
          <a:endParaRPr lang="en-US"/>
        </a:p>
      </dgm:t>
    </dgm:pt>
    <dgm:pt modelId="{45D5AA63-2E67-4D92-9D52-50B3987297FA}" type="asst">
      <dgm:prSet phldrT="[Text]" custT="1"/>
      <dgm:spPr/>
      <dgm:t>
        <a:bodyPr/>
        <a:lstStyle/>
        <a:p>
          <a:r>
            <a:rPr lang="en-US" sz="2000" b="1" dirty="0" err="1" smtClean="0">
              <a:solidFill>
                <a:schemeClr val="bg1"/>
              </a:solidFill>
            </a:rPr>
            <a:t>П</a:t>
          </a:r>
          <a:r>
            <a:rPr lang="ru-RU" sz="2000" b="1" dirty="0" smtClean="0">
              <a:solidFill>
                <a:schemeClr val="bg1"/>
              </a:solidFill>
            </a:rPr>
            <a:t>роектирование качества образования</a:t>
          </a:r>
        </a:p>
        <a:p>
          <a:r>
            <a:rPr lang="ru-RU" sz="2000" b="1" dirty="0" smtClean="0">
              <a:solidFill>
                <a:schemeClr val="bg1"/>
              </a:solidFill>
            </a:rPr>
            <a:t>(планируемые результаты)</a:t>
          </a:r>
          <a:endParaRPr lang="en-US" sz="2000" b="1" dirty="0">
            <a:solidFill>
              <a:schemeClr val="bg1"/>
            </a:solidFill>
          </a:endParaRPr>
        </a:p>
      </dgm:t>
    </dgm:pt>
    <dgm:pt modelId="{AE62EA08-580E-4B16-A8D3-14D4739B7996}" type="parTrans" cxnId="{506FF8A2-9919-46B5-B838-262BCA67DD13}">
      <dgm:prSet/>
      <dgm:spPr/>
      <dgm:t>
        <a:bodyPr/>
        <a:lstStyle/>
        <a:p>
          <a:endParaRPr lang="en-US"/>
        </a:p>
      </dgm:t>
    </dgm:pt>
    <dgm:pt modelId="{12290C45-1411-4AC6-90B3-3E89C8C94CBF}" type="sibTrans" cxnId="{506FF8A2-9919-46B5-B838-262BCA67DD13}">
      <dgm:prSet/>
      <dgm:spPr/>
      <dgm:t>
        <a:bodyPr/>
        <a:lstStyle/>
        <a:p>
          <a:endParaRPr lang="en-US"/>
        </a:p>
      </dgm:t>
    </dgm:pt>
    <dgm:pt modelId="{DE3C841C-F1B8-4D7D-AC1F-6EC66D2AA14B}">
      <dgm:prSet phldrT="[Text]" custT="1"/>
      <dgm:spPr/>
      <dgm:t>
        <a:bodyPr/>
        <a:lstStyle/>
        <a:p>
          <a:r>
            <a:rPr lang="en-US" sz="2000" b="1" dirty="0" err="1" smtClean="0">
              <a:solidFill>
                <a:schemeClr val="bg1"/>
              </a:solidFill>
            </a:rPr>
            <a:t>Д</a:t>
          </a:r>
          <a:r>
            <a:rPr lang="ru-RU" sz="2000" b="1" dirty="0" smtClean="0">
              <a:solidFill>
                <a:schemeClr val="bg1"/>
              </a:solidFill>
            </a:rPr>
            <a:t>иагностика и мониторинг</a:t>
          </a:r>
        </a:p>
        <a:p>
          <a:r>
            <a:rPr lang="ru-RU" sz="2000" b="1" dirty="0" smtClean="0">
              <a:solidFill>
                <a:schemeClr val="bg1"/>
              </a:solidFill>
            </a:rPr>
            <a:t>(план и его реализация)</a:t>
          </a:r>
          <a:endParaRPr lang="en-US" sz="2000" b="1" dirty="0">
            <a:solidFill>
              <a:schemeClr val="bg1"/>
            </a:solidFill>
          </a:endParaRPr>
        </a:p>
      </dgm:t>
    </dgm:pt>
    <dgm:pt modelId="{413736C1-FD58-4DE5-BEB4-EBBA33384428}" type="parTrans" cxnId="{CAC2D384-79EC-49B9-A770-2060DA3FCCAA}">
      <dgm:prSet/>
      <dgm:spPr/>
      <dgm:t>
        <a:bodyPr/>
        <a:lstStyle/>
        <a:p>
          <a:endParaRPr lang="en-US"/>
        </a:p>
      </dgm:t>
    </dgm:pt>
    <dgm:pt modelId="{802D76AD-E5C6-4A4D-B473-4588EDEAE5DF}" type="sibTrans" cxnId="{CAC2D384-79EC-49B9-A770-2060DA3FCCAA}">
      <dgm:prSet/>
      <dgm:spPr/>
      <dgm:t>
        <a:bodyPr/>
        <a:lstStyle/>
        <a:p>
          <a:endParaRPr lang="en-US"/>
        </a:p>
      </dgm:t>
    </dgm:pt>
    <dgm:pt modelId="{89A57C6F-E9A4-4417-98FA-8EFA3C827C94}">
      <dgm:prSet phldrT="[Text]" custT="1"/>
      <dgm:spPr/>
      <dgm:t>
        <a:bodyPr/>
        <a:lstStyle/>
        <a:p>
          <a:r>
            <a:rPr lang="en-US" sz="2000" b="1" dirty="0" err="1" smtClean="0">
              <a:solidFill>
                <a:schemeClr val="bg1"/>
              </a:solidFill>
            </a:rPr>
            <a:t>А</a:t>
          </a:r>
          <a:r>
            <a:rPr lang="ru-RU" sz="2000" b="1" dirty="0" smtClean="0">
              <a:solidFill>
                <a:schemeClr val="bg1"/>
              </a:solidFill>
            </a:rPr>
            <a:t>нализ собранной информации</a:t>
          </a:r>
          <a:endParaRPr lang="en-US" sz="2000" b="1" dirty="0">
            <a:solidFill>
              <a:schemeClr val="bg1"/>
            </a:solidFill>
          </a:endParaRPr>
        </a:p>
      </dgm:t>
    </dgm:pt>
    <dgm:pt modelId="{B95F1F4F-41D7-4F6C-A74E-C746048EE2E4}" type="parTrans" cxnId="{DE87C535-CD93-4A7A-A8DE-0638D3E1BBF8}">
      <dgm:prSet/>
      <dgm:spPr/>
      <dgm:t>
        <a:bodyPr/>
        <a:lstStyle/>
        <a:p>
          <a:endParaRPr lang="en-US"/>
        </a:p>
      </dgm:t>
    </dgm:pt>
    <dgm:pt modelId="{9734B843-E7ED-4A5E-9190-1941BD9B9BCC}" type="sibTrans" cxnId="{DE87C535-CD93-4A7A-A8DE-0638D3E1BBF8}">
      <dgm:prSet/>
      <dgm:spPr/>
      <dgm:t>
        <a:bodyPr/>
        <a:lstStyle/>
        <a:p>
          <a:endParaRPr lang="en-US"/>
        </a:p>
      </dgm:t>
    </dgm:pt>
    <dgm:pt modelId="{825FDE3B-6722-4A4D-8BA6-95BC8BC722F1}">
      <dgm:prSet phldrT="[Text]" custT="1"/>
      <dgm:spPr/>
      <dgm:t>
        <a:bodyPr/>
        <a:lstStyle/>
        <a:p>
          <a:r>
            <a:rPr lang="en-US" sz="2000" b="1" dirty="0" err="1" smtClean="0">
              <a:solidFill>
                <a:schemeClr val="bg1"/>
              </a:solidFill>
            </a:rPr>
            <a:t>П</a:t>
          </a:r>
          <a:r>
            <a:rPr lang="ru-RU" sz="2000" b="1" dirty="0" err="1" smtClean="0">
              <a:solidFill>
                <a:schemeClr val="bg1"/>
              </a:solidFill>
            </a:rPr>
            <a:t>ринятие</a:t>
          </a:r>
          <a:r>
            <a:rPr lang="ru-RU" sz="2000" b="1" dirty="0" smtClean="0">
              <a:solidFill>
                <a:schemeClr val="bg1"/>
              </a:solidFill>
            </a:rPr>
            <a:t> управленческих решений</a:t>
          </a:r>
          <a:endParaRPr lang="en-US" sz="2000" b="1" dirty="0">
            <a:solidFill>
              <a:schemeClr val="bg1"/>
            </a:solidFill>
          </a:endParaRPr>
        </a:p>
      </dgm:t>
    </dgm:pt>
    <dgm:pt modelId="{EC0D0C2E-8C96-41B5-B9CF-9877B54D37AA}" type="parTrans" cxnId="{B57B0DD9-D6DA-4F50-8308-48FD2D786CDF}">
      <dgm:prSet/>
      <dgm:spPr/>
      <dgm:t>
        <a:bodyPr/>
        <a:lstStyle/>
        <a:p>
          <a:endParaRPr lang="en-US"/>
        </a:p>
      </dgm:t>
    </dgm:pt>
    <dgm:pt modelId="{C35D3A1E-DCDE-4602-8096-BE43A744F685}" type="sibTrans" cxnId="{B57B0DD9-D6DA-4F50-8308-48FD2D786CDF}">
      <dgm:prSet/>
      <dgm:spPr/>
      <dgm:t>
        <a:bodyPr/>
        <a:lstStyle/>
        <a:p>
          <a:endParaRPr lang="en-US"/>
        </a:p>
      </dgm:t>
    </dgm:pt>
    <dgm:pt modelId="{8E9937A8-9C81-4BA5-85B4-19C599819D61}" type="pres">
      <dgm:prSet presAssocID="{76715371-8D87-4DE7-BB50-D2D06E78F6B1}" presName="Name0" presStyleCnt="0">
        <dgm:presLayoutVars>
          <dgm:chMax val="1"/>
          <dgm:dir/>
          <dgm:animLvl val="ctr"/>
          <dgm:resizeHandles val="exact"/>
        </dgm:presLayoutVars>
      </dgm:prSet>
      <dgm:spPr/>
      <dgm:t>
        <a:bodyPr/>
        <a:lstStyle/>
        <a:p>
          <a:endParaRPr lang="en-US"/>
        </a:p>
      </dgm:t>
    </dgm:pt>
    <dgm:pt modelId="{360BB535-EB7D-4C09-8542-FE6F1417D177}" type="pres">
      <dgm:prSet presAssocID="{CBF55CCB-6E3C-47FF-B017-F4DF4C2CE336}" presName="centerShape" presStyleLbl="node0" presStyleIdx="0" presStyleCnt="1" custScaleX="358724" custScaleY="114792"/>
      <dgm:spPr/>
      <dgm:t>
        <a:bodyPr/>
        <a:lstStyle/>
        <a:p>
          <a:endParaRPr lang="en-US"/>
        </a:p>
      </dgm:t>
    </dgm:pt>
    <dgm:pt modelId="{9CF358FC-0905-4435-8D62-B53661E6366E}" type="pres">
      <dgm:prSet presAssocID="{AE62EA08-580E-4B16-A8D3-14D4739B7996}" presName="parTrans" presStyleLbl="sibTrans2D1" presStyleIdx="0" presStyleCnt="4"/>
      <dgm:spPr/>
      <dgm:t>
        <a:bodyPr/>
        <a:lstStyle/>
        <a:p>
          <a:endParaRPr lang="en-US"/>
        </a:p>
      </dgm:t>
    </dgm:pt>
    <dgm:pt modelId="{2C6F0156-DC3D-4A2E-B325-E463872A8DE9}" type="pres">
      <dgm:prSet presAssocID="{AE62EA08-580E-4B16-A8D3-14D4739B7996}" presName="connectorText" presStyleLbl="sibTrans2D1" presStyleIdx="0" presStyleCnt="4"/>
      <dgm:spPr/>
      <dgm:t>
        <a:bodyPr/>
        <a:lstStyle/>
        <a:p>
          <a:endParaRPr lang="en-US"/>
        </a:p>
      </dgm:t>
    </dgm:pt>
    <dgm:pt modelId="{E5E661E9-9883-4BCA-85EF-AC106E586956}" type="pres">
      <dgm:prSet presAssocID="{45D5AA63-2E67-4D92-9D52-50B3987297FA}" presName="node" presStyleLbl="node1" presStyleIdx="0" presStyleCnt="4" custScaleX="449217" custScaleY="143118" custRadScaleRad="97607" custRadScaleInc="-15727">
        <dgm:presLayoutVars>
          <dgm:bulletEnabled val="1"/>
        </dgm:presLayoutVars>
      </dgm:prSet>
      <dgm:spPr/>
      <dgm:t>
        <a:bodyPr/>
        <a:lstStyle/>
        <a:p>
          <a:endParaRPr lang="en-US"/>
        </a:p>
      </dgm:t>
    </dgm:pt>
    <dgm:pt modelId="{840F79DD-6644-4DB8-82D0-101E92EAFF59}" type="pres">
      <dgm:prSet presAssocID="{413736C1-FD58-4DE5-BEB4-EBBA33384428}" presName="parTrans" presStyleLbl="sibTrans2D1" presStyleIdx="1" presStyleCnt="4"/>
      <dgm:spPr/>
      <dgm:t>
        <a:bodyPr/>
        <a:lstStyle/>
        <a:p>
          <a:endParaRPr lang="en-US"/>
        </a:p>
      </dgm:t>
    </dgm:pt>
    <dgm:pt modelId="{2496C79F-63D0-4168-B6FE-2D3ED4B3E6E1}" type="pres">
      <dgm:prSet presAssocID="{413736C1-FD58-4DE5-BEB4-EBBA33384428}" presName="connectorText" presStyleLbl="sibTrans2D1" presStyleIdx="1" presStyleCnt="4"/>
      <dgm:spPr/>
      <dgm:t>
        <a:bodyPr/>
        <a:lstStyle/>
        <a:p>
          <a:endParaRPr lang="en-US"/>
        </a:p>
      </dgm:t>
    </dgm:pt>
    <dgm:pt modelId="{B1CC9DFE-EDCD-4134-ABAE-388D65ECBF25}" type="pres">
      <dgm:prSet presAssocID="{DE3C841C-F1B8-4D7D-AC1F-6EC66D2AA14B}" presName="node" presStyleLbl="node1" presStyleIdx="1" presStyleCnt="4" custScaleX="273829" custScaleY="160449" custRadScaleRad="195176" custRadScaleInc="399571">
        <dgm:presLayoutVars>
          <dgm:bulletEnabled val="1"/>
        </dgm:presLayoutVars>
      </dgm:prSet>
      <dgm:spPr/>
      <dgm:t>
        <a:bodyPr/>
        <a:lstStyle/>
        <a:p>
          <a:endParaRPr lang="en-US"/>
        </a:p>
      </dgm:t>
    </dgm:pt>
    <dgm:pt modelId="{32870EA9-3106-48DB-9F0B-6B72F28C837F}" type="pres">
      <dgm:prSet presAssocID="{B95F1F4F-41D7-4F6C-A74E-C746048EE2E4}" presName="parTrans" presStyleLbl="sibTrans2D1" presStyleIdx="2" presStyleCnt="4"/>
      <dgm:spPr/>
      <dgm:t>
        <a:bodyPr/>
        <a:lstStyle/>
        <a:p>
          <a:endParaRPr lang="en-US"/>
        </a:p>
      </dgm:t>
    </dgm:pt>
    <dgm:pt modelId="{4DD499B2-BBE3-4324-A179-0E01D72B9366}" type="pres">
      <dgm:prSet presAssocID="{B95F1F4F-41D7-4F6C-A74E-C746048EE2E4}" presName="connectorText" presStyleLbl="sibTrans2D1" presStyleIdx="2" presStyleCnt="4"/>
      <dgm:spPr/>
      <dgm:t>
        <a:bodyPr/>
        <a:lstStyle/>
        <a:p>
          <a:endParaRPr lang="en-US"/>
        </a:p>
      </dgm:t>
    </dgm:pt>
    <dgm:pt modelId="{BF871AA8-60C3-4E99-9D8D-EF22A4C8A6CF}" type="pres">
      <dgm:prSet presAssocID="{89A57C6F-E9A4-4417-98FA-8EFA3C827C94}" presName="node" presStyleLbl="node1" presStyleIdx="2" presStyleCnt="4" custScaleX="358612" custScaleY="136807" custRadScaleRad="88572" custRadScaleInc="-6512">
        <dgm:presLayoutVars>
          <dgm:bulletEnabled val="1"/>
        </dgm:presLayoutVars>
      </dgm:prSet>
      <dgm:spPr/>
      <dgm:t>
        <a:bodyPr/>
        <a:lstStyle/>
        <a:p>
          <a:endParaRPr lang="en-US"/>
        </a:p>
      </dgm:t>
    </dgm:pt>
    <dgm:pt modelId="{89A1DF6B-92BC-4099-A73E-6EA76B199FE8}" type="pres">
      <dgm:prSet presAssocID="{EC0D0C2E-8C96-41B5-B9CF-9877B54D37AA}" presName="parTrans" presStyleLbl="sibTrans2D1" presStyleIdx="3" presStyleCnt="4"/>
      <dgm:spPr/>
      <dgm:t>
        <a:bodyPr/>
        <a:lstStyle/>
        <a:p>
          <a:endParaRPr lang="en-US"/>
        </a:p>
      </dgm:t>
    </dgm:pt>
    <dgm:pt modelId="{6B2EF72C-179D-4D38-ACCB-2600E1F61B09}" type="pres">
      <dgm:prSet presAssocID="{EC0D0C2E-8C96-41B5-B9CF-9877B54D37AA}" presName="connectorText" presStyleLbl="sibTrans2D1" presStyleIdx="3" presStyleCnt="4"/>
      <dgm:spPr/>
      <dgm:t>
        <a:bodyPr/>
        <a:lstStyle/>
        <a:p>
          <a:endParaRPr lang="en-US"/>
        </a:p>
      </dgm:t>
    </dgm:pt>
    <dgm:pt modelId="{4520A118-EE96-4542-B44A-68361AFA101E}" type="pres">
      <dgm:prSet presAssocID="{825FDE3B-6722-4A4D-8BA6-95BC8BC722F1}" presName="node" presStyleLbl="node1" presStyleIdx="3" presStyleCnt="4" custScaleX="318167" custScaleY="155997" custRadScaleRad="193503" custRadScaleInc="395060">
        <dgm:presLayoutVars>
          <dgm:bulletEnabled val="1"/>
        </dgm:presLayoutVars>
      </dgm:prSet>
      <dgm:spPr/>
      <dgm:t>
        <a:bodyPr/>
        <a:lstStyle/>
        <a:p>
          <a:endParaRPr lang="en-US"/>
        </a:p>
      </dgm:t>
    </dgm:pt>
  </dgm:ptLst>
  <dgm:cxnLst>
    <dgm:cxn modelId="{D5D93C55-C05B-4C26-9C8E-8156CB2DB52F}" type="presOf" srcId="{413736C1-FD58-4DE5-BEB4-EBBA33384428}" destId="{840F79DD-6644-4DB8-82D0-101E92EAFF59}" srcOrd="0" destOrd="0" presId="urn:microsoft.com/office/officeart/2005/8/layout/radial5"/>
    <dgm:cxn modelId="{B57B0DD9-D6DA-4F50-8308-48FD2D786CDF}" srcId="{CBF55CCB-6E3C-47FF-B017-F4DF4C2CE336}" destId="{825FDE3B-6722-4A4D-8BA6-95BC8BC722F1}" srcOrd="3" destOrd="0" parTransId="{EC0D0C2E-8C96-41B5-B9CF-9877B54D37AA}" sibTransId="{C35D3A1E-DCDE-4602-8096-BE43A744F685}"/>
    <dgm:cxn modelId="{A6785CAD-D9B1-4339-B3CC-D02FF255673A}" type="presOf" srcId="{76715371-8D87-4DE7-BB50-D2D06E78F6B1}" destId="{8E9937A8-9C81-4BA5-85B4-19C599819D61}" srcOrd="0" destOrd="0" presId="urn:microsoft.com/office/officeart/2005/8/layout/radial5"/>
    <dgm:cxn modelId="{36D9B3FF-C63F-43D9-B0F9-3CF9B0F5D2E0}" srcId="{76715371-8D87-4DE7-BB50-D2D06E78F6B1}" destId="{CBF55CCB-6E3C-47FF-B017-F4DF4C2CE336}" srcOrd="0" destOrd="0" parTransId="{7D93B646-55D7-421E-99D8-9AE17CCC73D0}" sibTransId="{26C3C52E-8D65-4938-BD8C-0359A4CA95E8}"/>
    <dgm:cxn modelId="{DE87C535-CD93-4A7A-A8DE-0638D3E1BBF8}" srcId="{CBF55CCB-6E3C-47FF-B017-F4DF4C2CE336}" destId="{89A57C6F-E9A4-4417-98FA-8EFA3C827C94}" srcOrd="2" destOrd="0" parTransId="{B95F1F4F-41D7-4F6C-A74E-C746048EE2E4}" sibTransId="{9734B843-E7ED-4A5E-9190-1941BD9B9BCC}"/>
    <dgm:cxn modelId="{694C4D57-29D6-4114-B947-6BB29C8630AC}" type="presOf" srcId="{EC0D0C2E-8C96-41B5-B9CF-9877B54D37AA}" destId="{89A1DF6B-92BC-4099-A73E-6EA76B199FE8}" srcOrd="0" destOrd="0" presId="urn:microsoft.com/office/officeart/2005/8/layout/radial5"/>
    <dgm:cxn modelId="{3770FA46-09C2-4AAE-A404-DD7444643583}" type="presOf" srcId="{EC0D0C2E-8C96-41B5-B9CF-9877B54D37AA}" destId="{6B2EF72C-179D-4D38-ACCB-2600E1F61B09}" srcOrd="1" destOrd="0" presId="urn:microsoft.com/office/officeart/2005/8/layout/radial5"/>
    <dgm:cxn modelId="{506FF8A2-9919-46B5-B838-262BCA67DD13}" srcId="{CBF55CCB-6E3C-47FF-B017-F4DF4C2CE336}" destId="{45D5AA63-2E67-4D92-9D52-50B3987297FA}" srcOrd="0" destOrd="0" parTransId="{AE62EA08-580E-4B16-A8D3-14D4739B7996}" sibTransId="{12290C45-1411-4AC6-90B3-3E89C8C94CBF}"/>
    <dgm:cxn modelId="{ADA3C869-7E58-4B91-8F94-9A3B9948D880}" type="presOf" srcId="{AE62EA08-580E-4B16-A8D3-14D4739B7996}" destId="{2C6F0156-DC3D-4A2E-B325-E463872A8DE9}" srcOrd="1" destOrd="0" presId="urn:microsoft.com/office/officeart/2005/8/layout/radial5"/>
    <dgm:cxn modelId="{326888FB-5CD2-431D-9CAC-D6F59A93ADFB}" type="presOf" srcId="{B95F1F4F-41D7-4F6C-A74E-C746048EE2E4}" destId="{4DD499B2-BBE3-4324-A179-0E01D72B9366}" srcOrd="1" destOrd="0" presId="urn:microsoft.com/office/officeart/2005/8/layout/radial5"/>
    <dgm:cxn modelId="{FECB4162-1485-4969-A95A-FCCD205B3032}" type="presOf" srcId="{DE3C841C-F1B8-4D7D-AC1F-6EC66D2AA14B}" destId="{B1CC9DFE-EDCD-4134-ABAE-388D65ECBF25}" srcOrd="0" destOrd="0" presId="urn:microsoft.com/office/officeart/2005/8/layout/radial5"/>
    <dgm:cxn modelId="{C836557D-C03A-4BBF-B7BA-D5285B1A4B3F}" type="presOf" srcId="{CBF55CCB-6E3C-47FF-B017-F4DF4C2CE336}" destId="{360BB535-EB7D-4C09-8542-FE6F1417D177}" srcOrd="0" destOrd="0" presId="urn:microsoft.com/office/officeart/2005/8/layout/radial5"/>
    <dgm:cxn modelId="{63B02827-30C3-47A8-AA4A-F220AC3B9972}" type="presOf" srcId="{45D5AA63-2E67-4D92-9D52-50B3987297FA}" destId="{E5E661E9-9883-4BCA-85EF-AC106E586956}" srcOrd="0" destOrd="0" presId="urn:microsoft.com/office/officeart/2005/8/layout/radial5"/>
    <dgm:cxn modelId="{D67ED1C6-4EC4-4F14-8C3F-D3950E365A99}" type="presOf" srcId="{89A57C6F-E9A4-4417-98FA-8EFA3C827C94}" destId="{BF871AA8-60C3-4E99-9D8D-EF22A4C8A6CF}" srcOrd="0" destOrd="0" presId="urn:microsoft.com/office/officeart/2005/8/layout/radial5"/>
    <dgm:cxn modelId="{CAC2D384-79EC-49B9-A770-2060DA3FCCAA}" srcId="{CBF55CCB-6E3C-47FF-B017-F4DF4C2CE336}" destId="{DE3C841C-F1B8-4D7D-AC1F-6EC66D2AA14B}" srcOrd="1" destOrd="0" parTransId="{413736C1-FD58-4DE5-BEB4-EBBA33384428}" sibTransId="{802D76AD-E5C6-4A4D-B473-4588EDEAE5DF}"/>
    <dgm:cxn modelId="{A8695D8E-E4D9-4D9F-BA85-5618A02F20EA}" type="presOf" srcId="{B95F1F4F-41D7-4F6C-A74E-C746048EE2E4}" destId="{32870EA9-3106-48DB-9F0B-6B72F28C837F}" srcOrd="0" destOrd="0" presId="urn:microsoft.com/office/officeart/2005/8/layout/radial5"/>
    <dgm:cxn modelId="{0B0F3902-479C-47EB-BB5B-5375D80FF8A8}" type="presOf" srcId="{AE62EA08-580E-4B16-A8D3-14D4739B7996}" destId="{9CF358FC-0905-4435-8D62-B53661E6366E}" srcOrd="0" destOrd="0" presId="urn:microsoft.com/office/officeart/2005/8/layout/radial5"/>
    <dgm:cxn modelId="{ED22B6A5-FB92-4407-AE59-AAA148D20D71}" type="presOf" srcId="{825FDE3B-6722-4A4D-8BA6-95BC8BC722F1}" destId="{4520A118-EE96-4542-B44A-68361AFA101E}" srcOrd="0" destOrd="0" presId="urn:microsoft.com/office/officeart/2005/8/layout/radial5"/>
    <dgm:cxn modelId="{1C5F7B84-6203-4AF7-A0E2-ABB59AC49DF8}" type="presOf" srcId="{413736C1-FD58-4DE5-BEB4-EBBA33384428}" destId="{2496C79F-63D0-4168-B6FE-2D3ED4B3E6E1}" srcOrd="1" destOrd="0" presId="urn:microsoft.com/office/officeart/2005/8/layout/radial5"/>
    <dgm:cxn modelId="{E2D5598F-FA29-406D-BEC6-311D00C0D1B7}" type="presParOf" srcId="{8E9937A8-9C81-4BA5-85B4-19C599819D61}" destId="{360BB535-EB7D-4C09-8542-FE6F1417D177}" srcOrd="0" destOrd="0" presId="urn:microsoft.com/office/officeart/2005/8/layout/radial5"/>
    <dgm:cxn modelId="{E9CF25EA-80FF-4D81-AE34-949BD110000E}" type="presParOf" srcId="{8E9937A8-9C81-4BA5-85B4-19C599819D61}" destId="{9CF358FC-0905-4435-8D62-B53661E6366E}" srcOrd="1" destOrd="0" presId="urn:microsoft.com/office/officeart/2005/8/layout/radial5"/>
    <dgm:cxn modelId="{E3DF6120-5BD3-4C4A-85BD-453247E985E3}" type="presParOf" srcId="{9CF358FC-0905-4435-8D62-B53661E6366E}" destId="{2C6F0156-DC3D-4A2E-B325-E463872A8DE9}" srcOrd="0" destOrd="0" presId="urn:microsoft.com/office/officeart/2005/8/layout/radial5"/>
    <dgm:cxn modelId="{97321B6F-932E-44BA-98F0-75F83E413304}" type="presParOf" srcId="{8E9937A8-9C81-4BA5-85B4-19C599819D61}" destId="{E5E661E9-9883-4BCA-85EF-AC106E586956}" srcOrd="2" destOrd="0" presId="urn:microsoft.com/office/officeart/2005/8/layout/radial5"/>
    <dgm:cxn modelId="{8245821A-5A8E-4307-B1C1-D865664B26BB}" type="presParOf" srcId="{8E9937A8-9C81-4BA5-85B4-19C599819D61}" destId="{840F79DD-6644-4DB8-82D0-101E92EAFF59}" srcOrd="3" destOrd="0" presId="urn:microsoft.com/office/officeart/2005/8/layout/radial5"/>
    <dgm:cxn modelId="{719E997B-01B9-489F-B3FE-CAD4A6102FE5}" type="presParOf" srcId="{840F79DD-6644-4DB8-82D0-101E92EAFF59}" destId="{2496C79F-63D0-4168-B6FE-2D3ED4B3E6E1}" srcOrd="0" destOrd="0" presId="urn:microsoft.com/office/officeart/2005/8/layout/radial5"/>
    <dgm:cxn modelId="{C553F972-CD4E-4A56-8D57-EE45B34603B4}" type="presParOf" srcId="{8E9937A8-9C81-4BA5-85B4-19C599819D61}" destId="{B1CC9DFE-EDCD-4134-ABAE-388D65ECBF25}" srcOrd="4" destOrd="0" presId="urn:microsoft.com/office/officeart/2005/8/layout/radial5"/>
    <dgm:cxn modelId="{E07892D9-8117-4AC0-AD49-8F062C161B1B}" type="presParOf" srcId="{8E9937A8-9C81-4BA5-85B4-19C599819D61}" destId="{32870EA9-3106-48DB-9F0B-6B72F28C837F}" srcOrd="5" destOrd="0" presId="urn:microsoft.com/office/officeart/2005/8/layout/radial5"/>
    <dgm:cxn modelId="{6146A050-BF4E-42CF-9B05-F905D754603A}" type="presParOf" srcId="{32870EA9-3106-48DB-9F0B-6B72F28C837F}" destId="{4DD499B2-BBE3-4324-A179-0E01D72B9366}" srcOrd="0" destOrd="0" presId="urn:microsoft.com/office/officeart/2005/8/layout/radial5"/>
    <dgm:cxn modelId="{9CF7C580-9005-42CD-B672-AB9D2009A018}" type="presParOf" srcId="{8E9937A8-9C81-4BA5-85B4-19C599819D61}" destId="{BF871AA8-60C3-4E99-9D8D-EF22A4C8A6CF}" srcOrd="6" destOrd="0" presId="urn:microsoft.com/office/officeart/2005/8/layout/radial5"/>
    <dgm:cxn modelId="{0C2A3D9F-73C1-4E40-856A-6DDC03D44BC4}" type="presParOf" srcId="{8E9937A8-9C81-4BA5-85B4-19C599819D61}" destId="{89A1DF6B-92BC-4099-A73E-6EA76B199FE8}" srcOrd="7" destOrd="0" presId="urn:microsoft.com/office/officeart/2005/8/layout/radial5"/>
    <dgm:cxn modelId="{7D2C4879-AFFA-47CD-BE5B-3E698BCFD718}" type="presParOf" srcId="{89A1DF6B-92BC-4099-A73E-6EA76B199FE8}" destId="{6B2EF72C-179D-4D38-ACCB-2600E1F61B09}" srcOrd="0" destOrd="0" presId="urn:microsoft.com/office/officeart/2005/8/layout/radial5"/>
    <dgm:cxn modelId="{8829F566-C11D-4F70-B142-A4E37D78BC92}" type="presParOf" srcId="{8E9937A8-9C81-4BA5-85B4-19C599819D61}" destId="{4520A118-EE96-4542-B44A-68361AFA101E}" srcOrd="8"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BD977-BA6B-4E07-BAB0-D3995AAABFC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89455FFB-91B9-45FD-B204-96532B05ED44}">
      <dgm:prSet phldrT="[Текст]" custT="1"/>
      <dgm:spPr>
        <a:solidFill>
          <a:schemeClr val="tx2">
            <a:lumMod val="40000"/>
            <a:lumOff val="60000"/>
          </a:schemeClr>
        </a:solidFill>
      </dgm:spPr>
      <dgm:t>
        <a:bodyPr anchor="t" anchorCtr="0"/>
        <a:lstStyle/>
        <a:p>
          <a:r>
            <a:rPr lang="ru-RU" sz="2400" b="1" dirty="0" smtClean="0">
              <a:solidFill>
                <a:schemeClr val="tx1"/>
              </a:solidFill>
              <a:effectLst>
                <a:outerShdw blurRad="38100" dist="38100" dir="2700000" algn="tl">
                  <a:srgbClr val="000000">
                    <a:alpha val="43137"/>
                  </a:srgbClr>
                </a:outerShdw>
              </a:effectLst>
            </a:rPr>
            <a:t>Новые акценты в системе оценивания :</a:t>
          </a:r>
          <a:endParaRPr lang="ru-RU" sz="2400" b="1" dirty="0">
            <a:solidFill>
              <a:schemeClr val="tx1"/>
            </a:solidFill>
            <a:effectLst>
              <a:outerShdw blurRad="38100" dist="38100" dir="2700000" algn="tl">
                <a:srgbClr val="000000">
                  <a:alpha val="43137"/>
                </a:srgbClr>
              </a:outerShdw>
            </a:effectLst>
          </a:endParaRPr>
        </a:p>
      </dgm:t>
    </dgm:pt>
    <dgm:pt modelId="{4AD7F915-3E71-49DC-8170-B466DF7715A9}" type="parTrans" cxnId="{2DE25103-FD40-459D-9271-2A133AF55D52}">
      <dgm:prSet/>
      <dgm:spPr/>
      <dgm:t>
        <a:bodyPr/>
        <a:lstStyle/>
        <a:p>
          <a:endParaRPr lang="ru-RU"/>
        </a:p>
      </dgm:t>
    </dgm:pt>
    <dgm:pt modelId="{3911A404-4438-42C0-975D-E9DE7FAA00DF}" type="sibTrans" cxnId="{2DE25103-FD40-459D-9271-2A133AF55D52}">
      <dgm:prSet/>
      <dgm:spPr/>
      <dgm:t>
        <a:bodyPr/>
        <a:lstStyle/>
        <a:p>
          <a:endParaRPr lang="ru-RU"/>
        </a:p>
      </dgm:t>
    </dgm:pt>
    <dgm:pt modelId="{7B38B024-DE79-444A-87CA-6901F6D5C596}">
      <dgm:prSet phldrT="[Текст]" custT="1"/>
      <dgm:spPr>
        <a:solidFill>
          <a:schemeClr val="tx2">
            <a:lumMod val="40000"/>
            <a:lumOff val="60000"/>
          </a:schemeClr>
        </a:solidFill>
      </dgm:spPr>
      <dgm:t>
        <a:bodyPr/>
        <a:lstStyle/>
        <a:p>
          <a:r>
            <a:rPr lang="ru-RU" sz="2400" b="1" dirty="0" smtClean="0">
              <a:solidFill>
                <a:srgbClr val="002060"/>
              </a:solidFill>
              <a:effectLst/>
            </a:rPr>
            <a:t>Переход от оценки  как инструмента контроля - к оценке  как инструменту управления качеством образования</a:t>
          </a:r>
          <a:endParaRPr lang="ru-RU" sz="2400" b="1" dirty="0">
            <a:solidFill>
              <a:srgbClr val="002060"/>
            </a:solidFill>
            <a:effectLst/>
          </a:endParaRPr>
        </a:p>
      </dgm:t>
    </dgm:pt>
    <dgm:pt modelId="{94C9089C-024B-46C5-ABAB-DD062A36C8DE}" type="parTrans" cxnId="{2A220535-0425-4A47-A223-6C9C9447C4E3}">
      <dgm:prSet/>
      <dgm:spPr/>
      <dgm:t>
        <a:bodyPr/>
        <a:lstStyle/>
        <a:p>
          <a:endParaRPr lang="ru-RU"/>
        </a:p>
      </dgm:t>
    </dgm:pt>
    <dgm:pt modelId="{B0102A79-EF4A-450D-AB96-738B046E4BFE}" type="sibTrans" cxnId="{2A220535-0425-4A47-A223-6C9C9447C4E3}">
      <dgm:prSet/>
      <dgm:spPr/>
      <dgm:t>
        <a:bodyPr/>
        <a:lstStyle/>
        <a:p>
          <a:endParaRPr lang="ru-RU"/>
        </a:p>
      </dgm:t>
    </dgm:pt>
    <dgm:pt modelId="{6225E641-4E6E-4BA9-A738-5DEBEB88D39E}">
      <dgm:prSet phldrT="[Текст]" custT="1"/>
      <dgm:spPr>
        <a:solidFill>
          <a:schemeClr val="tx2">
            <a:lumMod val="40000"/>
            <a:lumOff val="60000"/>
          </a:schemeClr>
        </a:solidFill>
      </dgm:spPr>
      <dgm:t>
        <a:bodyPr/>
        <a:lstStyle/>
        <a:p>
          <a:r>
            <a:rPr lang="ru-RU" sz="2400" b="1" dirty="0" smtClean="0">
              <a:solidFill>
                <a:srgbClr val="002060"/>
              </a:solidFill>
              <a:effectLst/>
            </a:rPr>
            <a:t>Переход от констатирующей оценке  - к   формирующей, программирующей саморазвитие ученика, педагога, школы </a:t>
          </a:r>
          <a:endParaRPr lang="ru-RU" sz="2400" b="1" dirty="0">
            <a:solidFill>
              <a:srgbClr val="002060"/>
            </a:solidFill>
            <a:effectLst/>
          </a:endParaRPr>
        </a:p>
      </dgm:t>
    </dgm:pt>
    <dgm:pt modelId="{F074023D-93D6-4009-A508-3786006823E0}" type="parTrans" cxnId="{89572516-ECA4-43FE-8B9D-9CD48262227B}">
      <dgm:prSet/>
      <dgm:spPr/>
      <dgm:t>
        <a:bodyPr/>
        <a:lstStyle/>
        <a:p>
          <a:endParaRPr lang="ru-RU"/>
        </a:p>
      </dgm:t>
    </dgm:pt>
    <dgm:pt modelId="{7F5E9EB8-94C6-40E4-A353-1B57B0809018}" type="sibTrans" cxnId="{89572516-ECA4-43FE-8B9D-9CD48262227B}">
      <dgm:prSet/>
      <dgm:spPr/>
      <dgm:t>
        <a:bodyPr/>
        <a:lstStyle/>
        <a:p>
          <a:endParaRPr lang="ru-RU"/>
        </a:p>
      </dgm:t>
    </dgm:pt>
    <dgm:pt modelId="{89C9A177-5C70-4659-98B1-12C100FDD45B}">
      <dgm:prSet phldrT="[Текст]" custT="1"/>
      <dgm:spPr>
        <a:solidFill>
          <a:schemeClr val="tx2">
            <a:lumMod val="40000"/>
            <a:lumOff val="60000"/>
          </a:schemeClr>
        </a:solidFill>
      </dgm:spPr>
      <dgm:t>
        <a:bodyPr/>
        <a:lstStyle/>
        <a:p>
          <a:r>
            <a:rPr lang="ru-RU" sz="2400" b="1" dirty="0" smtClean="0">
              <a:solidFill>
                <a:srgbClr val="002060"/>
              </a:solidFill>
              <a:effectLst/>
            </a:rPr>
            <a:t>Переход от оценки исключительно предметной </a:t>
          </a:r>
          <a:r>
            <a:rPr lang="ru-RU" sz="2400" b="1" dirty="0" err="1" smtClean="0">
              <a:solidFill>
                <a:srgbClr val="002060"/>
              </a:solidFill>
              <a:effectLst/>
            </a:rPr>
            <a:t>обученности</a:t>
          </a:r>
          <a:r>
            <a:rPr lang="ru-RU" sz="2400" b="1" dirty="0" smtClean="0">
              <a:solidFill>
                <a:srgbClr val="002060"/>
              </a:solidFill>
              <a:effectLst/>
            </a:rPr>
            <a:t> – к оценке образовательных результатов в целом </a:t>
          </a:r>
          <a:endParaRPr lang="ru-RU" sz="2400" b="1" dirty="0">
            <a:solidFill>
              <a:srgbClr val="002060"/>
            </a:solidFill>
            <a:effectLst/>
          </a:endParaRPr>
        </a:p>
      </dgm:t>
    </dgm:pt>
    <dgm:pt modelId="{F347775B-A9DF-465E-B5F6-C90E5550715C}" type="parTrans" cxnId="{AECBEB59-0F22-4517-AE5A-BB18C64C4DEB}">
      <dgm:prSet/>
      <dgm:spPr/>
      <dgm:t>
        <a:bodyPr/>
        <a:lstStyle/>
        <a:p>
          <a:endParaRPr lang="ru-RU"/>
        </a:p>
      </dgm:t>
    </dgm:pt>
    <dgm:pt modelId="{8FFDA77C-537E-479C-8126-B3324A225041}" type="sibTrans" cxnId="{AECBEB59-0F22-4517-AE5A-BB18C64C4DEB}">
      <dgm:prSet/>
      <dgm:spPr/>
      <dgm:t>
        <a:bodyPr/>
        <a:lstStyle/>
        <a:p>
          <a:endParaRPr lang="ru-RU"/>
        </a:p>
      </dgm:t>
    </dgm:pt>
    <dgm:pt modelId="{C323FD1F-87ED-43E7-BB39-340A2DBA6A52}" type="pres">
      <dgm:prSet presAssocID="{A75BD977-BA6B-4E07-BAB0-D3995AAABFC5}" presName="composite" presStyleCnt="0">
        <dgm:presLayoutVars>
          <dgm:chMax val="1"/>
          <dgm:dir/>
          <dgm:resizeHandles val="exact"/>
        </dgm:presLayoutVars>
      </dgm:prSet>
      <dgm:spPr/>
      <dgm:t>
        <a:bodyPr/>
        <a:lstStyle/>
        <a:p>
          <a:endParaRPr lang="ru-RU"/>
        </a:p>
      </dgm:t>
    </dgm:pt>
    <dgm:pt modelId="{086C0338-0901-441B-AD2F-480AC88E3D68}" type="pres">
      <dgm:prSet presAssocID="{89455FFB-91B9-45FD-B204-96532B05ED44}" presName="roof" presStyleLbl="dkBgShp" presStyleIdx="0" presStyleCnt="2"/>
      <dgm:spPr/>
      <dgm:t>
        <a:bodyPr/>
        <a:lstStyle/>
        <a:p>
          <a:endParaRPr lang="ru-RU"/>
        </a:p>
      </dgm:t>
    </dgm:pt>
    <dgm:pt modelId="{56D49E6A-5513-47DD-9FCA-2E0E26AAB416}" type="pres">
      <dgm:prSet presAssocID="{89455FFB-91B9-45FD-B204-96532B05ED44}" presName="pillars" presStyleCnt="0"/>
      <dgm:spPr/>
    </dgm:pt>
    <dgm:pt modelId="{2D10B069-9DD6-4888-9444-32A076ED4D4F}" type="pres">
      <dgm:prSet presAssocID="{89455FFB-91B9-45FD-B204-96532B05ED44}" presName="pillar1" presStyleLbl="node1" presStyleIdx="0" presStyleCnt="3" custScaleY="130476">
        <dgm:presLayoutVars>
          <dgm:bulletEnabled val="1"/>
        </dgm:presLayoutVars>
      </dgm:prSet>
      <dgm:spPr/>
      <dgm:t>
        <a:bodyPr/>
        <a:lstStyle/>
        <a:p>
          <a:endParaRPr lang="ru-RU"/>
        </a:p>
      </dgm:t>
    </dgm:pt>
    <dgm:pt modelId="{CED4957F-DA2F-4993-8BE7-3F2DD9DD638B}" type="pres">
      <dgm:prSet presAssocID="{6225E641-4E6E-4BA9-A738-5DEBEB88D39E}" presName="pillarX" presStyleLbl="node1" presStyleIdx="1" presStyleCnt="3" custScaleX="109212" custScaleY="130457">
        <dgm:presLayoutVars>
          <dgm:bulletEnabled val="1"/>
        </dgm:presLayoutVars>
      </dgm:prSet>
      <dgm:spPr/>
      <dgm:t>
        <a:bodyPr/>
        <a:lstStyle/>
        <a:p>
          <a:endParaRPr lang="ru-RU"/>
        </a:p>
      </dgm:t>
    </dgm:pt>
    <dgm:pt modelId="{8AB7EE95-98CB-4960-ACD1-841970D7F516}" type="pres">
      <dgm:prSet presAssocID="{89C9A177-5C70-4659-98B1-12C100FDD45B}" presName="pillarX" presStyleLbl="node1" presStyleIdx="2" presStyleCnt="3" custScaleY="130476">
        <dgm:presLayoutVars>
          <dgm:bulletEnabled val="1"/>
        </dgm:presLayoutVars>
      </dgm:prSet>
      <dgm:spPr/>
      <dgm:t>
        <a:bodyPr/>
        <a:lstStyle/>
        <a:p>
          <a:endParaRPr lang="ru-RU"/>
        </a:p>
      </dgm:t>
    </dgm:pt>
    <dgm:pt modelId="{BB0A3AF4-819C-4A3A-A09A-BAC0F951D969}" type="pres">
      <dgm:prSet presAssocID="{89455FFB-91B9-45FD-B204-96532B05ED44}" presName="base" presStyleLbl="dkBgShp" presStyleIdx="1" presStyleCnt="2" custFlipVert="0" custScaleX="100000" custScaleY="95702"/>
      <dgm:spPr/>
    </dgm:pt>
  </dgm:ptLst>
  <dgm:cxnLst>
    <dgm:cxn modelId="{0A2052A6-0243-4731-AE5D-F03F877D6762}" type="presOf" srcId="{7B38B024-DE79-444A-87CA-6901F6D5C596}" destId="{2D10B069-9DD6-4888-9444-32A076ED4D4F}" srcOrd="0" destOrd="0" presId="urn:microsoft.com/office/officeart/2005/8/layout/hList3"/>
    <dgm:cxn modelId="{AECBEB59-0F22-4517-AE5A-BB18C64C4DEB}" srcId="{89455FFB-91B9-45FD-B204-96532B05ED44}" destId="{89C9A177-5C70-4659-98B1-12C100FDD45B}" srcOrd="2" destOrd="0" parTransId="{F347775B-A9DF-465E-B5F6-C90E5550715C}" sibTransId="{8FFDA77C-537E-479C-8126-B3324A225041}"/>
    <dgm:cxn modelId="{F94D828C-2CFC-456B-8E43-3A9873685913}" type="presOf" srcId="{89C9A177-5C70-4659-98B1-12C100FDD45B}" destId="{8AB7EE95-98CB-4960-ACD1-841970D7F516}" srcOrd="0" destOrd="0" presId="urn:microsoft.com/office/officeart/2005/8/layout/hList3"/>
    <dgm:cxn modelId="{150A0889-5446-43F5-97B0-DD6F48547826}" type="presOf" srcId="{89455FFB-91B9-45FD-B204-96532B05ED44}" destId="{086C0338-0901-441B-AD2F-480AC88E3D68}" srcOrd="0" destOrd="0" presId="urn:microsoft.com/office/officeart/2005/8/layout/hList3"/>
    <dgm:cxn modelId="{2A220535-0425-4A47-A223-6C9C9447C4E3}" srcId="{89455FFB-91B9-45FD-B204-96532B05ED44}" destId="{7B38B024-DE79-444A-87CA-6901F6D5C596}" srcOrd="0" destOrd="0" parTransId="{94C9089C-024B-46C5-ABAB-DD062A36C8DE}" sibTransId="{B0102A79-EF4A-450D-AB96-738B046E4BFE}"/>
    <dgm:cxn modelId="{D2D22EFC-5149-4932-87FF-ED792115C5AB}" type="presOf" srcId="{6225E641-4E6E-4BA9-A738-5DEBEB88D39E}" destId="{CED4957F-DA2F-4993-8BE7-3F2DD9DD638B}" srcOrd="0" destOrd="0" presId="urn:microsoft.com/office/officeart/2005/8/layout/hList3"/>
    <dgm:cxn modelId="{89572516-ECA4-43FE-8B9D-9CD48262227B}" srcId="{89455FFB-91B9-45FD-B204-96532B05ED44}" destId="{6225E641-4E6E-4BA9-A738-5DEBEB88D39E}" srcOrd="1" destOrd="0" parTransId="{F074023D-93D6-4009-A508-3786006823E0}" sibTransId="{7F5E9EB8-94C6-40E4-A353-1B57B0809018}"/>
    <dgm:cxn modelId="{C21975FA-8D58-4C23-94DA-75F2C7D7CD2A}" type="presOf" srcId="{A75BD977-BA6B-4E07-BAB0-D3995AAABFC5}" destId="{C323FD1F-87ED-43E7-BB39-340A2DBA6A52}" srcOrd="0" destOrd="0" presId="urn:microsoft.com/office/officeart/2005/8/layout/hList3"/>
    <dgm:cxn modelId="{2DE25103-FD40-459D-9271-2A133AF55D52}" srcId="{A75BD977-BA6B-4E07-BAB0-D3995AAABFC5}" destId="{89455FFB-91B9-45FD-B204-96532B05ED44}" srcOrd="0" destOrd="0" parTransId="{4AD7F915-3E71-49DC-8170-B466DF7715A9}" sibTransId="{3911A404-4438-42C0-975D-E9DE7FAA00DF}"/>
    <dgm:cxn modelId="{EB6635EC-831E-455C-B002-84534B1B19B7}" type="presParOf" srcId="{C323FD1F-87ED-43E7-BB39-340A2DBA6A52}" destId="{086C0338-0901-441B-AD2F-480AC88E3D68}" srcOrd="0" destOrd="0" presId="urn:microsoft.com/office/officeart/2005/8/layout/hList3"/>
    <dgm:cxn modelId="{6881D50F-4E7D-4AFB-BA5C-34E85AEFBCB3}" type="presParOf" srcId="{C323FD1F-87ED-43E7-BB39-340A2DBA6A52}" destId="{56D49E6A-5513-47DD-9FCA-2E0E26AAB416}" srcOrd="1" destOrd="0" presId="urn:microsoft.com/office/officeart/2005/8/layout/hList3"/>
    <dgm:cxn modelId="{6D736F0D-FC3F-4AB3-A3A0-9FE21C5518D4}" type="presParOf" srcId="{56D49E6A-5513-47DD-9FCA-2E0E26AAB416}" destId="{2D10B069-9DD6-4888-9444-32A076ED4D4F}" srcOrd="0" destOrd="0" presId="urn:microsoft.com/office/officeart/2005/8/layout/hList3"/>
    <dgm:cxn modelId="{7CD1EFF8-EEC1-42E4-B030-DAB1B6DF030C}" type="presParOf" srcId="{56D49E6A-5513-47DD-9FCA-2E0E26AAB416}" destId="{CED4957F-DA2F-4993-8BE7-3F2DD9DD638B}" srcOrd="1" destOrd="0" presId="urn:microsoft.com/office/officeart/2005/8/layout/hList3"/>
    <dgm:cxn modelId="{BEF8BFEA-2BF7-476A-B458-AEA6609CD878}" type="presParOf" srcId="{56D49E6A-5513-47DD-9FCA-2E0E26AAB416}" destId="{8AB7EE95-98CB-4960-ACD1-841970D7F516}" srcOrd="2" destOrd="0" presId="urn:microsoft.com/office/officeart/2005/8/layout/hList3"/>
    <dgm:cxn modelId="{CA308C25-16E9-43D3-8D52-88A3003009D1}" type="presParOf" srcId="{C323FD1F-87ED-43E7-BB39-340A2DBA6A52}" destId="{BB0A3AF4-819C-4A3A-A09A-BAC0F951D969}" srcOrd="2" destOrd="0" presId="urn:microsoft.com/office/officeart/2005/8/layout/hList3"/>
  </dgm:cxnLst>
  <dgm:bg>
    <a:solidFill>
      <a:schemeClr val="accent2">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880B5-DCF9-45E3-A76A-54DD785CD5CC}" type="doc">
      <dgm:prSet loTypeId="urn:microsoft.com/office/officeart/2005/8/layout/vList2" loCatId="list" qsTypeId="urn:microsoft.com/office/officeart/2005/8/quickstyle/simple1#2" qsCatId="simple" csTypeId="urn:microsoft.com/office/officeart/2005/8/colors/accent1_2#2" csCatId="accent1" phldr="1"/>
      <dgm:spPr/>
      <dgm:t>
        <a:bodyPr/>
        <a:lstStyle/>
        <a:p>
          <a:endParaRPr lang="ru-RU"/>
        </a:p>
      </dgm:t>
    </dgm:pt>
    <dgm:pt modelId="{7A3FA3CA-4942-4832-B0F7-D4EF89EFDA45}">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800" dirty="0" smtClean="0">
              <a:latin typeface="Arial Black" pitchFamily="34" charset="0"/>
            </a:rPr>
            <a:t>1. История движения и развития образовательного учреждения (конкурсы, проверки, ГИА, ЕГЭ, аккредитация, ГЭП)</a:t>
          </a:r>
          <a:endParaRPr lang="ru-RU" sz="1800" dirty="0"/>
        </a:p>
      </dgm:t>
    </dgm:pt>
    <dgm:pt modelId="{057E0FEA-B355-499F-A3CE-788EAFABB13B}" type="parTrans" cxnId="{2ED2BB89-4C64-43C6-90F1-61A8C7BEB36A}">
      <dgm:prSet/>
      <dgm:spPr/>
      <dgm:t>
        <a:bodyPr/>
        <a:lstStyle/>
        <a:p>
          <a:endParaRPr lang="ru-RU"/>
        </a:p>
      </dgm:t>
    </dgm:pt>
    <dgm:pt modelId="{BD313056-37C8-4F3A-AE72-ED8F31791494}" type="sibTrans" cxnId="{2ED2BB89-4C64-43C6-90F1-61A8C7BEB36A}">
      <dgm:prSet/>
      <dgm:spPr/>
      <dgm:t>
        <a:bodyPr/>
        <a:lstStyle/>
        <a:p>
          <a:endParaRPr lang="ru-RU"/>
        </a:p>
      </dgm:t>
    </dgm:pt>
    <dgm:pt modelId="{5609BCB1-5494-4B98-A3B4-8756B66EE043}">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800" dirty="0" smtClean="0">
              <a:latin typeface="Arial Black" pitchFamily="34" charset="0"/>
            </a:rPr>
            <a:t>2. </a:t>
          </a:r>
          <a:r>
            <a:rPr lang="ru-RU" sz="1800" dirty="0" err="1" smtClean="0">
              <a:latin typeface="Arial Black" pitchFamily="34" charset="0"/>
            </a:rPr>
            <a:t>Портфолио</a:t>
          </a:r>
          <a:r>
            <a:rPr lang="ru-RU" sz="1800" dirty="0" smtClean="0">
              <a:latin typeface="Arial Black" pitchFamily="34" charset="0"/>
            </a:rPr>
            <a:t> педагога </a:t>
          </a:r>
          <a:endParaRPr lang="ru-RU" sz="1800" dirty="0">
            <a:latin typeface="Arial Black" pitchFamily="34" charset="0"/>
          </a:endParaRPr>
        </a:p>
      </dgm:t>
    </dgm:pt>
    <dgm:pt modelId="{C33BECFB-6F3B-484E-ACF1-3D65D47A987E}" type="parTrans" cxnId="{66B78AD4-EA6C-4BCF-AF41-073B0B87300D}">
      <dgm:prSet/>
      <dgm:spPr/>
      <dgm:t>
        <a:bodyPr/>
        <a:lstStyle/>
        <a:p>
          <a:endParaRPr lang="ru-RU"/>
        </a:p>
      </dgm:t>
    </dgm:pt>
    <dgm:pt modelId="{3293BB58-375E-4160-A83E-2B1FD2E7C283}" type="sibTrans" cxnId="{66B78AD4-EA6C-4BCF-AF41-073B0B87300D}">
      <dgm:prSet/>
      <dgm:spPr/>
      <dgm:t>
        <a:bodyPr/>
        <a:lstStyle/>
        <a:p>
          <a:endParaRPr lang="ru-RU"/>
        </a:p>
      </dgm:t>
    </dgm:pt>
    <dgm:pt modelId="{245E73B9-7F4A-4932-A91B-5A5127394F02}">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ru-RU" sz="1800" dirty="0" smtClean="0">
              <a:latin typeface="Arial Black" pitchFamily="34" charset="0"/>
            </a:rPr>
            <a:t>3. Индивидуальные достижения</a:t>
          </a:r>
          <a:r>
            <a:rPr lang="ru-RU" sz="1400" dirty="0" smtClean="0">
              <a:latin typeface="Arial Black" pitchFamily="34" charset="0"/>
            </a:rPr>
            <a:t> </a:t>
          </a:r>
          <a:r>
            <a:rPr lang="ru-RU" sz="1800" dirty="0" smtClean="0">
              <a:latin typeface="Arial Black" pitchFamily="34" charset="0"/>
            </a:rPr>
            <a:t>обучающегося</a:t>
          </a:r>
          <a:endParaRPr lang="ru-RU" sz="1800" dirty="0"/>
        </a:p>
      </dgm:t>
    </dgm:pt>
    <dgm:pt modelId="{1C414C92-3628-44FD-8119-26321EEE4E02}" type="parTrans" cxnId="{B62309FC-32BC-4123-AAE4-DAF6BDA8B57E}">
      <dgm:prSet/>
      <dgm:spPr/>
      <dgm:t>
        <a:bodyPr/>
        <a:lstStyle/>
        <a:p>
          <a:endParaRPr lang="ru-RU"/>
        </a:p>
      </dgm:t>
    </dgm:pt>
    <dgm:pt modelId="{95779DE4-DFDF-4C0C-9F75-5CDF28BCAB0E}" type="sibTrans" cxnId="{B62309FC-32BC-4123-AAE4-DAF6BDA8B57E}">
      <dgm:prSet/>
      <dgm:spPr/>
      <dgm:t>
        <a:bodyPr/>
        <a:lstStyle/>
        <a:p>
          <a:endParaRPr lang="ru-RU"/>
        </a:p>
      </dgm:t>
    </dgm:pt>
    <dgm:pt modelId="{8DEA9998-599B-4FE6-B659-0A809CF621C3}">
      <dgm:prSet phldrT="[Текст]" custT="1">
        <dgm:style>
          <a:lnRef idx="2">
            <a:schemeClr val="accent4"/>
          </a:lnRef>
          <a:fillRef idx="1">
            <a:schemeClr val="lt1"/>
          </a:fillRef>
          <a:effectRef idx="0">
            <a:schemeClr val="accent4"/>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latin typeface="Arial Black" pitchFamily="34" charset="0"/>
            </a:rPr>
            <a:t>4. Электронный</a:t>
          </a:r>
          <a:r>
            <a:rPr lang="ru-RU" sz="1200" dirty="0" smtClean="0">
              <a:latin typeface="Arial Black" pitchFamily="34" charset="0"/>
            </a:rPr>
            <a:t> </a:t>
          </a:r>
          <a:r>
            <a:rPr lang="ru-RU" sz="1800" dirty="0" smtClean="0">
              <a:latin typeface="Arial Black" pitchFamily="34" charset="0"/>
            </a:rPr>
            <a:t>журнал</a:t>
          </a:r>
        </a:p>
      </dgm:t>
    </dgm:pt>
    <dgm:pt modelId="{205AD889-D41B-4157-B206-926FF157E9D3}" type="parTrans" cxnId="{37775C9F-BEE8-42F8-8C79-E09AD592237D}">
      <dgm:prSet/>
      <dgm:spPr/>
      <dgm:t>
        <a:bodyPr/>
        <a:lstStyle/>
        <a:p>
          <a:endParaRPr lang="ru-RU"/>
        </a:p>
      </dgm:t>
    </dgm:pt>
    <dgm:pt modelId="{D4A02471-EE61-4B72-91B8-C640B1830B1B}" type="sibTrans" cxnId="{37775C9F-BEE8-42F8-8C79-E09AD592237D}">
      <dgm:prSet/>
      <dgm:spPr/>
      <dgm:t>
        <a:bodyPr/>
        <a:lstStyle/>
        <a:p>
          <a:endParaRPr lang="ru-RU"/>
        </a:p>
      </dgm:t>
    </dgm:pt>
    <dgm:pt modelId="{05C96892-EDD5-4AE2-93F8-5A46E65CFD61}">
      <dgm:prSet phldrT="[Текст]" custT="1">
        <dgm:style>
          <a:lnRef idx="2">
            <a:schemeClr val="accent5"/>
          </a:lnRef>
          <a:fillRef idx="1">
            <a:schemeClr val="lt1"/>
          </a:fillRef>
          <a:effectRef idx="0">
            <a:schemeClr val="accent5"/>
          </a:effectRef>
          <a:fontRef idx="minor">
            <a:schemeClr val="dk1"/>
          </a:fontRef>
        </dgm:style>
      </dgm:prSet>
      <dgm:spPr/>
      <dgm:t>
        <a:bodyPr/>
        <a:lstStyle/>
        <a:p>
          <a:r>
            <a:rPr lang="ru-RU" sz="1800" dirty="0" smtClean="0">
              <a:latin typeface="Arial Black" pitchFamily="34" charset="0"/>
            </a:rPr>
            <a:t>5. Электронный</a:t>
          </a:r>
          <a:r>
            <a:rPr lang="ru-RU" sz="1400" dirty="0" smtClean="0">
              <a:latin typeface="Arial Black" pitchFamily="34" charset="0"/>
            </a:rPr>
            <a:t> </a:t>
          </a:r>
          <a:r>
            <a:rPr lang="ru-RU" sz="1800" dirty="0" smtClean="0">
              <a:latin typeface="Arial Black" pitchFamily="34" charset="0"/>
            </a:rPr>
            <a:t>дневник</a:t>
          </a:r>
          <a:endParaRPr lang="ru-RU" sz="1800" dirty="0"/>
        </a:p>
      </dgm:t>
    </dgm:pt>
    <dgm:pt modelId="{14D0BB8C-8769-4215-8FE0-4E42F9AA4F0A}" type="parTrans" cxnId="{EE256DE8-D2DB-47F9-BDD8-EBEF30018E2F}">
      <dgm:prSet/>
      <dgm:spPr/>
      <dgm:t>
        <a:bodyPr/>
        <a:lstStyle/>
        <a:p>
          <a:endParaRPr lang="ru-RU"/>
        </a:p>
      </dgm:t>
    </dgm:pt>
    <dgm:pt modelId="{A029A469-C75B-4095-B72D-74622824BED3}" type="sibTrans" cxnId="{EE256DE8-D2DB-47F9-BDD8-EBEF30018E2F}">
      <dgm:prSet/>
      <dgm:spPr/>
      <dgm:t>
        <a:bodyPr/>
        <a:lstStyle/>
        <a:p>
          <a:endParaRPr lang="ru-RU"/>
        </a:p>
      </dgm:t>
    </dgm:pt>
    <dgm:pt modelId="{B27DB155-5434-4422-B9E1-F2AAF1C64694}" type="pres">
      <dgm:prSet presAssocID="{029880B5-DCF9-45E3-A76A-54DD785CD5CC}" presName="linear" presStyleCnt="0">
        <dgm:presLayoutVars>
          <dgm:animLvl val="lvl"/>
          <dgm:resizeHandles val="exact"/>
        </dgm:presLayoutVars>
      </dgm:prSet>
      <dgm:spPr/>
      <dgm:t>
        <a:bodyPr/>
        <a:lstStyle/>
        <a:p>
          <a:endParaRPr lang="ru-RU"/>
        </a:p>
      </dgm:t>
    </dgm:pt>
    <dgm:pt modelId="{FDA1A581-D5EC-4B86-AC7F-176B66A8F284}" type="pres">
      <dgm:prSet presAssocID="{7A3FA3CA-4942-4832-B0F7-D4EF89EFDA45}" presName="parentText" presStyleLbl="node1" presStyleIdx="0" presStyleCnt="5" custScaleY="77140" custLinFactNeighborX="-826" custLinFactNeighborY="-6890">
        <dgm:presLayoutVars>
          <dgm:chMax val="0"/>
          <dgm:bulletEnabled val="1"/>
        </dgm:presLayoutVars>
      </dgm:prSet>
      <dgm:spPr/>
      <dgm:t>
        <a:bodyPr/>
        <a:lstStyle/>
        <a:p>
          <a:endParaRPr lang="ru-RU"/>
        </a:p>
      </dgm:t>
    </dgm:pt>
    <dgm:pt modelId="{54DFF807-2656-4174-AD8D-934E126592AC}" type="pres">
      <dgm:prSet presAssocID="{BD313056-37C8-4F3A-AE72-ED8F31791494}" presName="spacer" presStyleCnt="0"/>
      <dgm:spPr/>
    </dgm:pt>
    <dgm:pt modelId="{0D0043E1-1E87-45B1-A200-2713F5CF0C5A}" type="pres">
      <dgm:prSet presAssocID="{5609BCB1-5494-4B98-A3B4-8756B66EE043}" presName="parentText" presStyleLbl="node1" presStyleIdx="1" presStyleCnt="5" custScaleY="48433" custLinFactNeighborY="-27742">
        <dgm:presLayoutVars>
          <dgm:chMax val="0"/>
          <dgm:bulletEnabled val="1"/>
        </dgm:presLayoutVars>
      </dgm:prSet>
      <dgm:spPr/>
      <dgm:t>
        <a:bodyPr/>
        <a:lstStyle/>
        <a:p>
          <a:endParaRPr lang="ru-RU"/>
        </a:p>
      </dgm:t>
    </dgm:pt>
    <dgm:pt modelId="{D99E401D-0226-4874-A760-716916A85830}" type="pres">
      <dgm:prSet presAssocID="{3293BB58-375E-4160-A83E-2B1FD2E7C283}" presName="spacer" presStyleCnt="0"/>
      <dgm:spPr/>
    </dgm:pt>
    <dgm:pt modelId="{1259183F-9992-4850-BB00-DA9FA8E2D1EB}" type="pres">
      <dgm:prSet presAssocID="{245E73B9-7F4A-4932-A91B-5A5127394F02}" presName="parentText" presStyleLbl="node1" presStyleIdx="2" presStyleCnt="5" custScaleY="36513">
        <dgm:presLayoutVars>
          <dgm:chMax val="0"/>
          <dgm:bulletEnabled val="1"/>
        </dgm:presLayoutVars>
      </dgm:prSet>
      <dgm:spPr/>
      <dgm:t>
        <a:bodyPr/>
        <a:lstStyle/>
        <a:p>
          <a:endParaRPr lang="ru-RU"/>
        </a:p>
      </dgm:t>
    </dgm:pt>
    <dgm:pt modelId="{F9FF94A6-9EBE-4BCF-938F-A5126EC028BF}" type="pres">
      <dgm:prSet presAssocID="{95779DE4-DFDF-4C0C-9F75-5CDF28BCAB0E}" presName="spacer" presStyleCnt="0"/>
      <dgm:spPr/>
    </dgm:pt>
    <dgm:pt modelId="{D5E2A840-F414-4496-B513-62BBA4826F60}" type="pres">
      <dgm:prSet presAssocID="{8DEA9998-599B-4FE6-B659-0A809CF621C3}" presName="parentText" presStyleLbl="node1" presStyleIdx="3" presStyleCnt="5" custScaleY="38966">
        <dgm:presLayoutVars>
          <dgm:chMax val="0"/>
          <dgm:bulletEnabled val="1"/>
        </dgm:presLayoutVars>
      </dgm:prSet>
      <dgm:spPr/>
      <dgm:t>
        <a:bodyPr/>
        <a:lstStyle/>
        <a:p>
          <a:endParaRPr lang="ru-RU"/>
        </a:p>
      </dgm:t>
    </dgm:pt>
    <dgm:pt modelId="{6280BBAB-53D0-41FF-922B-0EADB4175465}" type="pres">
      <dgm:prSet presAssocID="{D4A02471-EE61-4B72-91B8-C640B1830B1B}" presName="spacer" presStyleCnt="0"/>
      <dgm:spPr/>
    </dgm:pt>
    <dgm:pt modelId="{CE469126-A89D-4F38-8279-5DD614D1B617}" type="pres">
      <dgm:prSet presAssocID="{05C96892-EDD5-4AE2-93F8-5A46E65CFD61}" presName="parentText" presStyleLbl="node1" presStyleIdx="4" presStyleCnt="5" custScaleY="38637" custLinFactNeighborX="442" custLinFactNeighborY="4153">
        <dgm:presLayoutVars>
          <dgm:chMax val="0"/>
          <dgm:bulletEnabled val="1"/>
        </dgm:presLayoutVars>
      </dgm:prSet>
      <dgm:spPr/>
      <dgm:t>
        <a:bodyPr/>
        <a:lstStyle/>
        <a:p>
          <a:endParaRPr lang="ru-RU"/>
        </a:p>
      </dgm:t>
    </dgm:pt>
  </dgm:ptLst>
  <dgm:cxnLst>
    <dgm:cxn modelId="{37775C9F-BEE8-42F8-8C79-E09AD592237D}" srcId="{029880B5-DCF9-45E3-A76A-54DD785CD5CC}" destId="{8DEA9998-599B-4FE6-B659-0A809CF621C3}" srcOrd="3" destOrd="0" parTransId="{205AD889-D41B-4157-B206-926FF157E9D3}" sibTransId="{D4A02471-EE61-4B72-91B8-C640B1830B1B}"/>
    <dgm:cxn modelId="{2ED2BB89-4C64-43C6-90F1-61A8C7BEB36A}" srcId="{029880B5-DCF9-45E3-A76A-54DD785CD5CC}" destId="{7A3FA3CA-4942-4832-B0F7-D4EF89EFDA45}" srcOrd="0" destOrd="0" parTransId="{057E0FEA-B355-499F-A3CE-788EAFABB13B}" sibTransId="{BD313056-37C8-4F3A-AE72-ED8F31791494}"/>
    <dgm:cxn modelId="{079A71DA-95E4-46A4-A631-B824776DC466}" type="presOf" srcId="{5609BCB1-5494-4B98-A3B4-8756B66EE043}" destId="{0D0043E1-1E87-45B1-A200-2713F5CF0C5A}" srcOrd="0" destOrd="0" presId="urn:microsoft.com/office/officeart/2005/8/layout/vList2"/>
    <dgm:cxn modelId="{EE256DE8-D2DB-47F9-BDD8-EBEF30018E2F}" srcId="{029880B5-DCF9-45E3-A76A-54DD785CD5CC}" destId="{05C96892-EDD5-4AE2-93F8-5A46E65CFD61}" srcOrd="4" destOrd="0" parTransId="{14D0BB8C-8769-4215-8FE0-4E42F9AA4F0A}" sibTransId="{A029A469-C75B-4095-B72D-74622824BED3}"/>
    <dgm:cxn modelId="{025921E2-31F1-4616-A5CD-E5E1D0B74A2F}" type="presOf" srcId="{8DEA9998-599B-4FE6-B659-0A809CF621C3}" destId="{D5E2A840-F414-4496-B513-62BBA4826F60}" srcOrd="0" destOrd="0" presId="urn:microsoft.com/office/officeart/2005/8/layout/vList2"/>
    <dgm:cxn modelId="{092650C2-74B9-4676-9DD2-562B871C90F1}" type="presOf" srcId="{029880B5-DCF9-45E3-A76A-54DD785CD5CC}" destId="{B27DB155-5434-4422-B9E1-F2AAF1C64694}" srcOrd="0" destOrd="0" presId="urn:microsoft.com/office/officeart/2005/8/layout/vList2"/>
    <dgm:cxn modelId="{9DA258C0-4BDF-47F1-9DC0-DBBCBE103E92}" type="presOf" srcId="{05C96892-EDD5-4AE2-93F8-5A46E65CFD61}" destId="{CE469126-A89D-4F38-8279-5DD614D1B617}" srcOrd="0" destOrd="0" presId="urn:microsoft.com/office/officeart/2005/8/layout/vList2"/>
    <dgm:cxn modelId="{EE9AE228-48D0-4E70-BCCF-6C28A6528F70}" type="presOf" srcId="{7A3FA3CA-4942-4832-B0F7-D4EF89EFDA45}" destId="{FDA1A581-D5EC-4B86-AC7F-176B66A8F284}" srcOrd="0" destOrd="0" presId="urn:microsoft.com/office/officeart/2005/8/layout/vList2"/>
    <dgm:cxn modelId="{B62309FC-32BC-4123-AAE4-DAF6BDA8B57E}" srcId="{029880B5-DCF9-45E3-A76A-54DD785CD5CC}" destId="{245E73B9-7F4A-4932-A91B-5A5127394F02}" srcOrd="2" destOrd="0" parTransId="{1C414C92-3628-44FD-8119-26321EEE4E02}" sibTransId="{95779DE4-DFDF-4C0C-9F75-5CDF28BCAB0E}"/>
    <dgm:cxn modelId="{50F53395-EEAD-4537-BA21-A5DD48E217AB}" type="presOf" srcId="{245E73B9-7F4A-4932-A91B-5A5127394F02}" destId="{1259183F-9992-4850-BB00-DA9FA8E2D1EB}" srcOrd="0" destOrd="0" presId="urn:microsoft.com/office/officeart/2005/8/layout/vList2"/>
    <dgm:cxn modelId="{66B78AD4-EA6C-4BCF-AF41-073B0B87300D}" srcId="{029880B5-DCF9-45E3-A76A-54DD785CD5CC}" destId="{5609BCB1-5494-4B98-A3B4-8756B66EE043}" srcOrd="1" destOrd="0" parTransId="{C33BECFB-6F3B-484E-ACF1-3D65D47A987E}" sibTransId="{3293BB58-375E-4160-A83E-2B1FD2E7C283}"/>
    <dgm:cxn modelId="{D825A0E5-677C-4705-9CDA-F9330CEC40A3}" type="presParOf" srcId="{B27DB155-5434-4422-B9E1-F2AAF1C64694}" destId="{FDA1A581-D5EC-4B86-AC7F-176B66A8F284}" srcOrd="0" destOrd="0" presId="urn:microsoft.com/office/officeart/2005/8/layout/vList2"/>
    <dgm:cxn modelId="{BDFDB4A9-685E-4012-A4E1-44EC0DAA237B}" type="presParOf" srcId="{B27DB155-5434-4422-B9E1-F2AAF1C64694}" destId="{54DFF807-2656-4174-AD8D-934E126592AC}" srcOrd="1" destOrd="0" presId="urn:microsoft.com/office/officeart/2005/8/layout/vList2"/>
    <dgm:cxn modelId="{5829399A-5081-4652-8CF2-2F1D06DB3103}" type="presParOf" srcId="{B27DB155-5434-4422-B9E1-F2AAF1C64694}" destId="{0D0043E1-1E87-45B1-A200-2713F5CF0C5A}" srcOrd="2" destOrd="0" presId="urn:microsoft.com/office/officeart/2005/8/layout/vList2"/>
    <dgm:cxn modelId="{D8443EDE-A4A9-46B7-AD54-28F03D51D3D6}" type="presParOf" srcId="{B27DB155-5434-4422-B9E1-F2AAF1C64694}" destId="{D99E401D-0226-4874-A760-716916A85830}" srcOrd="3" destOrd="0" presId="urn:microsoft.com/office/officeart/2005/8/layout/vList2"/>
    <dgm:cxn modelId="{DBFB6580-FEBE-4830-9F7D-3F339F92E08F}" type="presParOf" srcId="{B27DB155-5434-4422-B9E1-F2AAF1C64694}" destId="{1259183F-9992-4850-BB00-DA9FA8E2D1EB}" srcOrd="4" destOrd="0" presId="urn:microsoft.com/office/officeart/2005/8/layout/vList2"/>
    <dgm:cxn modelId="{EDE7FA08-C85C-4C5D-B836-421CA7505D17}" type="presParOf" srcId="{B27DB155-5434-4422-B9E1-F2AAF1C64694}" destId="{F9FF94A6-9EBE-4BCF-938F-A5126EC028BF}" srcOrd="5" destOrd="0" presId="urn:microsoft.com/office/officeart/2005/8/layout/vList2"/>
    <dgm:cxn modelId="{073BF871-83D8-48DB-82D4-E6506E04DE23}" type="presParOf" srcId="{B27DB155-5434-4422-B9E1-F2AAF1C64694}" destId="{D5E2A840-F414-4496-B513-62BBA4826F60}" srcOrd="6" destOrd="0" presId="urn:microsoft.com/office/officeart/2005/8/layout/vList2"/>
    <dgm:cxn modelId="{EAEB1E5F-4C56-4034-91AE-5E57E3D3AFC1}" type="presParOf" srcId="{B27DB155-5434-4422-B9E1-F2AAF1C64694}" destId="{6280BBAB-53D0-41FF-922B-0EADB4175465}" srcOrd="7" destOrd="0" presId="urn:microsoft.com/office/officeart/2005/8/layout/vList2"/>
    <dgm:cxn modelId="{3F6AE0EA-C01A-47F5-BF82-EBD3DFD83763}" type="presParOf" srcId="{B27DB155-5434-4422-B9E1-F2AAF1C64694}" destId="{CE469126-A89D-4F38-8279-5DD614D1B617}"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9880B5-DCF9-45E3-A76A-54DD785CD5CC}" type="doc">
      <dgm:prSet loTypeId="urn:microsoft.com/office/officeart/2005/8/layout/vList2" loCatId="list" qsTypeId="urn:microsoft.com/office/officeart/2005/8/quickstyle/simple1#3" qsCatId="simple" csTypeId="urn:microsoft.com/office/officeart/2005/8/colors/accent1_2#3" csCatId="accent1" phldr="1"/>
      <dgm:spPr/>
      <dgm:t>
        <a:bodyPr/>
        <a:lstStyle/>
        <a:p>
          <a:endParaRPr lang="ru-RU"/>
        </a:p>
      </dgm:t>
    </dgm:pt>
    <dgm:pt modelId="{5609BCB1-5494-4B98-A3B4-8756B66EE043}">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800" dirty="0" smtClean="0">
              <a:latin typeface="Arial Black" pitchFamily="34" charset="0"/>
            </a:rPr>
            <a:t>6. Данные мониторинга здоровья обучающихся</a:t>
          </a:r>
          <a:endParaRPr lang="ru-RU" sz="1800" dirty="0">
            <a:latin typeface="Arial Black" pitchFamily="34" charset="0"/>
          </a:endParaRPr>
        </a:p>
      </dgm:t>
    </dgm:pt>
    <dgm:pt modelId="{C33BECFB-6F3B-484E-ACF1-3D65D47A987E}" type="parTrans" cxnId="{66B78AD4-EA6C-4BCF-AF41-073B0B87300D}">
      <dgm:prSet/>
      <dgm:spPr/>
      <dgm:t>
        <a:bodyPr/>
        <a:lstStyle/>
        <a:p>
          <a:endParaRPr lang="ru-RU"/>
        </a:p>
      </dgm:t>
    </dgm:pt>
    <dgm:pt modelId="{3293BB58-375E-4160-A83E-2B1FD2E7C283}" type="sibTrans" cxnId="{66B78AD4-EA6C-4BCF-AF41-073B0B87300D}">
      <dgm:prSet/>
      <dgm:spPr/>
      <dgm:t>
        <a:bodyPr/>
        <a:lstStyle/>
        <a:p>
          <a:endParaRPr lang="ru-RU"/>
        </a:p>
      </dgm:t>
    </dgm:pt>
    <dgm:pt modelId="{245E73B9-7F4A-4932-A91B-5A5127394F02}">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ru-RU" sz="1800" dirty="0" smtClean="0">
              <a:latin typeface="Arial Black" pitchFamily="34" charset="0"/>
            </a:rPr>
            <a:t>7. Данные по психологической комфортности обучающихся</a:t>
          </a:r>
          <a:endParaRPr lang="ru-RU" sz="1800" dirty="0"/>
        </a:p>
      </dgm:t>
    </dgm:pt>
    <dgm:pt modelId="{1C414C92-3628-44FD-8119-26321EEE4E02}" type="parTrans" cxnId="{B62309FC-32BC-4123-AAE4-DAF6BDA8B57E}">
      <dgm:prSet/>
      <dgm:spPr/>
      <dgm:t>
        <a:bodyPr/>
        <a:lstStyle/>
        <a:p>
          <a:endParaRPr lang="ru-RU"/>
        </a:p>
      </dgm:t>
    </dgm:pt>
    <dgm:pt modelId="{95779DE4-DFDF-4C0C-9F75-5CDF28BCAB0E}" type="sibTrans" cxnId="{B62309FC-32BC-4123-AAE4-DAF6BDA8B57E}">
      <dgm:prSet/>
      <dgm:spPr/>
      <dgm:t>
        <a:bodyPr/>
        <a:lstStyle/>
        <a:p>
          <a:endParaRPr lang="ru-RU"/>
        </a:p>
      </dgm:t>
    </dgm:pt>
    <dgm:pt modelId="{5B896490-029F-4606-A0E8-804A04E2D7A6}">
      <dgm:prSet phldrT="[Текст]" custT="1">
        <dgm:style>
          <a:lnRef idx="2">
            <a:schemeClr val="accent4"/>
          </a:lnRef>
          <a:fillRef idx="1">
            <a:schemeClr val="lt1"/>
          </a:fillRef>
          <a:effectRef idx="0">
            <a:schemeClr val="accent4"/>
          </a:effectRef>
          <a:fontRef idx="minor">
            <a:schemeClr val="dk1"/>
          </a:fontRef>
        </dgm:style>
      </dgm:prSet>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ru-RU" sz="1700" dirty="0" smtClean="0">
              <a:latin typeface="Arial Black" pitchFamily="34" charset="0"/>
            </a:rPr>
            <a:t>8. Социологические исследования участников образовательного процесса по вопросу удовлетворенности качеством образования</a:t>
          </a:r>
        </a:p>
        <a:p>
          <a:pPr defTabSz="488950">
            <a:lnSpc>
              <a:spcPct val="90000"/>
            </a:lnSpc>
            <a:spcBef>
              <a:spcPct val="0"/>
            </a:spcBef>
            <a:spcAft>
              <a:spcPct val="35000"/>
            </a:spcAft>
          </a:pPr>
          <a:endParaRPr lang="ru-RU" sz="1200" dirty="0">
            <a:latin typeface="Arial Black" pitchFamily="34" charset="0"/>
          </a:endParaRPr>
        </a:p>
      </dgm:t>
    </dgm:pt>
    <dgm:pt modelId="{042373AE-FA93-4D9D-BCC1-D19BEE5690F1}" type="parTrans" cxnId="{C832B8C6-D605-4375-9ECE-F50FF5C60224}">
      <dgm:prSet/>
      <dgm:spPr/>
      <dgm:t>
        <a:bodyPr/>
        <a:lstStyle/>
        <a:p>
          <a:endParaRPr lang="ru-RU"/>
        </a:p>
      </dgm:t>
    </dgm:pt>
    <dgm:pt modelId="{99404980-BC40-47F1-B1C9-540B7A7691FD}" type="sibTrans" cxnId="{C832B8C6-D605-4375-9ECE-F50FF5C60224}">
      <dgm:prSet/>
      <dgm:spPr/>
      <dgm:t>
        <a:bodyPr/>
        <a:lstStyle/>
        <a:p>
          <a:endParaRPr lang="ru-RU"/>
        </a:p>
      </dgm:t>
    </dgm:pt>
    <dgm:pt modelId="{8DEA9998-599B-4FE6-B659-0A809CF621C3}">
      <dgm:prSet phldrT="[Текст]" custT="1">
        <dgm:style>
          <a:lnRef idx="2">
            <a:schemeClr val="accent5"/>
          </a:lnRef>
          <a:fillRef idx="1">
            <a:schemeClr val="lt1"/>
          </a:fillRef>
          <a:effectRef idx="0">
            <a:schemeClr val="accent5"/>
          </a:effectRef>
          <a:fontRef idx="minor">
            <a:schemeClr val="dk1"/>
          </a:fontRef>
        </dgm:style>
      </dgm:prSet>
      <dgm:spPr/>
      <dgm:t>
        <a:bodyPr anchor="t"/>
        <a:lstStyle/>
        <a:p>
          <a:pPr marL="0" marR="0" indent="0" defTabSz="914400" eaLnBrk="1" fontAlgn="auto" latinLnBrk="0" hangingPunct="1">
            <a:lnSpc>
              <a:spcPct val="100000"/>
            </a:lnSpc>
            <a:spcBef>
              <a:spcPts val="0"/>
            </a:spcBef>
            <a:spcAft>
              <a:spcPts val="0"/>
            </a:spcAft>
            <a:buClrTx/>
            <a:buSzTx/>
            <a:buFontTx/>
            <a:buNone/>
            <a:tabLst/>
            <a:defRPr/>
          </a:pPr>
          <a:r>
            <a:rPr lang="ru-RU" sz="1800" dirty="0" smtClean="0">
              <a:latin typeface="Arial Black" pitchFamily="34" charset="0"/>
            </a:rPr>
            <a:t>9. Пополняемый банк тестовых заданий</a:t>
          </a:r>
        </a:p>
        <a:p>
          <a:pPr defTabSz="711200">
            <a:lnSpc>
              <a:spcPct val="90000"/>
            </a:lnSpc>
            <a:spcBef>
              <a:spcPct val="0"/>
            </a:spcBef>
            <a:spcAft>
              <a:spcPct val="35000"/>
            </a:spcAft>
          </a:pPr>
          <a:endParaRPr lang="ru-RU" sz="1600" dirty="0"/>
        </a:p>
      </dgm:t>
    </dgm:pt>
    <dgm:pt modelId="{205AD889-D41B-4157-B206-926FF157E9D3}" type="parTrans" cxnId="{37775C9F-BEE8-42F8-8C79-E09AD592237D}">
      <dgm:prSet/>
      <dgm:spPr/>
      <dgm:t>
        <a:bodyPr/>
        <a:lstStyle/>
        <a:p>
          <a:endParaRPr lang="ru-RU"/>
        </a:p>
      </dgm:t>
    </dgm:pt>
    <dgm:pt modelId="{D4A02471-EE61-4B72-91B8-C640B1830B1B}" type="sibTrans" cxnId="{37775C9F-BEE8-42F8-8C79-E09AD592237D}">
      <dgm:prSet/>
      <dgm:spPr/>
      <dgm:t>
        <a:bodyPr/>
        <a:lstStyle/>
        <a:p>
          <a:endParaRPr lang="ru-RU"/>
        </a:p>
      </dgm:t>
    </dgm:pt>
    <dgm:pt modelId="{C3C60A7B-AE4E-4226-8522-3F5F6CD639F0}">
      <dgm:prSet phldrT="[Текст]" custT="1">
        <dgm:style>
          <a:lnRef idx="2">
            <a:schemeClr val="accent5"/>
          </a:lnRef>
          <a:fillRef idx="1">
            <a:schemeClr val="lt1"/>
          </a:fillRef>
          <a:effectRef idx="0">
            <a:schemeClr val="accent5"/>
          </a:effectRef>
          <a:fontRef idx="minor">
            <a:schemeClr val="dk1"/>
          </a:fontRef>
        </dgm:style>
      </dgm:prSet>
      <dgm:spPr/>
      <dgm:t>
        <a:bodyPr anchor="t"/>
        <a:lstStyle/>
        <a:p>
          <a:pPr marR="0" eaLnBrk="1" fontAlgn="auto" latinLnBrk="0" hangingPunct="1">
            <a:buClrTx/>
            <a:buSzTx/>
            <a:buFontTx/>
            <a:tabLst/>
            <a:defRPr/>
          </a:pPr>
          <a:r>
            <a:rPr lang="ru-RU" sz="1800" dirty="0" smtClean="0">
              <a:latin typeface="Arial Black" pitchFamily="34" charset="0"/>
            </a:rPr>
            <a:t>10. Данные мониторинга по оценке качества дополнительного образования</a:t>
          </a:r>
        </a:p>
        <a:p>
          <a:endParaRPr lang="ru-RU" sz="900" dirty="0"/>
        </a:p>
      </dgm:t>
    </dgm:pt>
    <dgm:pt modelId="{8168129D-4F2F-42FC-9925-7411776D3E93}" type="parTrans" cxnId="{E09E0AAA-E1F7-4037-81D7-FF51F86D17D4}">
      <dgm:prSet/>
      <dgm:spPr/>
      <dgm:t>
        <a:bodyPr/>
        <a:lstStyle/>
        <a:p>
          <a:endParaRPr lang="ru-RU"/>
        </a:p>
      </dgm:t>
    </dgm:pt>
    <dgm:pt modelId="{8164CC63-57B8-4583-8EA0-DB923FB24750}" type="sibTrans" cxnId="{E09E0AAA-E1F7-4037-81D7-FF51F86D17D4}">
      <dgm:prSet/>
      <dgm:spPr/>
      <dgm:t>
        <a:bodyPr/>
        <a:lstStyle/>
        <a:p>
          <a:endParaRPr lang="ru-RU"/>
        </a:p>
      </dgm:t>
    </dgm:pt>
    <dgm:pt modelId="{B27DB155-5434-4422-B9E1-F2AAF1C64694}" type="pres">
      <dgm:prSet presAssocID="{029880B5-DCF9-45E3-A76A-54DD785CD5CC}" presName="linear" presStyleCnt="0">
        <dgm:presLayoutVars>
          <dgm:animLvl val="lvl"/>
          <dgm:resizeHandles val="exact"/>
        </dgm:presLayoutVars>
      </dgm:prSet>
      <dgm:spPr/>
      <dgm:t>
        <a:bodyPr/>
        <a:lstStyle/>
        <a:p>
          <a:endParaRPr lang="ru-RU"/>
        </a:p>
      </dgm:t>
    </dgm:pt>
    <dgm:pt modelId="{0D0043E1-1E87-45B1-A200-2713F5CF0C5A}" type="pres">
      <dgm:prSet presAssocID="{5609BCB1-5494-4B98-A3B4-8756B66EE043}" presName="parentText" presStyleLbl="node1" presStyleIdx="0" presStyleCnt="5" custScaleY="66114">
        <dgm:presLayoutVars>
          <dgm:chMax val="0"/>
          <dgm:bulletEnabled val="1"/>
        </dgm:presLayoutVars>
      </dgm:prSet>
      <dgm:spPr/>
      <dgm:t>
        <a:bodyPr/>
        <a:lstStyle/>
        <a:p>
          <a:endParaRPr lang="ru-RU"/>
        </a:p>
      </dgm:t>
    </dgm:pt>
    <dgm:pt modelId="{D99E401D-0226-4874-A760-716916A85830}" type="pres">
      <dgm:prSet presAssocID="{3293BB58-375E-4160-A83E-2B1FD2E7C283}" presName="spacer" presStyleCnt="0"/>
      <dgm:spPr/>
    </dgm:pt>
    <dgm:pt modelId="{1259183F-9992-4850-BB00-DA9FA8E2D1EB}" type="pres">
      <dgm:prSet presAssocID="{245E73B9-7F4A-4932-A91B-5A5127394F02}" presName="parentText" presStyleLbl="node1" presStyleIdx="1" presStyleCnt="5" custScaleY="65886">
        <dgm:presLayoutVars>
          <dgm:chMax val="0"/>
          <dgm:bulletEnabled val="1"/>
        </dgm:presLayoutVars>
      </dgm:prSet>
      <dgm:spPr/>
      <dgm:t>
        <a:bodyPr/>
        <a:lstStyle/>
        <a:p>
          <a:endParaRPr lang="ru-RU"/>
        </a:p>
      </dgm:t>
    </dgm:pt>
    <dgm:pt modelId="{F9FF94A6-9EBE-4BCF-938F-A5126EC028BF}" type="pres">
      <dgm:prSet presAssocID="{95779DE4-DFDF-4C0C-9F75-5CDF28BCAB0E}" presName="spacer" presStyleCnt="0"/>
      <dgm:spPr/>
    </dgm:pt>
    <dgm:pt modelId="{1DB06E96-50C8-43F9-B5E5-11776811B39A}" type="pres">
      <dgm:prSet presAssocID="{5B896490-029F-4606-A0E8-804A04E2D7A6}" presName="parentText" presStyleLbl="node1" presStyleIdx="2" presStyleCnt="5" custScaleY="128736">
        <dgm:presLayoutVars>
          <dgm:chMax val="0"/>
          <dgm:bulletEnabled val="1"/>
        </dgm:presLayoutVars>
      </dgm:prSet>
      <dgm:spPr/>
      <dgm:t>
        <a:bodyPr/>
        <a:lstStyle/>
        <a:p>
          <a:endParaRPr lang="ru-RU"/>
        </a:p>
      </dgm:t>
    </dgm:pt>
    <dgm:pt modelId="{C44CC4A5-45B7-48DE-B9A6-D5281A28AFA2}" type="pres">
      <dgm:prSet presAssocID="{99404980-BC40-47F1-B1C9-540B7A7691FD}" presName="spacer" presStyleCnt="0"/>
      <dgm:spPr/>
    </dgm:pt>
    <dgm:pt modelId="{D5E2A840-F414-4496-B513-62BBA4826F60}" type="pres">
      <dgm:prSet presAssocID="{8DEA9998-599B-4FE6-B659-0A809CF621C3}" presName="parentText" presStyleLbl="node1" presStyleIdx="3" presStyleCnt="5" custScaleY="61250">
        <dgm:presLayoutVars>
          <dgm:chMax val="0"/>
          <dgm:bulletEnabled val="1"/>
        </dgm:presLayoutVars>
      </dgm:prSet>
      <dgm:spPr/>
      <dgm:t>
        <a:bodyPr/>
        <a:lstStyle/>
        <a:p>
          <a:endParaRPr lang="ru-RU"/>
        </a:p>
      </dgm:t>
    </dgm:pt>
    <dgm:pt modelId="{274B9377-EBC3-44D3-9596-68F16C6747BE}" type="pres">
      <dgm:prSet presAssocID="{D4A02471-EE61-4B72-91B8-C640B1830B1B}" presName="spacer" presStyleCnt="0"/>
      <dgm:spPr/>
    </dgm:pt>
    <dgm:pt modelId="{7C799D76-9D95-4B61-B0C2-18A02F4E0F47}" type="pres">
      <dgm:prSet presAssocID="{C3C60A7B-AE4E-4226-8522-3F5F6CD639F0}" presName="parentText" presStyleLbl="node1" presStyleIdx="4" presStyleCnt="5" custScaleY="93751">
        <dgm:presLayoutVars>
          <dgm:chMax val="0"/>
          <dgm:bulletEnabled val="1"/>
        </dgm:presLayoutVars>
      </dgm:prSet>
      <dgm:spPr/>
      <dgm:t>
        <a:bodyPr/>
        <a:lstStyle/>
        <a:p>
          <a:endParaRPr lang="ru-RU"/>
        </a:p>
      </dgm:t>
    </dgm:pt>
  </dgm:ptLst>
  <dgm:cxnLst>
    <dgm:cxn modelId="{37775C9F-BEE8-42F8-8C79-E09AD592237D}" srcId="{029880B5-DCF9-45E3-A76A-54DD785CD5CC}" destId="{8DEA9998-599B-4FE6-B659-0A809CF621C3}" srcOrd="3" destOrd="0" parTransId="{205AD889-D41B-4157-B206-926FF157E9D3}" sibTransId="{D4A02471-EE61-4B72-91B8-C640B1830B1B}"/>
    <dgm:cxn modelId="{B6E65B0C-1AA2-4446-AF69-FB839FB64341}" type="presOf" srcId="{245E73B9-7F4A-4932-A91B-5A5127394F02}" destId="{1259183F-9992-4850-BB00-DA9FA8E2D1EB}" srcOrd="0" destOrd="0" presId="urn:microsoft.com/office/officeart/2005/8/layout/vList2"/>
    <dgm:cxn modelId="{8A713EB7-4B5A-4A81-81FB-1C7DF41FA889}" type="presOf" srcId="{C3C60A7B-AE4E-4226-8522-3F5F6CD639F0}" destId="{7C799D76-9D95-4B61-B0C2-18A02F4E0F47}" srcOrd="0" destOrd="0" presId="urn:microsoft.com/office/officeart/2005/8/layout/vList2"/>
    <dgm:cxn modelId="{15FA95AC-2C9B-43D5-9083-8F565D1EB82B}" type="presOf" srcId="{5609BCB1-5494-4B98-A3B4-8756B66EE043}" destId="{0D0043E1-1E87-45B1-A200-2713F5CF0C5A}" srcOrd="0" destOrd="0" presId="urn:microsoft.com/office/officeart/2005/8/layout/vList2"/>
    <dgm:cxn modelId="{E09E0AAA-E1F7-4037-81D7-FF51F86D17D4}" srcId="{029880B5-DCF9-45E3-A76A-54DD785CD5CC}" destId="{C3C60A7B-AE4E-4226-8522-3F5F6CD639F0}" srcOrd="4" destOrd="0" parTransId="{8168129D-4F2F-42FC-9925-7411776D3E93}" sibTransId="{8164CC63-57B8-4583-8EA0-DB923FB24750}"/>
    <dgm:cxn modelId="{B62309FC-32BC-4123-AAE4-DAF6BDA8B57E}" srcId="{029880B5-DCF9-45E3-A76A-54DD785CD5CC}" destId="{245E73B9-7F4A-4932-A91B-5A5127394F02}" srcOrd="1" destOrd="0" parTransId="{1C414C92-3628-44FD-8119-26321EEE4E02}" sibTransId="{95779DE4-DFDF-4C0C-9F75-5CDF28BCAB0E}"/>
    <dgm:cxn modelId="{66B78AD4-EA6C-4BCF-AF41-073B0B87300D}" srcId="{029880B5-DCF9-45E3-A76A-54DD785CD5CC}" destId="{5609BCB1-5494-4B98-A3B4-8756B66EE043}" srcOrd="0" destOrd="0" parTransId="{C33BECFB-6F3B-484E-ACF1-3D65D47A987E}" sibTransId="{3293BB58-375E-4160-A83E-2B1FD2E7C283}"/>
    <dgm:cxn modelId="{14395279-E355-40AC-BB0F-82E45107D8A4}" type="presOf" srcId="{029880B5-DCF9-45E3-A76A-54DD785CD5CC}" destId="{B27DB155-5434-4422-B9E1-F2AAF1C64694}" srcOrd="0" destOrd="0" presId="urn:microsoft.com/office/officeart/2005/8/layout/vList2"/>
    <dgm:cxn modelId="{E3E66F14-8748-4820-8115-46A573D014B6}" type="presOf" srcId="{8DEA9998-599B-4FE6-B659-0A809CF621C3}" destId="{D5E2A840-F414-4496-B513-62BBA4826F60}" srcOrd="0" destOrd="0" presId="urn:microsoft.com/office/officeart/2005/8/layout/vList2"/>
    <dgm:cxn modelId="{E0FB0267-8BBC-42A6-94BC-17049FF05636}" type="presOf" srcId="{5B896490-029F-4606-A0E8-804A04E2D7A6}" destId="{1DB06E96-50C8-43F9-B5E5-11776811B39A}" srcOrd="0" destOrd="0" presId="urn:microsoft.com/office/officeart/2005/8/layout/vList2"/>
    <dgm:cxn modelId="{C832B8C6-D605-4375-9ECE-F50FF5C60224}" srcId="{029880B5-DCF9-45E3-A76A-54DD785CD5CC}" destId="{5B896490-029F-4606-A0E8-804A04E2D7A6}" srcOrd="2" destOrd="0" parTransId="{042373AE-FA93-4D9D-BCC1-D19BEE5690F1}" sibTransId="{99404980-BC40-47F1-B1C9-540B7A7691FD}"/>
    <dgm:cxn modelId="{CDC33173-AB2D-4C57-B5CF-AC04449B13C2}" type="presParOf" srcId="{B27DB155-5434-4422-B9E1-F2AAF1C64694}" destId="{0D0043E1-1E87-45B1-A200-2713F5CF0C5A}" srcOrd="0" destOrd="0" presId="urn:microsoft.com/office/officeart/2005/8/layout/vList2"/>
    <dgm:cxn modelId="{15DC1192-9C19-4C3F-AD60-7C0428C35ECE}" type="presParOf" srcId="{B27DB155-5434-4422-B9E1-F2AAF1C64694}" destId="{D99E401D-0226-4874-A760-716916A85830}" srcOrd="1" destOrd="0" presId="urn:microsoft.com/office/officeart/2005/8/layout/vList2"/>
    <dgm:cxn modelId="{D16465F8-D6C2-4C5A-8FE5-F78C1E1D145C}" type="presParOf" srcId="{B27DB155-5434-4422-B9E1-F2AAF1C64694}" destId="{1259183F-9992-4850-BB00-DA9FA8E2D1EB}" srcOrd="2" destOrd="0" presId="urn:microsoft.com/office/officeart/2005/8/layout/vList2"/>
    <dgm:cxn modelId="{A6ACC013-984F-4691-92AE-1A6FB9D54BA3}" type="presParOf" srcId="{B27DB155-5434-4422-B9E1-F2AAF1C64694}" destId="{F9FF94A6-9EBE-4BCF-938F-A5126EC028BF}" srcOrd="3" destOrd="0" presId="urn:microsoft.com/office/officeart/2005/8/layout/vList2"/>
    <dgm:cxn modelId="{AF6ACD1A-0D99-4D38-8BC5-5B2C323E4DA3}" type="presParOf" srcId="{B27DB155-5434-4422-B9E1-F2AAF1C64694}" destId="{1DB06E96-50C8-43F9-B5E5-11776811B39A}" srcOrd="4" destOrd="0" presId="urn:microsoft.com/office/officeart/2005/8/layout/vList2"/>
    <dgm:cxn modelId="{820FED79-807A-49A5-BA4D-E58CBB53D54E}" type="presParOf" srcId="{B27DB155-5434-4422-B9E1-F2AAF1C64694}" destId="{C44CC4A5-45B7-48DE-B9A6-D5281A28AFA2}" srcOrd="5" destOrd="0" presId="urn:microsoft.com/office/officeart/2005/8/layout/vList2"/>
    <dgm:cxn modelId="{9A9EA404-894D-4501-9142-A77B796D1484}" type="presParOf" srcId="{B27DB155-5434-4422-B9E1-F2AAF1C64694}" destId="{D5E2A840-F414-4496-B513-62BBA4826F60}" srcOrd="6" destOrd="0" presId="urn:microsoft.com/office/officeart/2005/8/layout/vList2"/>
    <dgm:cxn modelId="{24F98D8C-A129-45F5-A954-0158B74EA15B}" type="presParOf" srcId="{B27DB155-5434-4422-B9E1-F2AAF1C64694}" destId="{274B9377-EBC3-44D3-9596-68F16C6747BE}" srcOrd="7" destOrd="0" presId="urn:microsoft.com/office/officeart/2005/8/layout/vList2"/>
    <dgm:cxn modelId="{837E49B5-58D4-4BF2-B7B1-B8010B753FDB}" type="presParOf" srcId="{B27DB155-5434-4422-B9E1-F2AAF1C64694}" destId="{7C799D76-9D95-4B61-B0C2-18A02F4E0F47}"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FC0884-E527-44CA-A625-25DDF3666AF9}" type="doc">
      <dgm:prSet loTypeId="urn:microsoft.com/office/officeart/2005/8/layout/vList6" loCatId="list" qsTypeId="urn:microsoft.com/office/officeart/2005/8/quickstyle/simple1#4" qsCatId="simple" csTypeId="urn:microsoft.com/office/officeart/2005/8/colors/accent1_2#4" csCatId="accent1" phldr="1"/>
      <dgm:spPr/>
      <dgm:t>
        <a:bodyPr/>
        <a:lstStyle/>
        <a:p>
          <a:endParaRPr lang="ru-RU"/>
        </a:p>
      </dgm:t>
    </dgm:pt>
    <dgm:pt modelId="{00366ED1-C606-48E1-9278-7EF111B66CB5}">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800" b="1" dirty="0" smtClean="0"/>
            <a:t>Ученик</a:t>
          </a:r>
          <a:endParaRPr lang="ru-RU" sz="1500" b="1" dirty="0"/>
        </a:p>
      </dgm:t>
    </dgm:pt>
    <dgm:pt modelId="{0C6EB001-143D-441E-AF21-D08A73E4A598}" type="parTrans" cxnId="{E21496E4-D54B-43BD-8818-1F8B3834A4C8}">
      <dgm:prSet/>
      <dgm:spPr/>
      <dgm:t>
        <a:bodyPr/>
        <a:lstStyle/>
        <a:p>
          <a:endParaRPr lang="ru-RU"/>
        </a:p>
      </dgm:t>
    </dgm:pt>
    <dgm:pt modelId="{FC883021-18C3-46EB-A318-EC4ECF92E99D}" type="sibTrans" cxnId="{E21496E4-D54B-43BD-8818-1F8B3834A4C8}">
      <dgm:prSet/>
      <dgm:spPr/>
      <dgm:t>
        <a:bodyPr/>
        <a:lstStyle/>
        <a:p>
          <a:endParaRPr lang="ru-RU"/>
        </a:p>
      </dgm:t>
    </dgm:pt>
    <dgm:pt modelId="{AE732803-3E2F-42EE-80E0-A6982508C2D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t>Экспертная оценка результатов каждого обучающегося;</a:t>
          </a:r>
          <a:endParaRPr lang="ru-RU" sz="1600" dirty="0"/>
        </a:p>
      </dgm:t>
    </dgm:pt>
    <dgm:pt modelId="{50666E12-7A55-4E65-B3F5-6910A78E9B65}" type="parTrans" cxnId="{462CF074-B0D7-4A9F-8FFE-B5CE60EDBC14}">
      <dgm:prSet/>
      <dgm:spPr/>
      <dgm:t>
        <a:bodyPr/>
        <a:lstStyle/>
        <a:p>
          <a:endParaRPr lang="ru-RU"/>
        </a:p>
      </dgm:t>
    </dgm:pt>
    <dgm:pt modelId="{A8CB4845-C7A8-4148-B767-154A8098F5D2}" type="sibTrans" cxnId="{462CF074-B0D7-4A9F-8FFE-B5CE60EDBC14}">
      <dgm:prSet/>
      <dgm:spPr/>
      <dgm:t>
        <a:bodyPr/>
        <a:lstStyle/>
        <a:p>
          <a:endParaRPr lang="ru-RU"/>
        </a:p>
      </dgm:t>
    </dgm:pt>
    <dgm:pt modelId="{4FEB10AF-B0A7-4C96-8A0D-4EC7BC506B0A}">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t>Оценка и учет индивидуальных достижений каждого обучающегося;</a:t>
          </a:r>
          <a:endParaRPr lang="ru-RU" sz="1600" dirty="0"/>
        </a:p>
      </dgm:t>
    </dgm:pt>
    <dgm:pt modelId="{3A02D7E6-D597-4F39-9A7F-32563F6EFCAB}" type="parTrans" cxnId="{50F4BCDF-DDB4-4343-BEDE-7B55D1E81A08}">
      <dgm:prSet/>
      <dgm:spPr/>
      <dgm:t>
        <a:bodyPr/>
        <a:lstStyle/>
        <a:p>
          <a:endParaRPr lang="ru-RU"/>
        </a:p>
      </dgm:t>
    </dgm:pt>
    <dgm:pt modelId="{BC1070DC-B7C1-4672-BD0C-6F9FD76E4069}" type="sibTrans" cxnId="{50F4BCDF-DDB4-4343-BEDE-7B55D1E81A08}">
      <dgm:prSet/>
      <dgm:spPr/>
      <dgm:t>
        <a:bodyPr/>
        <a:lstStyle/>
        <a:p>
          <a:endParaRPr lang="ru-RU"/>
        </a:p>
      </dgm:t>
    </dgm:pt>
    <dgm:pt modelId="{0D9E34FE-BBE2-496F-AA4E-B1C932BA741D}">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1800" b="1" dirty="0" smtClean="0"/>
            <a:t>Родитель</a:t>
          </a:r>
          <a:endParaRPr lang="ru-RU" sz="1500" b="1" dirty="0"/>
        </a:p>
      </dgm:t>
    </dgm:pt>
    <dgm:pt modelId="{55B7EEAB-789F-4CDA-B1AF-AD1EFC08B942}" type="parTrans" cxnId="{5538FA07-2E2E-415A-8325-277D0FC818DB}">
      <dgm:prSet/>
      <dgm:spPr/>
      <dgm:t>
        <a:bodyPr/>
        <a:lstStyle/>
        <a:p>
          <a:endParaRPr lang="ru-RU"/>
        </a:p>
      </dgm:t>
    </dgm:pt>
    <dgm:pt modelId="{432F093D-E726-48A8-8077-1F3CB436F5EA}" type="sibTrans" cxnId="{5538FA07-2E2E-415A-8325-277D0FC818DB}">
      <dgm:prSet/>
      <dgm:spPr/>
      <dgm:t>
        <a:bodyPr/>
        <a:lstStyle/>
        <a:p>
          <a:endParaRPr lang="ru-RU"/>
        </a:p>
      </dgm:t>
    </dgm:pt>
    <dgm:pt modelId="{4E71D490-487B-4494-86DE-D83E660EE96D}">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Совместное с учителем планирование образовательной траектории обучающегося и перспектив его развития;</a:t>
          </a:r>
          <a:endParaRPr lang="ru-RU" dirty="0"/>
        </a:p>
      </dgm:t>
    </dgm:pt>
    <dgm:pt modelId="{AAF1E69E-0BE5-4AD7-BDA5-D64EB46FCFC3}" type="parTrans" cxnId="{697330F4-18E9-48ED-AD6C-17EC7D177467}">
      <dgm:prSet/>
      <dgm:spPr/>
      <dgm:t>
        <a:bodyPr/>
        <a:lstStyle/>
        <a:p>
          <a:endParaRPr lang="ru-RU"/>
        </a:p>
      </dgm:t>
    </dgm:pt>
    <dgm:pt modelId="{C7CE0C5E-91F6-4363-B781-D4BD584DCEC3}" type="sibTrans" cxnId="{697330F4-18E9-48ED-AD6C-17EC7D177467}">
      <dgm:prSet/>
      <dgm:spPr/>
      <dgm:t>
        <a:bodyPr/>
        <a:lstStyle/>
        <a:p>
          <a:endParaRPr lang="ru-RU"/>
        </a:p>
      </dgm:t>
    </dgm:pt>
    <dgm:pt modelId="{B0FB10B6-C0CB-42AF-A17F-C5A2CEC1BD0F}">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ru-RU" dirty="0" smtClean="0"/>
            <a:t>Открытость и доступность информации о достижениях ученика в образовательном учреждении;</a:t>
          </a:r>
          <a:endParaRPr lang="ru-RU" dirty="0"/>
        </a:p>
      </dgm:t>
    </dgm:pt>
    <dgm:pt modelId="{6BED1CF3-634F-42D9-B6BB-9A537C761956}" type="parTrans" cxnId="{9C13B48C-1BCF-4830-AE19-C71E98BF457A}">
      <dgm:prSet/>
      <dgm:spPr/>
      <dgm:t>
        <a:bodyPr/>
        <a:lstStyle/>
        <a:p>
          <a:endParaRPr lang="ru-RU"/>
        </a:p>
      </dgm:t>
    </dgm:pt>
    <dgm:pt modelId="{EBD1FCAD-7530-40A2-B2C8-EA4D7168897C}" type="sibTrans" cxnId="{9C13B48C-1BCF-4830-AE19-C71E98BF457A}">
      <dgm:prSet/>
      <dgm:spPr/>
      <dgm:t>
        <a:bodyPr/>
        <a:lstStyle/>
        <a:p>
          <a:endParaRPr lang="ru-RU"/>
        </a:p>
      </dgm:t>
    </dgm:pt>
    <dgm:pt modelId="{37E9941D-A38F-4F34-9339-88A0FCB85835}">
      <dgm:prSet phldrT="[Текст]">
        <dgm:style>
          <a:lnRef idx="2">
            <a:schemeClr val="accent4"/>
          </a:lnRef>
          <a:fillRef idx="1">
            <a:schemeClr val="lt1"/>
          </a:fillRef>
          <a:effectRef idx="0">
            <a:schemeClr val="accent4"/>
          </a:effectRef>
          <a:fontRef idx="minor">
            <a:schemeClr val="dk1"/>
          </a:fontRef>
        </dgm:style>
      </dgm:prSet>
      <dgm:spPr/>
      <dgm:t>
        <a:bodyPr/>
        <a:lstStyle/>
        <a:p>
          <a:r>
            <a:rPr lang="ru-RU" b="1" dirty="0" smtClean="0"/>
            <a:t>Администрация ОУ</a:t>
          </a:r>
          <a:endParaRPr lang="ru-RU" b="1" dirty="0"/>
        </a:p>
      </dgm:t>
    </dgm:pt>
    <dgm:pt modelId="{0922FD36-66EF-4852-A978-7319B50F1CAB}" type="parTrans" cxnId="{2B4F78CB-8AEF-414F-A31D-E2D2137E1133}">
      <dgm:prSet/>
      <dgm:spPr/>
      <dgm:t>
        <a:bodyPr/>
        <a:lstStyle/>
        <a:p>
          <a:endParaRPr lang="ru-RU"/>
        </a:p>
      </dgm:t>
    </dgm:pt>
    <dgm:pt modelId="{D831FBD7-587E-4572-8661-0C458EFDFEA6}" type="sibTrans" cxnId="{2B4F78CB-8AEF-414F-A31D-E2D2137E1133}">
      <dgm:prSet/>
      <dgm:spPr/>
      <dgm:t>
        <a:bodyPr/>
        <a:lstStyle/>
        <a:p>
          <a:endParaRPr lang="ru-RU"/>
        </a:p>
      </dgm:t>
    </dgm:pt>
    <dgm:pt modelId="{6395CAF3-D765-42CF-B328-9DAC5C32D03D}">
      <dgm:prSet phldrT="[Текст]" custT="1">
        <dgm:style>
          <a:lnRef idx="1">
            <a:schemeClr val="accent4"/>
          </a:lnRef>
          <a:fillRef idx="2">
            <a:schemeClr val="accent4"/>
          </a:fillRef>
          <a:effectRef idx="1">
            <a:schemeClr val="accent4"/>
          </a:effectRef>
          <a:fontRef idx="minor">
            <a:schemeClr val="dk1"/>
          </a:fontRef>
        </dgm:style>
      </dgm:prSet>
      <dgm:spPr/>
      <dgm:t>
        <a:bodyPr/>
        <a:lstStyle/>
        <a:p>
          <a:endParaRPr lang="ru-RU" sz="900" dirty="0"/>
        </a:p>
      </dgm:t>
    </dgm:pt>
    <dgm:pt modelId="{2EEE9944-D5AB-4BA3-9167-E8ED22B4AC9A}" type="parTrans" cxnId="{DF67D8D0-FAB5-4ABE-96D7-82F4531C3D09}">
      <dgm:prSet/>
      <dgm:spPr/>
      <dgm:t>
        <a:bodyPr/>
        <a:lstStyle/>
        <a:p>
          <a:endParaRPr lang="ru-RU"/>
        </a:p>
      </dgm:t>
    </dgm:pt>
    <dgm:pt modelId="{669770D6-25D6-41A1-9158-92532477F09B}" type="sibTrans" cxnId="{DF67D8D0-FAB5-4ABE-96D7-82F4531C3D09}">
      <dgm:prSet/>
      <dgm:spPr/>
      <dgm:t>
        <a:bodyPr/>
        <a:lstStyle/>
        <a:p>
          <a:endParaRPr lang="ru-RU"/>
        </a:p>
      </dgm:t>
    </dgm:pt>
    <dgm:pt modelId="{8A1C962F-0478-427A-8ABC-0D0E56E04472}">
      <dgm:prSet custT="1">
        <dgm:style>
          <a:lnRef idx="1">
            <a:schemeClr val="accent4"/>
          </a:lnRef>
          <a:fillRef idx="2">
            <a:schemeClr val="accent4"/>
          </a:fillRef>
          <a:effectRef idx="1">
            <a:schemeClr val="accent4"/>
          </a:effectRef>
          <a:fontRef idx="minor">
            <a:schemeClr val="dk1"/>
          </a:fontRef>
        </dgm:style>
      </dgm:prSet>
      <dgm:spPr/>
      <dgm:t>
        <a:bodyPr/>
        <a:lstStyle/>
        <a:p>
          <a:r>
            <a:rPr lang="ru-RU" sz="1400" dirty="0" smtClean="0">
              <a:solidFill>
                <a:schemeClr val="tx1"/>
              </a:solidFill>
            </a:rPr>
            <a:t>Анализ и </a:t>
          </a:r>
          <a:r>
            <a:rPr lang="ru-RU" sz="1400" dirty="0" err="1" smtClean="0">
              <a:solidFill>
                <a:schemeClr val="tx1"/>
              </a:solidFill>
            </a:rPr>
            <a:t>самоаудит</a:t>
          </a:r>
          <a:r>
            <a:rPr lang="ru-RU" sz="1400" dirty="0" smtClean="0">
              <a:solidFill>
                <a:schemeClr val="tx1"/>
              </a:solidFill>
            </a:rPr>
            <a:t> на уровне класса, параллели и всего образовательного учреждения; </a:t>
          </a:r>
          <a:endParaRPr lang="ru-RU" sz="1400" dirty="0">
            <a:solidFill>
              <a:schemeClr val="tx1"/>
            </a:solidFill>
          </a:endParaRPr>
        </a:p>
      </dgm:t>
    </dgm:pt>
    <dgm:pt modelId="{73FA4A9C-FFCC-4236-9714-0568241F8EDE}" type="parTrans" cxnId="{3233BB9E-6F78-4613-9ECD-F2D5CC44FB9B}">
      <dgm:prSet/>
      <dgm:spPr/>
      <dgm:t>
        <a:bodyPr/>
        <a:lstStyle/>
        <a:p>
          <a:endParaRPr lang="ru-RU"/>
        </a:p>
      </dgm:t>
    </dgm:pt>
    <dgm:pt modelId="{B53439FB-3C29-40F9-89F9-8C994CB0EDDF}" type="sibTrans" cxnId="{3233BB9E-6F78-4613-9ECD-F2D5CC44FB9B}">
      <dgm:prSet/>
      <dgm:spPr/>
      <dgm:t>
        <a:bodyPr/>
        <a:lstStyle/>
        <a:p>
          <a:endParaRPr lang="ru-RU"/>
        </a:p>
      </dgm:t>
    </dgm:pt>
    <dgm:pt modelId="{8CF13A24-793C-4208-9C92-F75F5A8A3040}">
      <dgm:prSet custT="1">
        <dgm:style>
          <a:lnRef idx="1">
            <a:schemeClr val="accent4"/>
          </a:lnRef>
          <a:fillRef idx="2">
            <a:schemeClr val="accent4"/>
          </a:fillRef>
          <a:effectRef idx="1">
            <a:schemeClr val="accent4"/>
          </a:effectRef>
          <a:fontRef idx="minor">
            <a:schemeClr val="dk1"/>
          </a:fontRef>
        </dgm:style>
      </dgm:prSet>
      <dgm:spPr/>
      <dgm:t>
        <a:bodyPr/>
        <a:lstStyle/>
        <a:p>
          <a:r>
            <a:rPr lang="ru-RU" sz="1400" dirty="0" smtClean="0">
              <a:solidFill>
                <a:schemeClr val="tx1"/>
              </a:solidFill>
            </a:rPr>
            <a:t>Снижение нагрузки на администрацию и  педагогов по формированию отчетностей</a:t>
          </a:r>
          <a:r>
            <a:rPr lang="en-US" sz="1400" dirty="0" smtClean="0">
              <a:solidFill>
                <a:schemeClr val="tx1"/>
              </a:solidFill>
            </a:rPr>
            <a:t>.</a:t>
          </a:r>
          <a:endParaRPr lang="ru-RU" sz="1400" dirty="0">
            <a:solidFill>
              <a:schemeClr val="tx1"/>
            </a:solidFill>
          </a:endParaRPr>
        </a:p>
      </dgm:t>
    </dgm:pt>
    <dgm:pt modelId="{AE1C25C1-C0FB-4947-8B4F-2D92F3FC35E2}" type="parTrans" cxnId="{60EC6319-7E9D-476B-93EE-35A92E9A2255}">
      <dgm:prSet/>
      <dgm:spPr/>
      <dgm:t>
        <a:bodyPr/>
        <a:lstStyle/>
        <a:p>
          <a:endParaRPr lang="ru-RU"/>
        </a:p>
      </dgm:t>
    </dgm:pt>
    <dgm:pt modelId="{529C30EB-04DB-41AD-A35A-627E64C9C1BE}" type="sibTrans" cxnId="{60EC6319-7E9D-476B-93EE-35A92E9A2255}">
      <dgm:prSet/>
      <dgm:spPr/>
      <dgm:t>
        <a:bodyPr/>
        <a:lstStyle/>
        <a:p>
          <a:endParaRPr lang="ru-RU"/>
        </a:p>
      </dgm:t>
    </dgm:pt>
    <dgm:pt modelId="{6B9CC5AF-66AE-4506-961E-B0A5679389B8}">
      <dgm:prSet custT="1">
        <dgm:style>
          <a:lnRef idx="1">
            <a:schemeClr val="accent4"/>
          </a:lnRef>
          <a:fillRef idx="2">
            <a:schemeClr val="accent4"/>
          </a:fillRef>
          <a:effectRef idx="1">
            <a:schemeClr val="accent4"/>
          </a:effectRef>
          <a:fontRef idx="minor">
            <a:schemeClr val="dk1"/>
          </a:fontRef>
        </dgm:style>
      </dgm:prSet>
      <dgm:spPr/>
      <dgm:t>
        <a:bodyPr/>
        <a:lstStyle/>
        <a:p>
          <a:r>
            <a:rPr lang="ru-RU" sz="1400" dirty="0" smtClean="0">
              <a:solidFill>
                <a:schemeClr val="tx1"/>
              </a:solidFill>
            </a:rPr>
            <a:t>Прогнозирование состояния качества обученности в образовательном учреждении и проведение своевременной коррекции проблемных компонентов; </a:t>
          </a:r>
          <a:endParaRPr lang="ru-RU" sz="1400" dirty="0">
            <a:solidFill>
              <a:schemeClr val="tx1"/>
            </a:solidFill>
          </a:endParaRPr>
        </a:p>
      </dgm:t>
    </dgm:pt>
    <dgm:pt modelId="{6DF34192-1775-4100-8EC9-3D18F9E9D027}" type="sibTrans" cxnId="{634C59FC-A4D7-4FA8-9D81-CDB958431972}">
      <dgm:prSet/>
      <dgm:spPr/>
      <dgm:t>
        <a:bodyPr/>
        <a:lstStyle/>
        <a:p>
          <a:endParaRPr lang="ru-RU"/>
        </a:p>
      </dgm:t>
    </dgm:pt>
    <dgm:pt modelId="{271B3BEF-C87E-4EAC-9835-8D43FAF15A43}" type="parTrans" cxnId="{634C59FC-A4D7-4FA8-9D81-CDB958431972}">
      <dgm:prSet/>
      <dgm:spPr/>
      <dgm:t>
        <a:bodyPr/>
        <a:lstStyle/>
        <a:p>
          <a:endParaRPr lang="ru-RU"/>
        </a:p>
      </dgm:t>
    </dgm:pt>
    <dgm:pt modelId="{E4B17230-8AE5-4766-9447-63260D71E207}" type="pres">
      <dgm:prSet presAssocID="{C8FC0884-E527-44CA-A625-25DDF3666AF9}" presName="Name0" presStyleCnt="0">
        <dgm:presLayoutVars>
          <dgm:dir/>
          <dgm:animLvl val="lvl"/>
          <dgm:resizeHandles/>
        </dgm:presLayoutVars>
      </dgm:prSet>
      <dgm:spPr/>
      <dgm:t>
        <a:bodyPr/>
        <a:lstStyle/>
        <a:p>
          <a:endParaRPr lang="ru-RU"/>
        </a:p>
      </dgm:t>
    </dgm:pt>
    <dgm:pt modelId="{0A96CEEA-25D8-4588-A450-141E264A2FDB}" type="pres">
      <dgm:prSet presAssocID="{00366ED1-C606-48E1-9278-7EF111B66CB5}" presName="linNode" presStyleCnt="0"/>
      <dgm:spPr/>
    </dgm:pt>
    <dgm:pt modelId="{900E34FF-04EE-4BB1-A2ED-8F6275C33A6F}" type="pres">
      <dgm:prSet presAssocID="{00366ED1-C606-48E1-9278-7EF111B66CB5}" presName="parentShp" presStyleLbl="node1" presStyleIdx="0" presStyleCnt="3" custScaleX="57731" custScaleY="161809">
        <dgm:presLayoutVars>
          <dgm:bulletEnabled val="1"/>
        </dgm:presLayoutVars>
      </dgm:prSet>
      <dgm:spPr/>
      <dgm:t>
        <a:bodyPr/>
        <a:lstStyle/>
        <a:p>
          <a:endParaRPr lang="ru-RU"/>
        </a:p>
      </dgm:t>
    </dgm:pt>
    <dgm:pt modelId="{7BDC7B3F-AC01-454D-8737-5E64EC14A741}" type="pres">
      <dgm:prSet presAssocID="{00366ED1-C606-48E1-9278-7EF111B66CB5}" presName="childShp" presStyleLbl="bgAccFollowNode1" presStyleIdx="0" presStyleCnt="3" custScaleX="165530" custScaleY="154681" custLinFactNeighborX="52957" custLinFactNeighborY="892">
        <dgm:presLayoutVars>
          <dgm:bulletEnabled val="1"/>
        </dgm:presLayoutVars>
      </dgm:prSet>
      <dgm:spPr/>
      <dgm:t>
        <a:bodyPr/>
        <a:lstStyle/>
        <a:p>
          <a:endParaRPr lang="ru-RU"/>
        </a:p>
      </dgm:t>
    </dgm:pt>
    <dgm:pt modelId="{74ECBD37-5C12-4C7D-9E4A-E11370BEE589}" type="pres">
      <dgm:prSet presAssocID="{FC883021-18C3-46EB-A318-EC4ECF92E99D}" presName="spacing" presStyleCnt="0"/>
      <dgm:spPr/>
    </dgm:pt>
    <dgm:pt modelId="{F55A28F6-708D-4CA5-8B28-2ACE7EB1181E}" type="pres">
      <dgm:prSet presAssocID="{0D9E34FE-BBE2-496F-AA4E-B1C932BA741D}" presName="linNode" presStyleCnt="0"/>
      <dgm:spPr/>
    </dgm:pt>
    <dgm:pt modelId="{1E385B9B-023F-4F0C-ACB7-A98DB6B325EC}" type="pres">
      <dgm:prSet presAssocID="{0D9E34FE-BBE2-496F-AA4E-B1C932BA741D}" presName="parentShp" presStyleLbl="node1" presStyleIdx="1" presStyleCnt="3" custScaleX="48310" custLinFactNeighborX="-2067" custLinFactNeighborY="17046">
        <dgm:presLayoutVars>
          <dgm:bulletEnabled val="1"/>
        </dgm:presLayoutVars>
      </dgm:prSet>
      <dgm:spPr/>
      <dgm:t>
        <a:bodyPr/>
        <a:lstStyle/>
        <a:p>
          <a:endParaRPr lang="ru-RU"/>
        </a:p>
      </dgm:t>
    </dgm:pt>
    <dgm:pt modelId="{14546662-5446-469C-8005-55A258B090E4}" type="pres">
      <dgm:prSet presAssocID="{0D9E34FE-BBE2-496F-AA4E-B1C932BA741D}" presName="childShp" presStyleLbl="bgAccFollowNode1" presStyleIdx="1" presStyleCnt="3" custScaleX="138563" custScaleY="180895" custLinFactNeighborX="1163" custLinFactNeighborY="-11608">
        <dgm:presLayoutVars>
          <dgm:bulletEnabled val="1"/>
        </dgm:presLayoutVars>
      </dgm:prSet>
      <dgm:spPr/>
      <dgm:t>
        <a:bodyPr/>
        <a:lstStyle/>
        <a:p>
          <a:endParaRPr lang="ru-RU"/>
        </a:p>
      </dgm:t>
    </dgm:pt>
    <dgm:pt modelId="{470A3D8B-5D9E-4549-82FD-112F9E8D55A6}" type="pres">
      <dgm:prSet presAssocID="{432F093D-E726-48A8-8077-1F3CB436F5EA}" presName="spacing" presStyleCnt="0"/>
      <dgm:spPr/>
    </dgm:pt>
    <dgm:pt modelId="{D53421F0-E579-4DDB-8EE7-9B950A66E0C3}" type="pres">
      <dgm:prSet presAssocID="{37E9941D-A38F-4F34-9339-88A0FCB85835}" presName="linNode" presStyleCnt="0"/>
      <dgm:spPr/>
    </dgm:pt>
    <dgm:pt modelId="{53555093-313A-4820-8BE6-8D24D1E3A69D}" type="pres">
      <dgm:prSet presAssocID="{37E9941D-A38F-4F34-9339-88A0FCB85835}" presName="parentShp" presStyleLbl="node1" presStyleIdx="2" presStyleCnt="3" custScaleX="80669" custLinFactNeighborX="-21" custLinFactNeighborY="-24383">
        <dgm:presLayoutVars>
          <dgm:bulletEnabled val="1"/>
        </dgm:presLayoutVars>
      </dgm:prSet>
      <dgm:spPr/>
      <dgm:t>
        <a:bodyPr/>
        <a:lstStyle/>
        <a:p>
          <a:endParaRPr lang="ru-RU"/>
        </a:p>
      </dgm:t>
    </dgm:pt>
    <dgm:pt modelId="{C63C5FB4-A88D-4B19-8D4B-4218983B6FE7}" type="pres">
      <dgm:prSet presAssocID="{37E9941D-A38F-4F34-9339-88A0FCB85835}" presName="childShp" presStyleLbl="bgAccFollowNode1" presStyleIdx="2" presStyleCnt="3" custScaleX="221297" custScaleY="364133" custLinFactNeighborX="144" custLinFactNeighborY="-27053">
        <dgm:presLayoutVars>
          <dgm:bulletEnabled val="1"/>
        </dgm:presLayoutVars>
      </dgm:prSet>
      <dgm:spPr/>
      <dgm:t>
        <a:bodyPr/>
        <a:lstStyle/>
        <a:p>
          <a:endParaRPr lang="ru-RU"/>
        </a:p>
      </dgm:t>
    </dgm:pt>
  </dgm:ptLst>
  <dgm:cxnLst>
    <dgm:cxn modelId="{DF67D8D0-FAB5-4ABE-96D7-82F4531C3D09}" srcId="{37E9941D-A38F-4F34-9339-88A0FCB85835}" destId="{6395CAF3-D765-42CF-B328-9DAC5C32D03D}" srcOrd="0" destOrd="0" parTransId="{2EEE9944-D5AB-4BA3-9167-E8ED22B4AC9A}" sibTransId="{669770D6-25D6-41A1-9158-92532477F09B}"/>
    <dgm:cxn modelId="{462CF074-B0D7-4A9F-8FFE-B5CE60EDBC14}" srcId="{00366ED1-C606-48E1-9278-7EF111B66CB5}" destId="{AE732803-3E2F-42EE-80E0-A6982508C2DC}" srcOrd="0" destOrd="0" parTransId="{50666E12-7A55-4E65-B3F5-6910A78E9B65}" sibTransId="{A8CB4845-C7A8-4148-B767-154A8098F5D2}"/>
    <dgm:cxn modelId="{944E2FBA-566A-4DF8-A5AE-8646BC004128}" type="presOf" srcId="{B0FB10B6-C0CB-42AF-A17F-C5A2CEC1BD0F}" destId="{14546662-5446-469C-8005-55A258B090E4}" srcOrd="0" destOrd="1" presId="urn:microsoft.com/office/officeart/2005/8/layout/vList6"/>
    <dgm:cxn modelId="{7B2C34D0-1147-472A-B8C3-1DFCB883D3EF}" type="presOf" srcId="{0D9E34FE-BBE2-496F-AA4E-B1C932BA741D}" destId="{1E385B9B-023F-4F0C-ACB7-A98DB6B325EC}" srcOrd="0" destOrd="0" presId="urn:microsoft.com/office/officeart/2005/8/layout/vList6"/>
    <dgm:cxn modelId="{697330F4-18E9-48ED-AD6C-17EC7D177467}" srcId="{0D9E34FE-BBE2-496F-AA4E-B1C932BA741D}" destId="{4E71D490-487B-4494-86DE-D83E660EE96D}" srcOrd="0" destOrd="0" parTransId="{AAF1E69E-0BE5-4AD7-BDA5-D64EB46FCFC3}" sibTransId="{C7CE0C5E-91F6-4363-B781-D4BD584DCEC3}"/>
    <dgm:cxn modelId="{E21496E4-D54B-43BD-8818-1F8B3834A4C8}" srcId="{C8FC0884-E527-44CA-A625-25DDF3666AF9}" destId="{00366ED1-C606-48E1-9278-7EF111B66CB5}" srcOrd="0" destOrd="0" parTransId="{0C6EB001-143D-441E-AF21-D08A73E4A598}" sibTransId="{FC883021-18C3-46EB-A318-EC4ECF92E99D}"/>
    <dgm:cxn modelId="{D5320ABF-FB78-4BDC-83AC-6499253E8E27}" type="presOf" srcId="{8CF13A24-793C-4208-9C92-F75F5A8A3040}" destId="{C63C5FB4-A88D-4B19-8D4B-4218983B6FE7}" srcOrd="0" destOrd="3" presId="urn:microsoft.com/office/officeart/2005/8/layout/vList6"/>
    <dgm:cxn modelId="{B419A4F6-335E-45C7-B8AE-2BE415380326}" type="presOf" srcId="{6B9CC5AF-66AE-4506-961E-B0A5679389B8}" destId="{C63C5FB4-A88D-4B19-8D4B-4218983B6FE7}" srcOrd="0" destOrd="2" presId="urn:microsoft.com/office/officeart/2005/8/layout/vList6"/>
    <dgm:cxn modelId="{4AB97077-D153-4548-A617-F93B2068CBCC}" type="presOf" srcId="{37E9941D-A38F-4F34-9339-88A0FCB85835}" destId="{53555093-313A-4820-8BE6-8D24D1E3A69D}" srcOrd="0" destOrd="0" presId="urn:microsoft.com/office/officeart/2005/8/layout/vList6"/>
    <dgm:cxn modelId="{571A2006-B132-4015-884A-9C51184C99C2}" type="presOf" srcId="{C8FC0884-E527-44CA-A625-25DDF3666AF9}" destId="{E4B17230-8AE5-4766-9447-63260D71E207}" srcOrd="0" destOrd="0" presId="urn:microsoft.com/office/officeart/2005/8/layout/vList6"/>
    <dgm:cxn modelId="{3233BB9E-6F78-4613-9ECD-F2D5CC44FB9B}" srcId="{37E9941D-A38F-4F34-9339-88A0FCB85835}" destId="{8A1C962F-0478-427A-8ABC-0D0E56E04472}" srcOrd="1" destOrd="0" parTransId="{73FA4A9C-FFCC-4236-9714-0568241F8EDE}" sibTransId="{B53439FB-3C29-40F9-89F9-8C994CB0EDDF}"/>
    <dgm:cxn modelId="{233DF90C-641D-49BC-BB57-87444A3E09A5}" type="presOf" srcId="{AE732803-3E2F-42EE-80E0-A6982508C2DC}" destId="{7BDC7B3F-AC01-454D-8737-5E64EC14A741}" srcOrd="0" destOrd="0" presId="urn:microsoft.com/office/officeart/2005/8/layout/vList6"/>
    <dgm:cxn modelId="{9C13B48C-1BCF-4830-AE19-C71E98BF457A}" srcId="{0D9E34FE-BBE2-496F-AA4E-B1C932BA741D}" destId="{B0FB10B6-C0CB-42AF-A17F-C5A2CEC1BD0F}" srcOrd="1" destOrd="0" parTransId="{6BED1CF3-634F-42D9-B6BB-9A537C761956}" sibTransId="{EBD1FCAD-7530-40A2-B2C8-EA4D7168897C}"/>
    <dgm:cxn modelId="{D4C2A3A1-71EC-4174-861D-0EFFF7145474}" type="presOf" srcId="{4E71D490-487B-4494-86DE-D83E660EE96D}" destId="{14546662-5446-469C-8005-55A258B090E4}" srcOrd="0" destOrd="0" presId="urn:microsoft.com/office/officeart/2005/8/layout/vList6"/>
    <dgm:cxn modelId="{1609F774-D6E0-4071-8229-6FD51C4FF651}" type="presOf" srcId="{6395CAF3-D765-42CF-B328-9DAC5C32D03D}" destId="{C63C5FB4-A88D-4B19-8D4B-4218983B6FE7}" srcOrd="0" destOrd="0" presId="urn:microsoft.com/office/officeart/2005/8/layout/vList6"/>
    <dgm:cxn modelId="{50F4BCDF-DDB4-4343-BEDE-7B55D1E81A08}" srcId="{00366ED1-C606-48E1-9278-7EF111B66CB5}" destId="{4FEB10AF-B0A7-4C96-8A0D-4EC7BC506B0A}" srcOrd="1" destOrd="0" parTransId="{3A02D7E6-D597-4F39-9A7F-32563F6EFCAB}" sibTransId="{BC1070DC-B7C1-4672-BD0C-6F9FD76E4069}"/>
    <dgm:cxn modelId="{1C78E9AC-B6CC-40DA-9717-498319024232}" type="presOf" srcId="{00366ED1-C606-48E1-9278-7EF111B66CB5}" destId="{900E34FF-04EE-4BB1-A2ED-8F6275C33A6F}" srcOrd="0" destOrd="0" presId="urn:microsoft.com/office/officeart/2005/8/layout/vList6"/>
    <dgm:cxn modelId="{2B4F78CB-8AEF-414F-A31D-E2D2137E1133}" srcId="{C8FC0884-E527-44CA-A625-25DDF3666AF9}" destId="{37E9941D-A38F-4F34-9339-88A0FCB85835}" srcOrd="2" destOrd="0" parTransId="{0922FD36-66EF-4852-A978-7319B50F1CAB}" sibTransId="{D831FBD7-587E-4572-8661-0C458EFDFEA6}"/>
    <dgm:cxn modelId="{573D567B-802B-40FA-A4CA-0C089B670B34}" type="presOf" srcId="{4FEB10AF-B0A7-4C96-8A0D-4EC7BC506B0A}" destId="{7BDC7B3F-AC01-454D-8737-5E64EC14A741}" srcOrd="0" destOrd="1" presId="urn:microsoft.com/office/officeart/2005/8/layout/vList6"/>
    <dgm:cxn modelId="{CFC265FF-4ED1-4B4E-B2B5-B05F212BAF81}" type="presOf" srcId="{8A1C962F-0478-427A-8ABC-0D0E56E04472}" destId="{C63C5FB4-A88D-4B19-8D4B-4218983B6FE7}" srcOrd="0" destOrd="1" presId="urn:microsoft.com/office/officeart/2005/8/layout/vList6"/>
    <dgm:cxn modelId="{60EC6319-7E9D-476B-93EE-35A92E9A2255}" srcId="{37E9941D-A38F-4F34-9339-88A0FCB85835}" destId="{8CF13A24-793C-4208-9C92-F75F5A8A3040}" srcOrd="3" destOrd="0" parTransId="{AE1C25C1-C0FB-4947-8B4F-2D92F3FC35E2}" sibTransId="{529C30EB-04DB-41AD-A35A-627E64C9C1BE}"/>
    <dgm:cxn modelId="{634C59FC-A4D7-4FA8-9D81-CDB958431972}" srcId="{37E9941D-A38F-4F34-9339-88A0FCB85835}" destId="{6B9CC5AF-66AE-4506-961E-B0A5679389B8}" srcOrd="2" destOrd="0" parTransId="{271B3BEF-C87E-4EAC-9835-8D43FAF15A43}" sibTransId="{6DF34192-1775-4100-8EC9-3D18F9E9D027}"/>
    <dgm:cxn modelId="{5538FA07-2E2E-415A-8325-277D0FC818DB}" srcId="{C8FC0884-E527-44CA-A625-25DDF3666AF9}" destId="{0D9E34FE-BBE2-496F-AA4E-B1C932BA741D}" srcOrd="1" destOrd="0" parTransId="{55B7EEAB-789F-4CDA-B1AF-AD1EFC08B942}" sibTransId="{432F093D-E726-48A8-8077-1F3CB436F5EA}"/>
    <dgm:cxn modelId="{0447C6EC-C320-405E-931B-71BB67B540F0}" type="presParOf" srcId="{E4B17230-8AE5-4766-9447-63260D71E207}" destId="{0A96CEEA-25D8-4588-A450-141E264A2FDB}" srcOrd="0" destOrd="0" presId="urn:microsoft.com/office/officeart/2005/8/layout/vList6"/>
    <dgm:cxn modelId="{2458982E-3C9E-45E2-9929-557F4932628D}" type="presParOf" srcId="{0A96CEEA-25D8-4588-A450-141E264A2FDB}" destId="{900E34FF-04EE-4BB1-A2ED-8F6275C33A6F}" srcOrd="0" destOrd="0" presId="urn:microsoft.com/office/officeart/2005/8/layout/vList6"/>
    <dgm:cxn modelId="{7268608F-F531-442B-8DDC-11126B69D218}" type="presParOf" srcId="{0A96CEEA-25D8-4588-A450-141E264A2FDB}" destId="{7BDC7B3F-AC01-454D-8737-5E64EC14A741}" srcOrd="1" destOrd="0" presId="urn:microsoft.com/office/officeart/2005/8/layout/vList6"/>
    <dgm:cxn modelId="{E9223BC5-8DB4-4603-854B-E15C1F3D1E41}" type="presParOf" srcId="{E4B17230-8AE5-4766-9447-63260D71E207}" destId="{74ECBD37-5C12-4C7D-9E4A-E11370BEE589}" srcOrd="1" destOrd="0" presId="urn:microsoft.com/office/officeart/2005/8/layout/vList6"/>
    <dgm:cxn modelId="{D9A66E0A-E997-4A19-AA28-3CDBF77C364A}" type="presParOf" srcId="{E4B17230-8AE5-4766-9447-63260D71E207}" destId="{F55A28F6-708D-4CA5-8B28-2ACE7EB1181E}" srcOrd="2" destOrd="0" presId="urn:microsoft.com/office/officeart/2005/8/layout/vList6"/>
    <dgm:cxn modelId="{2A30A66D-3FEF-43D4-B029-D06034B8EEFE}" type="presParOf" srcId="{F55A28F6-708D-4CA5-8B28-2ACE7EB1181E}" destId="{1E385B9B-023F-4F0C-ACB7-A98DB6B325EC}" srcOrd="0" destOrd="0" presId="urn:microsoft.com/office/officeart/2005/8/layout/vList6"/>
    <dgm:cxn modelId="{8B9ADF32-27F1-4E1A-921D-221D65FD89BE}" type="presParOf" srcId="{F55A28F6-708D-4CA5-8B28-2ACE7EB1181E}" destId="{14546662-5446-469C-8005-55A258B090E4}" srcOrd="1" destOrd="0" presId="urn:microsoft.com/office/officeart/2005/8/layout/vList6"/>
    <dgm:cxn modelId="{1BFEE287-C091-469F-91B6-9A16B3BA65E7}" type="presParOf" srcId="{E4B17230-8AE5-4766-9447-63260D71E207}" destId="{470A3D8B-5D9E-4549-82FD-112F9E8D55A6}" srcOrd="3" destOrd="0" presId="urn:microsoft.com/office/officeart/2005/8/layout/vList6"/>
    <dgm:cxn modelId="{B49B8BBD-7703-4AFB-BE33-3087BC5F418C}" type="presParOf" srcId="{E4B17230-8AE5-4766-9447-63260D71E207}" destId="{D53421F0-E579-4DDB-8EE7-9B950A66E0C3}" srcOrd="4" destOrd="0" presId="urn:microsoft.com/office/officeart/2005/8/layout/vList6"/>
    <dgm:cxn modelId="{CAA74FC8-D7B4-4FC2-892D-F01D4DCA8605}" type="presParOf" srcId="{D53421F0-E579-4DDB-8EE7-9B950A66E0C3}" destId="{53555093-313A-4820-8BE6-8D24D1E3A69D}" srcOrd="0" destOrd="0" presId="urn:microsoft.com/office/officeart/2005/8/layout/vList6"/>
    <dgm:cxn modelId="{608DFC72-4AED-4E58-AFD0-FC4E4C7C97E5}" type="presParOf" srcId="{D53421F0-E579-4DDB-8EE7-9B950A66E0C3}" destId="{C63C5FB4-A88D-4B19-8D4B-4218983B6FE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BB535-EB7D-4C09-8542-FE6F1417D177}">
      <dsp:nvSpPr>
        <dsp:cNvPr id="0" name=""/>
        <dsp:cNvSpPr/>
      </dsp:nvSpPr>
      <dsp:spPr>
        <a:xfrm>
          <a:off x="2687969" y="1311035"/>
          <a:ext cx="3500051" cy="112001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FF00"/>
              </a:solidFill>
            </a:rPr>
            <a:t>У</a:t>
          </a:r>
          <a:r>
            <a:rPr lang="ru-RU" sz="2400" b="1" kern="1200" dirty="0" smtClean="0">
              <a:solidFill>
                <a:srgbClr val="FFFF00"/>
              </a:solidFill>
            </a:rPr>
            <a:t>правленческие </a:t>
          </a:r>
        </a:p>
        <a:p>
          <a:pPr lvl="0" algn="ctr" defTabSz="1066800">
            <a:lnSpc>
              <a:spcPct val="90000"/>
            </a:lnSpc>
            <a:spcBef>
              <a:spcPct val="0"/>
            </a:spcBef>
            <a:spcAft>
              <a:spcPct val="35000"/>
            </a:spcAft>
          </a:pPr>
          <a:r>
            <a:rPr lang="ru-RU" sz="2400" b="1" kern="1200" dirty="0" smtClean="0">
              <a:solidFill>
                <a:srgbClr val="FFFF00"/>
              </a:solidFill>
            </a:rPr>
            <a:t>действия:</a:t>
          </a:r>
          <a:endParaRPr lang="en-US" sz="2400" b="1" kern="1200" dirty="0">
            <a:solidFill>
              <a:srgbClr val="FFFF00"/>
            </a:solidFill>
          </a:endParaRPr>
        </a:p>
      </dsp:txBody>
      <dsp:txXfrm>
        <a:off x="2687969" y="1311035"/>
        <a:ext cx="3500051" cy="1120019"/>
      </dsp:txXfrm>
    </dsp:sp>
    <dsp:sp modelId="{9CF358FC-0905-4435-8D62-B53661E6366E}">
      <dsp:nvSpPr>
        <dsp:cNvPr id="0" name=""/>
        <dsp:cNvSpPr/>
      </dsp:nvSpPr>
      <dsp:spPr>
        <a:xfrm rot="15775371">
          <a:off x="4347199" y="1114004"/>
          <a:ext cx="34801" cy="331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5775371">
        <a:off x="4347199" y="1114004"/>
        <a:ext cx="34801" cy="331736"/>
      </dsp:txXfrm>
    </dsp:sp>
    <dsp:sp modelId="{E5E661E9-9883-4BCA-85EF-AC106E586956}">
      <dsp:nvSpPr>
        <dsp:cNvPr id="0" name=""/>
        <dsp:cNvSpPr/>
      </dsp:nvSpPr>
      <dsp:spPr>
        <a:xfrm>
          <a:off x="2082325" y="-149535"/>
          <a:ext cx="4382987" cy="139639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П</a:t>
          </a:r>
          <a:r>
            <a:rPr lang="ru-RU" sz="2000" b="1" kern="1200" dirty="0" smtClean="0">
              <a:solidFill>
                <a:schemeClr val="bg1"/>
              </a:solidFill>
            </a:rPr>
            <a:t>роектирование качества образования</a:t>
          </a:r>
        </a:p>
        <a:p>
          <a:pPr lvl="0" algn="ctr" defTabSz="889000">
            <a:lnSpc>
              <a:spcPct val="90000"/>
            </a:lnSpc>
            <a:spcBef>
              <a:spcPct val="0"/>
            </a:spcBef>
            <a:spcAft>
              <a:spcPct val="35000"/>
            </a:spcAft>
          </a:pPr>
          <a:r>
            <a:rPr lang="ru-RU" sz="2000" b="1" kern="1200" dirty="0" smtClean="0">
              <a:solidFill>
                <a:schemeClr val="bg1"/>
              </a:solidFill>
            </a:rPr>
            <a:t>(планируемые результаты)</a:t>
          </a:r>
          <a:endParaRPr lang="en-US" sz="2000" b="1" kern="1200" dirty="0">
            <a:solidFill>
              <a:schemeClr val="bg1"/>
            </a:solidFill>
          </a:endParaRPr>
        </a:p>
      </dsp:txBody>
      <dsp:txXfrm>
        <a:off x="2082325" y="-149535"/>
        <a:ext cx="4382987" cy="1396394"/>
      </dsp:txXfrm>
    </dsp:sp>
    <dsp:sp modelId="{840F79DD-6644-4DB8-82D0-101E92EAFF59}">
      <dsp:nvSpPr>
        <dsp:cNvPr id="0" name=""/>
        <dsp:cNvSpPr/>
      </dsp:nvSpPr>
      <dsp:spPr>
        <a:xfrm rot="21588417">
          <a:off x="2780737" y="1710384"/>
          <a:ext cx="223256" cy="331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1588417">
        <a:off x="2780737" y="1710384"/>
        <a:ext cx="223256" cy="331736"/>
      </dsp:txXfrm>
    </dsp:sp>
    <dsp:sp modelId="{B1CC9DFE-EDCD-4134-ABAE-388D65ECBF25}">
      <dsp:nvSpPr>
        <dsp:cNvPr id="0" name=""/>
        <dsp:cNvSpPr/>
      </dsp:nvSpPr>
      <dsp:spPr>
        <a:xfrm>
          <a:off x="437589" y="1097276"/>
          <a:ext cx="2671735" cy="156549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Д</a:t>
          </a:r>
          <a:r>
            <a:rPr lang="ru-RU" sz="2000" b="1" kern="1200" dirty="0" smtClean="0">
              <a:solidFill>
                <a:schemeClr val="bg1"/>
              </a:solidFill>
            </a:rPr>
            <a:t>иагностика и мониторинг</a:t>
          </a:r>
        </a:p>
        <a:p>
          <a:pPr lvl="0" algn="ctr" defTabSz="889000">
            <a:lnSpc>
              <a:spcPct val="90000"/>
            </a:lnSpc>
            <a:spcBef>
              <a:spcPct val="0"/>
            </a:spcBef>
            <a:spcAft>
              <a:spcPct val="35000"/>
            </a:spcAft>
          </a:pPr>
          <a:r>
            <a:rPr lang="ru-RU" sz="2000" b="1" kern="1200" dirty="0" smtClean="0">
              <a:solidFill>
                <a:schemeClr val="bg1"/>
              </a:solidFill>
            </a:rPr>
            <a:t>(план и его реализация)</a:t>
          </a:r>
          <a:endParaRPr lang="en-US" sz="2000" b="1" kern="1200" dirty="0">
            <a:solidFill>
              <a:schemeClr val="bg1"/>
            </a:solidFill>
          </a:endParaRPr>
        </a:p>
      </dsp:txBody>
      <dsp:txXfrm>
        <a:off x="437589" y="1097276"/>
        <a:ext cx="2671735" cy="1565492"/>
      </dsp:txXfrm>
    </dsp:sp>
    <dsp:sp modelId="{32870EA9-3106-48DB-9F0B-6B72F28C837F}">
      <dsp:nvSpPr>
        <dsp:cNvPr id="0" name=""/>
        <dsp:cNvSpPr/>
      </dsp:nvSpPr>
      <dsp:spPr>
        <a:xfrm rot="16024176">
          <a:off x="4460967" y="2255601"/>
          <a:ext cx="10406" cy="331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6024176">
        <a:off x="4460967" y="2255601"/>
        <a:ext cx="10406" cy="331736"/>
      </dsp:txXfrm>
    </dsp:sp>
    <dsp:sp modelId="{BF871AA8-60C3-4E99-9D8D-EF22A4C8A6CF}">
      <dsp:nvSpPr>
        <dsp:cNvPr id="0" name=""/>
        <dsp:cNvSpPr/>
      </dsp:nvSpPr>
      <dsp:spPr>
        <a:xfrm>
          <a:off x="2750332" y="2411243"/>
          <a:ext cx="3498958" cy="133481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А</a:t>
          </a:r>
          <a:r>
            <a:rPr lang="ru-RU" sz="2000" b="1" kern="1200" dirty="0" smtClean="0">
              <a:solidFill>
                <a:schemeClr val="bg1"/>
              </a:solidFill>
            </a:rPr>
            <a:t>нализ собранной информации</a:t>
          </a:r>
          <a:endParaRPr lang="en-US" sz="2000" b="1" kern="1200" dirty="0">
            <a:solidFill>
              <a:schemeClr val="bg1"/>
            </a:solidFill>
          </a:endParaRPr>
        </a:p>
      </dsp:txBody>
      <dsp:txXfrm>
        <a:off x="2750332" y="2411243"/>
        <a:ext cx="3498958" cy="1334818"/>
      </dsp:txXfrm>
    </dsp:sp>
    <dsp:sp modelId="{89A1DF6B-92BC-4099-A73E-6EA76B199FE8}">
      <dsp:nvSpPr>
        <dsp:cNvPr id="0" name=""/>
        <dsp:cNvSpPr/>
      </dsp:nvSpPr>
      <dsp:spPr>
        <a:xfrm rot="10666620">
          <a:off x="5691486" y="1649879"/>
          <a:ext cx="342050" cy="331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666620">
        <a:off x="5691486" y="1649879"/>
        <a:ext cx="342050" cy="331736"/>
      </dsp:txXfrm>
    </dsp:sp>
    <dsp:sp modelId="{4520A118-EE96-4542-B44A-68361AFA101E}">
      <dsp:nvSpPr>
        <dsp:cNvPr id="0" name=""/>
        <dsp:cNvSpPr/>
      </dsp:nvSpPr>
      <dsp:spPr>
        <a:xfrm>
          <a:off x="5525550" y="1007548"/>
          <a:ext cx="3104338" cy="152205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1"/>
              </a:solidFill>
            </a:rPr>
            <a:t>П</a:t>
          </a:r>
          <a:r>
            <a:rPr lang="ru-RU" sz="2000" b="1" kern="1200" dirty="0" err="1" smtClean="0">
              <a:solidFill>
                <a:schemeClr val="bg1"/>
              </a:solidFill>
            </a:rPr>
            <a:t>ринятие</a:t>
          </a:r>
          <a:r>
            <a:rPr lang="ru-RU" sz="2000" b="1" kern="1200" dirty="0" smtClean="0">
              <a:solidFill>
                <a:schemeClr val="bg1"/>
              </a:solidFill>
            </a:rPr>
            <a:t> управленческих решений</a:t>
          </a:r>
          <a:endParaRPr lang="en-US" sz="2000" b="1" kern="1200" dirty="0">
            <a:solidFill>
              <a:schemeClr val="bg1"/>
            </a:solidFill>
          </a:endParaRPr>
        </a:p>
      </dsp:txBody>
      <dsp:txXfrm>
        <a:off x="5525550" y="1007548"/>
        <a:ext cx="3104338" cy="15220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585B478-45A3-44FE-A797-85530663857D}" type="datetimeFigureOut">
              <a:rPr lang="ru-RU"/>
              <a:pPr>
                <a:defRPr/>
              </a:pPr>
              <a:t>29.03.2012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711EA1-CB36-4DD8-A530-6E6A46C0115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71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29D77B-0100-4A97-87E1-541ED23B006E}"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337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8C3AD-1368-4A31-BF8E-A2F4FB34B617}" type="slidenum">
              <a:rPr lang="ru-RU"/>
              <a:pPr fontAlgn="base">
                <a:spcBef>
                  <a:spcPct val="0"/>
                </a:spcBef>
                <a:spcAft>
                  <a:spcPct val="0"/>
                </a:spcAft>
                <a:defRPr/>
              </a:pPr>
              <a:t>31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C9701-2195-4169-BD7F-121766082D4E}" type="slidenum">
              <a:rPr lang="ru-RU"/>
              <a:pPr/>
              <a:t>32</a:t>
            </a:fld>
            <a:endParaRPr lang="ru-RU"/>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39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40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B711EA1-CB36-4DD8-A530-6E6A46C01152}" type="slidenum">
              <a:rPr lang="ru-RU" smtClean="0"/>
              <a:pPr>
                <a:defRPr/>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p:spPr>
      </p:sp>
      <p:sp>
        <p:nvSpPr>
          <p:cNvPr id="102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02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C90FE9-F32F-4D8A-9A03-E1178843EE36}" type="slidenum">
              <a:rPr lang="ru-RU"/>
              <a:pPr fontAlgn="base">
                <a:spcBef>
                  <a:spcPct val="0"/>
                </a:spcBef>
                <a:spcAft>
                  <a:spcPct val="0"/>
                </a:spcAft>
              </a:pPr>
              <a:t>13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EB323-061E-41B7-983B-80C9448DEA90}" type="slidenum">
              <a:rPr lang="ru-RU"/>
              <a:pPr/>
              <a:t>15</a:t>
            </a:fld>
            <a:endParaRPr lang="ru-RU"/>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pPr marL="228600" indent="-228600">
              <a:lnSpc>
                <a:spcPct val="90000"/>
              </a:lnSpc>
            </a:pPr>
            <a:r>
              <a:rPr lang="ru-RU" sz="1000"/>
              <a:t>	Система оценки результатов освоения образовательных программ, по определению, может быть реализована только посредством изучения образовательных результатов, демонстрируемых учащимися. Однако разделение ответственности между субъектами образовательного процесса за достижение результатов образования, определяемых требованиями стандартов, предполагает </a:t>
            </a:r>
            <a:r>
              <a:rPr lang="ru-RU" sz="1000" i="1"/>
              <a:t>использование как персонифицированных (как правило, аттестационных), так и неперсонифицированных (как правило, мониторинговых) процедур оценки</a:t>
            </a:r>
            <a:r>
              <a:rPr lang="ru-RU" sz="1000"/>
              <a:t>.</a:t>
            </a:r>
          </a:p>
          <a:p>
            <a:pPr marL="228600" indent="-228600">
              <a:lnSpc>
                <a:spcPct val="90000"/>
              </a:lnSpc>
            </a:pPr>
            <a:r>
              <a:rPr lang="ru-RU" sz="1000"/>
              <a:t>	Система оценивания, формируемая в рамках модели обеспечения качества образования, предполагает </a:t>
            </a:r>
            <a:r>
              <a:rPr lang="ru-RU" sz="1000" i="1"/>
              <a:t>использование, наряду с внутренней оценкой педагога и школы, системы внешних оценок</a:t>
            </a:r>
            <a:r>
              <a:rPr lang="ru-RU" sz="1000"/>
              <a:t>, которые наиболее целесообразно использовать на этапе итоговой аттестации, а также в процессе аттестации образовательных учреждений. Соотношение внутренней и внешней оценки в итоговой оценке может различаться на разных ступенях обучения.</a:t>
            </a:r>
          </a:p>
          <a:p>
            <a:pPr marL="228600" indent="-228600">
              <a:lnSpc>
                <a:spcPct val="90000"/>
              </a:lnSpc>
            </a:pPr>
            <a:r>
              <a:rPr lang="ru-RU" sz="1000"/>
              <a:t>	Обеспечение качества образования посредством системы оценивания означает, что </a:t>
            </a:r>
            <a:r>
              <a:rPr lang="ru-RU" sz="1000" i="1"/>
              <a:t>как внешняя, так и внутренняя оценка должна строиться на критериальной основе</a:t>
            </a:r>
            <a:r>
              <a:rPr lang="ru-RU" sz="1000"/>
              <a:t>, адекватно отражающей основные требования стандарта к результатам образования на данной ступени обучения.</a:t>
            </a:r>
          </a:p>
          <a:p>
            <a:pPr marL="228600" indent="-228600">
              <a:lnSpc>
                <a:spcPct val="90000"/>
              </a:lnSpc>
            </a:pPr>
            <a:r>
              <a:rPr lang="ru-RU" sz="1000"/>
              <a:t>	Ориентация стандарта на деятельностный подход, на формирование обобщенных способов деятельности превращает процедуру оценивания в важнейшее условие формирования контрольно-оценочной деятельности учащихся. Это, в свою очередь, требует включения в содержание образовательного процесса формирования таких элементов, как навыки рефлексии, самоанализа, самоконтроля, самооценки, а также вовлечения в процесс оценивания процедур самооценки. Формируемая модель оценки результатов освоения основных образовательных программ тем самым предполагает создание такой системы оценивания, которая бы естественным образом оказалась «встроенной» в образовательный процесс.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ru-RU" smtClean="0"/>
              <a:t>Хотунцева Елена Александровна, заместитель директора по иностранным языкам лицея № 1535 г. Москвы</a:t>
            </a:r>
          </a:p>
        </p:txBody>
      </p:sp>
      <p:sp>
        <p:nvSpPr>
          <p:cNvPr id="33795" name="Rectangle 7"/>
          <p:cNvSpPr>
            <a:spLocks noGrp="1" noChangeArrowheads="1"/>
          </p:cNvSpPr>
          <p:nvPr>
            <p:ph type="sldNum" sz="quarter" idx="5"/>
          </p:nvPr>
        </p:nvSpPr>
        <p:spPr>
          <a:noFill/>
        </p:spPr>
        <p:txBody>
          <a:bodyPr/>
          <a:lstStyle/>
          <a:p>
            <a:fld id="{D4F2FD95-DFD0-4C72-8A91-A198AE63DE8D}" type="slidenum">
              <a:rPr lang="ru-RU" smtClean="0"/>
              <a:pPr/>
              <a:t>18</a:t>
            </a:fld>
            <a:endParaRPr lang="ru-RU" smtClean="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p:spPr>
        <p:txBody>
          <a:bodyPr/>
          <a:lstStyle/>
          <a:p>
            <a:r>
              <a:rPr lang="ru-RU" dirty="0" smtClean="0"/>
              <a:t>ПЛАН внеурочной деятельности является организационным механизмом реализации ООП НОО (п.19.10. Приказа </a:t>
            </a:r>
            <a:r>
              <a:rPr lang="ru-RU" dirty="0" err="1" smtClean="0"/>
              <a:t>МОиН</a:t>
            </a:r>
            <a:r>
              <a:rPr lang="ru-RU" dirty="0" smtClean="0"/>
              <a:t>)</a:t>
            </a:r>
          </a:p>
          <a:p>
            <a:r>
              <a:rPr lang="ru-RU" dirty="0" smtClean="0"/>
              <a:t>Изменить</a:t>
            </a:r>
            <a:r>
              <a:rPr lang="ru-RU" baseline="0" dirty="0" smtClean="0"/>
              <a:t> общие </a:t>
            </a:r>
            <a:r>
              <a:rPr lang="ru-RU" baseline="0" dirty="0" err="1" smtClean="0"/>
              <a:t>подхлды</a:t>
            </a:r>
            <a:r>
              <a:rPr lang="ru-RU" baseline="0" dirty="0" smtClean="0"/>
              <a:t> к организации внеурочной </a:t>
            </a:r>
            <a:r>
              <a:rPr lang="ru-RU" baseline="0" dirty="0" err="1" smtClean="0"/>
              <a:t>деят-ти</a:t>
            </a:r>
            <a:r>
              <a:rPr lang="ru-RU" baseline="0" dirty="0" smtClean="0"/>
              <a:t>: более 3345 час. (п.19.3.)</a:t>
            </a:r>
          </a:p>
          <a:p>
            <a:r>
              <a:rPr lang="ru-RU" baseline="0" dirty="0" smtClean="0"/>
              <a:t>Новая редакция п.19.7. – Программа формирования экологической культуры, </a:t>
            </a:r>
            <a:endParaRPr lang="ru-RU" dirty="0" smtClean="0"/>
          </a:p>
        </p:txBody>
      </p:sp>
      <p:sp>
        <p:nvSpPr>
          <p:cNvPr id="97284" name="Номер слайда 3"/>
          <p:cNvSpPr>
            <a:spLocks noGrp="1"/>
          </p:cNvSpPr>
          <p:nvPr>
            <p:ph type="sldNum" sz="quarter" idx="5"/>
          </p:nvPr>
        </p:nvSpPr>
        <p:spPr>
          <a:noFill/>
        </p:spPr>
        <p:txBody>
          <a:bodyPr/>
          <a:lstStyle/>
          <a:p>
            <a:fld id="{DCC6F732-705F-40CF-AA49-1AE0DC7A03B6}" type="slidenum">
              <a:rPr lang="ru-RU" smtClean="0"/>
              <a:pPr/>
              <a:t>24</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
        <p:nvSpPr>
          <p:cNvPr id="4403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4C8D3-260D-4C35-AE8D-262BB42B630C}" type="slidenum">
              <a:rPr lang="ru-RU"/>
              <a:pPr fontAlgn="base">
                <a:spcBef>
                  <a:spcPct val="0"/>
                </a:spcBef>
                <a:spcAft>
                  <a:spcPct val="0"/>
                </a:spcAft>
                <a:defRPr/>
              </a:pPr>
              <a:t>27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BEE8BF-B476-411E-B252-1147775B79C7}" type="datetimeFigureOut">
              <a:rPr lang="ru-RU"/>
              <a:pPr>
                <a:defRPr/>
              </a:pPr>
              <a:t>29.03.2012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52F8C1-B8CB-4DAA-ADD6-1B2B5E5DBFC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B4F2A6-DE30-46DD-9590-CD78964D482C}" type="datetimeFigureOut">
              <a:rPr lang="ru-RU"/>
              <a:pPr>
                <a:defRPr/>
              </a:pPr>
              <a:t>29.03.2012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155090-109A-4DF1-B64D-1706F88BC1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3445A1-C96A-4A61-A506-A7F6999BB4F3}" type="datetimeFigureOut">
              <a:rPr lang="ru-RU"/>
              <a:pPr>
                <a:defRPr/>
              </a:pPr>
              <a:t>29.03.2012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FA5D44-F062-4265-BBD4-F49F6A30C7E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57200"/>
            <a:ext cx="7772400" cy="85725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485900"/>
            <a:ext cx="3810000" cy="30861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485900"/>
            <a:ext cx="3810000" cy="3086100"/>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818B98-4758-4877-92DA-ABB3AFF250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9264A8-FE71-4A2F-B932-7296B306F4E9}" type="datetimeFigureOut">
              <a:rPr lang="ru-RU"/>
              <a:pPr>
                <a:defRPr/>
              </a:pPr>
              <a:t>29.03.2012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3E8D7B-30A0-4D08-AC86-FE41EF8B5A3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104D3-7710-451E-A5C2-A92914577DDE}" type="datetimeFigureOut">
              <a:rPr lang="ru-RU"/>
              <a:pPr>
                <a:defRPr/>
              </a:pPr>
              <a:t>29.03.2012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8BDE63-C9A3-4609-A83F-5BC6FBB8820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CE33D6D-E2B8-4244-9A08-5BE67DC0DA10}" type="datetimeFigureOut">
              <a:rPr lang="ru-RU"/>
              <a:pPr>
                <a:defRPr/>
              </a:pPr>
              <a:t>29.03.2012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C73ED6-2D72-46DB-84E1-2AD6582D4DB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0D52AED-01C0-445B-B79E-62A5085E913B}" type="datetimeFigureOut">
              <a:rPr lang="ru-RU"/>
              <a:pPr>
                <a:defRPr/>
              </a:pPr>
              <a:t>29.03.2012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D62F20D-D39D-426A-94ED-A8A4AB11321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346912-273E-4986-9D6C-E88121172744}" type="datetimeFigureOut">
              <a:rPr lang="ru-RU"/>
              <a:pPr>
                <a:defRPr/>
              </a:pPr>
              <a:t>29.03.2012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238E81A-0646-40C6-81A1-33DD5D9BA6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951F8B-8DAC-4CE6-9F78-88EE105E16F4}" type="datetimeFigureOut">
              <a:rPr lang="ru-RU"/>
              <a:pPr>
                <a:defRPr/>
              </a:pPr>
              <a:t>29.03.2012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43999E-A237-4FE7-ADE4-AA90903EA92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6D5C151-7FD7-4E82-AD8B-7B21EC18696A}" type="datetimeFigureOut">
              <a:rPr lang="ru-RU"/>
              <a:pPr>
                <a:defRPr/>
              </a:pPr>
              <a:t>29.03.2012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B54BE19-85A4-487D-BA3C-292D3F1281E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962AAE-02B9-43A6-97A2-613B6D5BD9BF}" type="datetimeFigureOut">
              <a:rPr lang="ru-RU"/>
              <a:pPr>
                <a:defRPr/>
              </a:pPr>
              <a:t>29.03.2012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A0D9C6-C4CC-400F-B401-B39A4C28752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6B319F-356B-4963-A5EB-3CDDCA7CD45F}" type="datetimeFigureOut">
              <a:rPr lang="ru-RU"/>
              <a:pPr>
                <a:defRPr/>
              </a:pPr>
              <a:t>29.03.2012</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C9B982-C665-4F9D-9443-8030E79803E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gif"/><Relationship Id="rId3" Type="http://schemas.openxmlformats.org/officeDocument/2006/relationships/notesSlide" Target="../notesSlides/notesSlide1.xml"/><Relationship Id="rId7" Type="http://schemas.openxmlformats.org/officeDocument/2006/relationships/hyperlink" Target="http://www.worldbank.org/" TargetMode="External"/><Relationship Id="rId12" Type="http://schemas.openxmlformats.org/officeDocument/2006/relationships/hyperlink" Target="http://www.ria.ru/ratings/" TargetMode="External"/><Relationship Id="rId2" Type="http://schemas.openxmlformats.org/officeDocument/2006/relationships/slideLayout" Target="../slideLayouts/slideLayout1.xml"/><Relationship Id="rId16" Type="http://schemas.openxmlformats.org/officeDocument/2006/relationships/image" Target="../media/image10.gi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5" Type="http://schemas.openxmlformats.org/officeDocument/2006/relationships/oleObject" Target="../embeddings/oleObject1.bin"/><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hyperlink" Target="http://www.iuorao.ru/" TargetMode="External"/><Relationship Id="rId14"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slide" Target="slide40.xml"/><Relationship Id="rId4" Type="http://schemas.openxmlformats.org/officeDocument/2006/relationships/slide" Target="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2051" name="Picture 3" descr="E:\rtc_prezent_png\rtc_shapka.png"/>
          <p:cNvPicPr>
            <a:picLocks noChangeAspect="1" noChangeArrowheads="1"/>
          </p:cNvPicPr>
          <p:nvPr/>
        </p:nvPicPr>
        <p:blipFill>
          <a:blip r:embed="rId5"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899592" y="1059582"/>
            <a:ext cx="8100392" cy="2376264"/>
          </a:xfrm>
        </p:spPr>
        <p:txBody>
          <a:bodyPr/>
          <a:lstStyle/>
          <a:p>
            <a:pPr algn="r"/>
            <a:r>
              <a:rPr lang="ru-RU" sz="4000" b="1" dirty="0" smtClean="0">
                <a:solidFill>
                  <a:schemeClr val="bg1"/>
                </a:solidFill>
              </a:rPr>
              <a:t>Система мониторинга качества знаний в ГБОУ лицее №1535</a:t>
            </a:r>
            <a:endParaRPr lang="ru-RU" sz="3200" b="1" i="1" dirty="0" smtClean="0">
              <a:solidFill>
                <a:schemeClr val="bg1"/>
              </a:solidFill>
            </a:endParaRPr>
          </a:p>
        </p:txBody>
      </p:sp>
      <p:pic>
        <p:nvPicPr>
          <p:cNvPr id="1028" name="Picture 4" descr="E:\rtc_prezent_png\rtc_01.png"/>
          <p:cNvPicPr>
            <a:picLocks noChangeAspect="1" noChangeArrowheads="1"/>
          </p:cNvPicPr>
          <p:nvPr/>
        </p:nvPicPr>
        <p:blipFill>
          <a:blip r:embed="rId6" cstate="print"/>
          <a:srcRect/>
          <a:stretch>
            <a:fillRect/>
          </a:stretch>
        </p:blipFill>
        <p:spPr bwMode="auto">
          <a:xfrm>
            <a:off x="7501508" y="190045"/>
            <a:ext cx="1462980" cy="725521"/>
          </a:xfrm>
          <a:prstGeom prst="rect">
            <a:avLst/>
          </a:prstGeom>
          <a:noFill/>
          <a:ln w="9525">
            <a:noFill/>
            <a:miter lim="800000"/>
            <a:headEnd/>
            <a:tailEnd/>
          </a:ln>
        </p:spPr>
      </p:pic>
      <p:sp>
        <p:nvSpPr>
          <p:cNvPr id="18" name="Прямоугольник 8"/>
          <p:cNvSpPr>
            <a:spLocks noChangeArrowheads="1"/>
          </p:cNvSpPr>
          <p:nvPr/>
        </p:nvSpPr>
        <p:spPr bwMode="auto">
          <a:xfrm>
            <a:off x="3923928" y="3476379"/>
            <a:ext cx="5025773" cy="535531"/>
          </a:xfrm>
          <a:prstGeom prst="rect">
            <a:avLst/>
          </a:prstGeom>
          <a:noFill/>
          <a:ln w="9525">
            <a:noFill/>
            <a:miter lim="800000"/>
            <a:headEnd/>
            <a:tailEnd/>
          </a:ln>
        </p:spPr>
        <p:txBody>
          <a:bodyPr wrap="square">
            <a:spAutoFit/>
          </a:bodyPr>
          <a:lstStyle/>
          <a:p>
            <a:pPr marL="457200" indent="-457200" algn="r">
              <a:lnSpc>
                <a:spcPct val="90000"/>
              </a:lnSpc>
            </a:pPr>
            <a:r>
              <a:rPr lang="ru-RU" sz="1600" b="1" dirty="0" err="1" smtClean="0">
                <a:solidFill>
                  <a:schemeClr val="bg1"/>
                </a:solidFill>
              </a:rPr>
              <a:t>Червен-Водали</a:t>
            </a:r>
            <a:r>
              <a:rPr lang="ru-RU" sz="1600" b="1" dirty="0" smtClean="0">
                <a:solidFill>
                  <a:schemeClr val="bg1"/>
                </a:solidFill>
              </a:rPr>
              <a:t> Наталья Юрьевна</a:t>
            </a:r>
          </a:p>
          <a:p>
            <a:pPr marL="457200" indent="-457200" algn="r">
              <a:lnSpc>
                <a:spcPct val="90000"/>
              </a:lnSpc>
            </a:pPr>
            <a:r>
              <a:rPr lang="ru-RU" sz="1600" b="1" dirty="0" smtClean="0">
                <a:solidFill>
                  <a:schemeClr val="bg1"/>
                </a:solidFill>
              </a:rPr>
              <a:t>Заместитель директора по учебной работе</a:t>
            </a:r>
          </a:p>
        </p:txBody>
      </p:sp>
      <p:sp>
        <p:nvSpPr>
          <p:cNvPr id="13" name="Прямоугольник 12"/>
          <p:cNvSpPr/>
          <p:nvPr/>
        </p:nvSpPr>
        <p:spPr>
          <a:xfrm>
            <a:off x="6473474" y="4598058"/>
            <a:ext cx="1080120" cy="36004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2" descr="http://www.rtc-edu.ru/sites/default/files/pict/wb.png">
            <a:hlinkClick r:id="rId7"/>
          </p:cNvPr>
          <p:cNvPicPr>
            <a:picLocks noChangeAspect="1" noChangeArrowheads="1"/>
          </p:cNvPicPr>
          <p:nvPr/>
        </p:nvPicPr>
        <p:blipFill>
          <a:blip r:embed="rId8" cstate="print"/>
          <a:srcRect/>
          <a:stretch>
            <a:fillRect/>
          </a:stretch>
        </p:blipFill>
        <p:spPr bwMode="auto">
          <a:xfrm>
            <a:off x="157740" y="4577088"/>
            <a:ext cx="428628" cy="428628"/>
          </a:xfrm>
          <a:prstGeom prst="rect">
            <a:avLst/>
          </a:prstGeom>
          <a:noFill/>
        </p:spPr>
      </p:pic>
      <p:pic>
        <p:nvPicPr>
          <p:cNvPr id="15" name="Picture 4" descr="Описание: лого.jpg">
            <a:hlinkClick r:id="rId9"/>
          </p:cNvPr>
          <p:cNvPicPr>
            <a:picLocks noChangeAspect="1" noChangeArrowheads="1"/>
          </p:cNvPicPr>
          <p:nvPr/>
        </p:nvPicPr>
        <p:blipFill>
          <a:blip r:embed="rId10" cstate="print"/>
          <a:srcRect/>
          <a:stretch>
            <a:fillRect/>
          </a:stretch>
        </p:blipFill>
        <p:spPr bwMode="auto">
          <a:xfrm>
            <a:off x="1141582" y="4577088"/>
            <a:ext cx="988516" cy="417804"/>
          </a:xfrm>
          <a:prstGeom prst="rect">
            <a:avLst/>
          </a:prstGeom>
          <a:noFill/>
        </p:spPr>
      </p:pic>
      <p:pic>
        <p:nvPicPr>
          <p:cNvPr id="16" name="Picture 10" descr="img69119"/>
          <p:cNvPicPr>
            <a:picLocks noChangeAspect="1" noChangeArrowheads="1"/>
          </p:cNvPicPr>
          <p:nvPr/>
        </p:nvPicPr>
        <p:blipFill>
          <a:blip r:embed="rId11" cstate="print"/>
          <a:srcRect/>
          <a:stretch>
            <a:fillRect/>
          </a:stretch>
        </p:blipFill>
        <p:spPr bwMode="auto">
          <a:xfrm>
            <a:off x="701330" y="4587974"/>
            <a:ext cx="356035" cy="419012"/>
          </a:xfrm>
          <a:prstGeom prst="rect">
            <a:avLst/>
          </a:prstGeom>
          <a:noFill/>
          <a:ln w="9525">
            <a:noFill/>
            <a:miter lim="800000"/>
            <a:headEnd/>
            <a:tailEnd/>
          </a:ln>
        </p:spPr>
      </p:pic>
      <p:pic>
        <p:nvPicPr>
          <p:cNvPr id="17" name="Рисунок 16" descr="Описание: social-240-100.gif">
            <a:hlinkClick r:id="rId12" tgtFrame="&quot;_blank&quot;"/>
          </p:cNvPr>
          <p:cNvPicPr/>
          <p:nvPr/>
        </p:nvPicPr>
        <p:blipFill>
          <a:blip r:embed="rId13" cstate="print"/>
          <a:srcRect/>
          <a:stretch>
            <a:fillRect/>
          </a:stretch>
        </p:blipFill>
        <p:spPr bwMode="auto">
          <a:xfrm>
            <a:off x="6477668" y="4550320"/>
            <a:ext cx="1080120" cy="428625"/>
          </a:xfrm>
          <a:prstGeom prst="rect">
            <a:avLst/>
          </a:prstGeom>
          <a:noFill/>
          <a:ln w="9525">
            <a:noFill/>
            <a:miter lim="800000"/>
            <a:headEnd/>
            <a:tailEnd/>
          </a:ln>
        </p:spPr>
      </p:pic>
      <p:pic>
        <p:nvPicPr>
          <p:cNvPr id="19" name="Рисунок 18" descr="gizlogo-standard-rgb.gif"/>
          <p:cNvPicPr>
            <a:picLocks noChangeAspect="1"/>
          </p:cNvPicPr>
          <p:nvPr/>
        </p:nvPicPr>
        <p:blipFill>
          <a:blip r:embed="rId14" cstate="print"/>
          <a:stretch>
            <a:fillRect/>
          </a:stretch>
        </p:blipFill>
        <p:spPr>
          <a:xfrm>
            <a:off x="5951038" y="4577088"/>
            <a:ext cx="411510" cy="411510"/>
          </a:xfrm>
          <a:prstGeom prst="rect">
            <a:avLst/>
          </a:prstGeom>
        </p:spPr>
      </p:pic>
      <p:sp>
        <p:nvSpPr>
          <p:cNvPr id="23" name="Прямоугольник 22"/>
          <p:cNvSpPr/>
          <p:nvPr/>
        </p:nvSpPr>
        <p:spPr>
          <a:xfrm>
            <a:off x="71976" y="150422"/>
            <a:ext cx="7380344" cy="837152"/>
          </a:xfrm>
          <a:prstGeom prst="rect">
            <a:avLst/>
          </a:prstGeom>
        </p:spPr>
        <p:txBody>
          <a:bodyPr wrap="square">
            <a:spAutoFit/>
          </a:bodyPr>
          <a:lstStyle/>
          <a:p>
            <a:pPr marL="342900" indent="-342900" algn="ctr">
              <a:spcBef>
                <a:spcPct val="20000"/>
              </a:spcBef>
            </a:pPr>
            <a:r>
              <a:rPr lang="ru-RU" sz="1100" dirty="0" smtClean="0">
                <a:solidFill>
                  <a:schemeClr val="bg1"/>
                </a:solidFill>
                <a:latin typeface="Arial" pitchFamily="34" charset="0"/>
                <a:cs typeface="Arial" pitchFamily="34" charset="0"/>
              </a:rPr>
              <a:t>Учебный курс</a:t>
            </a:r>
          </a:p>
          <a:p>
            <a:pPr marL="342900" indent="-342900" algn="ctr">
              <a:spcBef>
                <a:spcPct val="20000"/>
              </a:spcBef>
            </a:pPr>
            <a:r>
              <a:rPr lang="ru-RU" sz="1100" i="1" dirty="0" smtClean="0">
                <a:solidFill>
                  <a:schemeClr val="bg1"/>
                </a:solidFill>
                <a:latin typeface="Arial" pitchFamily="34" charset="0"/>
                <a:cs typeface="Arial" pitchFamily="34" charset="0"/>
              </a:rPr>
              <a:t>«Ключевые аспекты построения эффективной системы оценки качества образования и использования результатов оценки учебных достижений школьников»</a:t>
            </a:r>
          </a:p>
          <a:p>
            <a:pPr marL="342900" indent="-342900" algn="ctr">
              <a:spcBef>
                <a:spcPct val="20000"/>
              </a:spcBef>
            </a:pPr>
            <a:r>
              <a:rPr lang="ru-RU" sz="1100" i="1" dirty="0" smtClean="0">
                <a:solidFill>
                  <a:schemeClr val="bg1"/>
                </a:solidFill>
                <a:latin typeface="Arial" pitchFamily="34" charset="0"/>
                <a:cs typeface="Arial" pitchFamily="34" charset="0"/>
              </a:rPr>
              <a:t>27-30 марта 2012 года, г. Москва</a:t>
            </a:r>
            <a:endParaRPr lang="ru-RU" sz="1100" i="1" dirty="0">
              <a:solidFill>
                <a:schemeClr val="bg1"/>
              </a:solidFill>
              <a:latin typeface="Arial" pitchFamily="34" charset="0"/>
              <a:cs typeface="Arial" pitchFamily="34" charset="0"/>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0961" name="Object 1"/>
          <p:cNvGraphicFramePr>
            <a:graphicFrameLocks noChangeAspect="1"/>
          </p:cNvGraphicFramePr>
          <p:nvPr/>
        </p:nvGraphicFramePr>
        <p:xfrm>
          <a:off x="2232407" y="4587974"/>
          <a:ext cx="866775" cy="390525"/>
        </p:xfrm>
        <a:graphic>
          <a:graphicData uri="http://schemas.openxmlformats.org/presentationml/2006/ole">
            <p:oleObj spid="_x0000_s40961" name="Точечный рисунок" r:id="rId15" imgW="762106" imgH="343039" progId="PBrush">
              <p:embed/>
            </p:oleObj>
          </a:graphicData>
        </a:graphic>
      </p:graphicFrame>
      <p:pic>
        <p:nvPicPr>
          <p:cNvPr id="40964" name="Picture 4" descr="http://www.testing.kg/ima/logo.gif"/>
          <p:cNvPicPr>
            <a:picLocks noChangeAspect="1" noChangeArrowheads="1"/>
          </p:cNvPicPr>
          <p:nvPr/>
        </p:nvPicPr>
        <p:blipFill>
          <a:blip r:embed="rId16" cstate="print"/>
          <a:srcRect/>
          <a:stretch>
            <a:fillRect/>
          </a:stretch>
        </p:blipFill>
        <p:spPr bwMode="auto">
          <a:xfrm>
            <a:off x="3203848" y="4580049"/>
            <a:ext cx="2664296" cy="3951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7534"/>
            <a:ext cx="9144000" cy="4515966"/>
          </a:xfrm>
        </p:spPr>
        <p:txBody>
          <a:bodyPr/>
          <a:lstStyle/>
          <a:p>
            <a:pPr>
              <a:buNone/>
            </a:pPr>
            <a:r>
              <a:rPr lang="ru-RU" sz="1800" dirty="0" err="1" smtClean="0"/>
              <a:t>Внутрилицейское</a:t>
            </a:r>
            <a:r>
              <a:rPr lang="ru-RU" sz="1800" dirty="0" smtClean="0"/>
              <a:t> инспектирование осуществляется в двух формах:</a:t>
            </a:r>
          </a:p>
          <a:p>
            <a:pPr>
              <a:buNone/>
            </a:pPr>
            <a:r>
              <a:rPr lang="ru-RU" sz="1800" dirty="0" smtClean="0"/>
              <a:t>■ индивидуально-личной (представитель администрации проверяет тот или иной участок работы);</a:t>
            </a:r>
          </a:p>
          <a:p>
            <a:pPr>
              <a:buNone/>
            </a:pPr>
            <a:r>
              <a:rPr lang="ru-RU" sz="1800" dirty="0" smtClean="0"/>
              <a:t>■ коллективной (контроль осуществляет группа проверяющих).</a:t>
            </a:r>
          </a:p>
          <a:p>
            <a:pPr>
              <a:buNone/>
            </a:pPr>
            <a:r>
              <a:rPr lang="ru-RU" sz="1800" dirty="0" smtClean="0"/>
              <a:t>С целью более глубокого изучения состояния процессов обучения и воспитания школьников в лицее используются следующие </a:t>
            </a:r>
            <a:r>
              <a:rPr lang="ru-RU" sz="1800" b="1" u="sng" dirty="0" smtClean="0"/>
              <a:t>виды контроля:</a:t>
            </a:r>
          </a:p>
          <a:p>
            <a:pPr>
              <a:buNone/>
            </a:pPr>
            <a:r>
              <a:rPr lang="ru-RU" sz="1800" b="1" dirty="0" smtClean="0"/>
              <a:t>• предварительный</a:t>
            </a:r>
            <a:r>
              <a:rPr lang="ru-RU" sz="1800" dirty="0" smtClean="0"/>
              <a:t> – его целью является предупреждение возможных ошибок в работе нового учителя и оказание содействия росту эффективности его труда;</a:t>
            </a:r>
          </a:p>
          <a:p>
            <a:pPr>
              <a:buNone/>
            </a:pPr>
            <a:r>
              <a:rPr lang="ru-RU" sz="1800" b="1" dirty="0" smtClean="0"/>
              <a:t>• личностно-профессиональный</a:t>
            </a:r>
            <a:r>
              <a:rPr lang="ru-RU" sz="1800" dirty="0" smtClean="0"/>
              <a:t> - имеет цель проверить деятельность одного учителя или группы педагогов по достаточно конкретному вопросу (например, поурочное планирование работы учителя, качество и результативность</a:t>
            </a:r>
            <a:r>
              <a:rPr lang="ru-RU" sz="1800" i="1" dirty="0" smtClean="0"/>
              <a:t> </a:t>
            </a:r>
            <a:r>
              <a:rPr lang="ru-RU" sz="1800" dirty="0" smtClean="0"/>
              <a:t>обучения и т.д.);</a:t>
            </a:r>
          </a:p>
          <a:p>
            <a:pPr>
              <a:buNone/>
            </a:pPr>
            <a:r>
              <a:rPr lang="ru-RU" sz="1800" b="1" dirty="0" smtClean="0"/>
              <a:t>• тематический </a:t>
            </a:r>
            <a:r>
              <a:rPr lang="ru-RU" sz="1800" dirty="0" smtClean="0"/>
              <a:t>– его цель  - мобилизовать педагога или педагогический коллектив на решение определенных задач дидактического, методического или воспитательного характера, которые по тем или иным причинам решаются недостаточно успешно;</a:t>
            </a:r>
          </a:p>
        </p:txBody>
      </p:sp>
      <p:pic>
        <p:nvPicPr>
          <p:cNvPr id="4" name="Picture 3" descr="E:\rtc_prezent_png\rtc_shapka.png"/>
          <p:cNvPicPr>
            <a:picLocks noChangeAspect="1" noChangeArrowheads="1"/>
          </p:cNvPicPr>
          <p:nvPr/>
        </p:nvPicPr>
        <p:blipFill>
          <a:blip r:embed="rId2" cstate="print"/>
          <a:srcRect/>
          <a:stretch>
            <a:fillRect/>
          </a:stretch>
        </p:blipFill>
        <p:spPr bwMode="auto">
          <a:xfrm>
            <a:off x="-14288" y="-20638"/>
            <a:ext cx="9158288" cy="648172"/>
          </a:xfrm>
          <a:prstGeom prst="rect">
            <a:avLst/>
          </a:prstGeom>
          <a:noFill/>
          <a:ln w="9525">
            <a:noFill/>
            <a:miter lim="800000"/>
            <a:headEnd/>
            <a:tailEnd/>
          </a:ln>
        </p:spPr>
      </p:pic>
      <p:sp>
        <p:nvSpPr>
          <p:cNvPr id="5" name="TextBox 4"/>
          <p:cNvSpPr txBox="1"/>
          <p:nvPr/>
        </p:nvSpPr>
        <p:spPr>
          <a:xfrm>
            <a:off x="636484" y="0"/>
            <a:ext cx="8507516" cy="646331"/>
          </a:xfrm>
          <a:prstGeom prst="rect">
            <a:avLst/>
          </a:prstGeom>
          <a:noFill/>
        </p:spPr>
        <p:txBody>
          <a:bodyPr wrap="square" rtlCol="0">
            <a:spAutoFit/>
          </a:bodyPr>
          <a:lstStyle/>
          <a:p>
            <a:pPr algn="ctr"/>
            <a:r>
              <a:rPr lang="ru-RU" sz="3600" b="1" dirty="0" smtClean="0">
                <a:solidFill>
                  <a:schemeClr val="bg1"/>
                </a:solidFill>
              </a:rPr>
              <a:t>ВНУТРИЛИЦЕЙСКИЙ МОНИТОРИНГ(ВЛМ)</a:t>
            </a:r>
            <a:endParaRPr lang="ru-RU"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964488" cy="5143500"/>
          </a:xfrm>
        </p:spPr>
        <p:txBody>
          <a:bodyPr/>
          <a:lstStyle/>
          <a:p>
            <a:pPr marL="0" indent="0">
              <a:spcBef>
                <a:spcPts val="0"/>
              </a:spcBef>
              <a:buNone/>
            </a:pPr>
            <a:r>
              <a:rPr lang="ru-RU" sz="1600" b="1" dirty="0" smtClean="0"/>
              <a:t>• классно-обобщающий</a:t>
            </a:r>
            <a:r>
              <a:rPr lang="ru-RU" sz="1600" dirty="0" smtClean="0"/>
              <a:t> - имеет целью выяснение воздействия разных учителей на учащихся одного класса. Он позволяет методом сравнения определить глубину этого воздействия. Классно-обобщающий контроль осуществляется в конкретном классе или на параллели классов.</a:t>
            </a:r>
          </a:p>
          <a:p>
            <a:pPr marL="0" indent="0">
              <a:spcBef>
                <a:spcPts val="0"/>
              </a:spcBef>
              <a:buNone/>
            </a:pPr>
            <a:r>
              <a:rPr lang="ru-RU" sz="1600" dirty="0" smtClean="0"/>
              <a:t>Классы  для проведения классно-обобщающего контроля   выбираются :</a:t>
            </a:r>
          </a:p>
          <a:p>
            <a:pPr marL="0" indent="0">
              <a:spcBef>
                <a:spcPts val="0"/>
              </a:spcBef>
              <a:buNone/>
            </a:pPr>
            <a:r>
              <a:rPr lang="ru-RU" sz="1600" dirty="0" smtClean="0"/>
              <a:t>- новые классы(главная задача –определить степень адаптации новых учащихся к лицейским условиям , выявление проблем  и путей их разрешения)</a:t>
            </a:r>
          </a:p>
          <a:p>
            <a:pPr marL="0" indent="0">
              <a:spcBef>
                <a:spcPts val="0"/>
              </a:spcBef>
              <a:buNone/>
            </a:pPr>
            <a:r>
              <a:rPr lang="ru-RU" sz="1600" dirty="0" smtClean="0"/>
              <a:t>-по результатам  за четверть , полугодие , по итогам учебного года. </a:t>
            </a:r>
          </a:p>
          <a:p>
            <a:pPr marL="0" indent="0">
              <a:spcBef>
                <a:spcPts val="0"/>
              </a:spcBef>
              <a:buNone/>
            </a:pPr>
            <a:r>
              <a:rPr lang="ru-RU" sz="1600" dirty="0" smtClean="0"/>
              <a:t>По результатам классно-обобщающего контроля проводятся малые педсоветы, совещания при директоре или его заместителях, классные часы, родительские собрания;</a:t>
            </a:r>
          </a:p>
          <a:p>
            <a:pPr marL="0" indent="0">
              <a:spcBef>
                <a:spcPts val="0"/>
              </a:spcBef>
              <a:buNone/>
            </a:pPr>
            <a:r>
              <a:rPr lang="ru-RU" sz="1600" b="1" dirty="0" smtClean="0"/>
              <a:t>• комплексный(проблемный)</a:t>
            </a:r>
            <a:r>
              <a:rPr lang="ru-RU" sz="1600" dirty="0" smtClean="0"/>
              <a:t> - цель этого вида контроля - получить значительный объем информации по заявленной  проблематике и на этой основе провести </a:t>
            </a:r>
            <a:r>
              <a:rPr lang="ru-RU" sz="1600" dirty="0" err="1" smtClean="0"/>
              <a:t>многоаспектный</a:t>
            </a:r>
            <a:r>
              <a:rPr lang="ru-RU" sz="1600" dirty="0" smtClean="0"/>
              <a:t> анализ состояния дел по конкретному вопросу. Для проведения комплексного контроля определяется группа проверяющих, состоящая из членов администрации лицея, руководителей методических объединений, эффективно работающих учителей. Члены группы должны четко определить цели, задачи проверки, разработать ее план, распределить между собой обязанности. Перед каждым проверяющим ставится конкретная задача, устанавливаются сроки и формы отчетности.</a:t>
            </a:r>
          </a:p>
          <a:p>
            <a:pPr>
              <a:buNone/>
            </a:pPr>
            <a:r>
              <a:rPr lang="ru-RU" sz="1600" dirty="0" smtClean="0"/>
              <a:t>По результатам комплексной проверки готовится справка, проводится заседание педагогического совета, совещание при директоре или его заместителях;</a:t>
            </a:r>
          </a:p>
          <a:p>
            <a:pPr>
              <a:buNone/>
            </a:pPr>
            <a:endParaRPr lang="ru-RU" b="1" dirty="0" smtClean="0">
              <a:solidFill>
                <a:srgbClr val="002060"/>
              </a:solidFill>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5143500"/>
          </a:xfrm>
        </p:spPr>
        <p:txBody>
          <a:bodyPr/>
          <a:lstStyle/>
          <a:p>
            <a:pPr marL="0" indent="0">
              <a:spcBef>
                <a:spcPts val="0"/>
              </a:spcBef>
              <a:buNone/>
            </a:pPr>
            <a:r>
              <a:rPr lang="ru-RU" sz="1800" dirty="0" smtClean="0"/>
              <a:t>Для определения уровня </a:t>
            </a:r>
            <a:r>
              <a:rPr lang="ru-RU" sz="1800" dirty="0" err="1" smtClean="0"/>
              <a:t>обученности</a:t>
            </a:r>
            <a:r>
              <a:rPr lang="ru-RU" sz="1800" dirty="0" smtClean="0"/>
              <a:t> учащихся по отдельным предметам используются следующие виды контроля: </a:t>
            </a:r>
          </a:p>
          <a:p>
            <a:pPr marL="0" lvl="0" indent="0">
              <a:spcBef>
                <a:spcPts val="0"/>
              </a:spcBef>
            </a:pPr>
            <a:r>
              <a:rPr lang="ru-RU" sz="1800" b="1" dirty="0" smtClean="0"/>
              <a:t>входной</a:t>
            </a:r>
            <a:r>
              <a:rPr lang="ru-RU" sz="1800" dirty="0" smtClean="0"/>
              <a:t> – контроль знаний и умений учащихся в начале учебного года, необходимый для организации эффективной системы повторения изученного материала (особенно для вновь набранных детей)</a:t>
            </a:r>
            <a:endParaRPr lang="ru-RU" sz="1800" b="1" dirty="0" smtClean="0"/>
          </a:p>
          <a:p>
            <a:pPr marL="0" lvl="0" indent="0">
              <a:spcBef>
                <a:spcPts val="0"/>
              </a:spcBef>
            </a:pPr>
            <a:r>
              <a:rPr lang="ru-RU" sz="1800" b="1" dirty="0" smtClean="0"/>
              <a:t>текущий </a:t>
            </a:r>
            <a:r>
              <a:rPr lang="ru-RU" sz="1800" dirty="0" smtClean="0"/>
              <a:t>– контроль, позволяющий непрерывно отслеживать уровень усвоения знаний и умений учащихся в процессе изучения материала; правильно налаженный подобный контроль позволяет обеспечить обратную связь и управлять познавательной деятельностью учащихся;</a:t>
            </a:r>
            <a:endParaRPr lang="ru-RU" sz="1800" b="1" dirty="0" smtClean="0"/>
          </a:p>
          <a:p>
            <a:pPr marL="0" lvl="0" indent="0">
              <a:spcBef>
                <a:spcPts val="0"/>
              </a:spcBef>
            </a:pPr>
            <a:r>
              <a:rPr lang="ru-RU" sz="1800" b="1" dirty="0" smtClean="0"/>
              <a:t>рубежный</a:t>
            </a:r>
            <a:r>
              <a:rPr lang="ru-RU" sz="1800" dirty="0" smtClean="0"/>
              <a:t> – контроль знаний и умений учащихся по окончании изучения определенной темы  курса;</a:t>
            </a:r>
            <a:endParaRPr lang="ru-RU" sz="1800" b="1" dirty="0" smtClean="0"/>
          </a:p>
          <a:p>
            <a:pPr marL="0" lvl="0" indent="0">
              <a:spcBef>
                <a:spcPts val="0"/>
              </a:spcBef>
            </a:pPr>
            <a:r>
              <a:rPr lang="ru-RU" sz="1800" b="1" dirty="0" smtClean="0"/>
              <a:t>отсроченный</a:t>
            </a:r>
            <a:r>
              <a:rPr lang="ru-RU" sz="1800" dirty="0" smtClean="0"/>
              <a:t> – контроль «остаточных» знаний и умений, который проводится спустя какое-то время после изучения основных тем и разделов курса , проводится, как правило, выборочно с целью изучения прочности знаний наиболее слабых и наиболее сильных учащихся</a:t>
            </a:r>
            <a:endParaRPr lang="ru-RU" sz="1800" b="1" dirty="0" smtClean="0"/>
          </a:p>
          <a:p>
            <a:pPr marL="0" lvl="0" indent="0">
              <a:spcBef>
                <a:spcPts val="0"/>
              </a:spcBef>
            </a:pPr>
            <a:r>
              <a:rPr lang="ru-RU" sz="1800" b="1" dirty="0" smtClean="0"/>
              <a:t>итоговый</a:t>
            </a:r>
            <a:r>
              <a:rPr lang="ru-RU" sz="1800" dirty="0" smtClean="0"/>
              <a:t> – контроль знаний, умений и навыков учащихся переводных классов, который проводится в виде  зачетов  , годовых итоговых контрольных работах  по единым </a:t>
            </a:r>
            <a:r>
              <a:rPr lang="ru-RU" sz="1800" dirty="0" err="1" smtClean="0"/>
              <a:t>КИМам</a:t>
            </a:r>
            <a:r>
              <a:rPr lang="ru-RU" sz="1800" dirty="0" smtClean="0"/>
              <a:t>, тестирования. </a:t>
            </a:r>
            <a:endParaRPr lang="ru-RU" sz="1800" b="1" dirty="0" smtClean="0"/>
          </a:p>
          <a:p>
            <a:pPr marL="0" indent="0">
              <a:spcBef>
                <a:spcPts val="0"/>
              </a:spcBef>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323528" y="123478"/>
            <a:ext cx="8496176" cy="828675"/>
          </a:xfrm>
        </p:spPr>
        <p:txBody>
          <a:bodyPr/>
          <a:lstStyle/>
          <a:p>
            <a:r>
              <a:rPr lang="en-US" sz="3600" b="1" dirty="0" err="1" smtClean="0">
                <a:solidFill>
                  <a:schemeClr val="bg1"/>
                </a:solidFill>
                <a:effectLst>
                  <a:outerShdw blurRad="38100" dist="38100" dir="2700000" algn="tl">
                    <a:srgbClr val="000000"/>
                  </a:outerShdw>
                </a:effectLst>
              </a:rPr>
              <a:t>Организация</a:t>
            </a:r>
            <a:r>
              <a:rPr lang="en-US" sz="3600" b="1" dirty="0" smtClean="0">
                <a:solidFill>
                  <a:schemeClr val="bg1"/>
                </a:solidFill>
                <a:effectLst>
                  <a:outerShdw blurRad="38100" dist="38100" dir="2700000" algn="tl">
                    <a:srgbClr val="000000"/>
                  </a:outerShdw>
                </a:effectLst>
              </a:rPr>
              <a:t> </a:t>
            </a:r>
            <a:r>
              <a:rPr lang="ru-RU" sz="3600" b="1" dirty="0" smtClean="0">
                <a:solidFill>
                  <a:schemeClr val="bg1"/>
                </a:solidFill>
                <a:effectLst>
                  <a:outerShdw blurRad="38100" dist="38100" dir="2700000" algn="tl">
                    <a:srgbClr val="000000"/>
                  </a:outerShdw>
                </a:effectLst>
              </a:rPr>
              <a:t> </a:t>
            </a:r>
            <a:r>
              <a:rPr lang="en-US" sz="3600" b="1" dirty="0" err="1" smtClean="0">
                <a:solidFill>
                  <a:schemeClr val="bg1"/>
                </a:solidFill>
                <a:effectLst>
                  <a:outerShdw blurRad="38100" dist="38100" dir="2700000" algn="tl">
                    <a:srgbClr val="000000"/>
                  </a:outerShdw>
                </a:effectLst>
              </a:rPr>
              <a:t>мониторинга</a:t>
            </a:r>
            <a:r>
              <a:rPr lang="ru-RU" sz="3600" b="1" dirty="0" smtClean="0">
                <a:solidFill>
                  <a:schemeClr val="bg1"/>
                </a:solidFill>
                <a:effectLst>
                  <a:outerShdw blurRad="38100" dist="38100" dir="2700000" algn="tl">
                    <a:srgbClr val="000000"/>
                  </a:outerShdw>
                </a:effectLst>
              </a:rPr>
              <a:t> качества результатов в лицее №1535 :</a:t>
            </a:r>
            <a:endParaRPr lang="ru-RU" sz="3600" b="1" dirty="0" smtClean="0">
              <a:solidFill>
                <a:schemeClr val="bg1"/>
              </a:solidFill>
            </a:endParaRPr>
          </a:p>
        </p:txBody>
      </p:sp>
      <p:sp>
        <p:nvSpPr>
          <p:cNvPr id="8" name="Подзаголовок 2"/>
          <p:cNvSpPr txBox="1">
            <a:spLocks/>
          </p:cNvSpPr>
          <p:nvPr/>
        </p:nvSpPr>
        <p:spPr bwMode="auto">
          <a:xfrm>
            <a:off x="-108520" y="1359014"/>
            <a:ext cx="9001000" cy="35169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514350" lvl="0" indent="-514350" algn="just"/>
            <a:r>
              <a:rPr lang="ru-RU" sz="2800" dirty="0" smtClean="0"/>
              <a:t>	</a:t>
            </a:r>
            <a:endParaRPr lang="ru-RU" sz="3000" i="1" dirty="0" smtClean="0"/>
          </a:p>
        </p:txBody>
      </p:sp>
      <p:graphicFrame>
        <p:nvGraphicFramePr>
          <p:cNvPr id="5" name="Content Placeholder 5"/>
          <p:cNvGraphicFramePr>
            <a:graphicFrameLocks/>
          </p:cNvGraphicFramePr>
          <p:nvPr/>
        </p:nvGraphicFramePr>
        <p:xfrm>
          <a:off x="304800" y="1203598"/>
          <a:ext cx="8659688" cy="3711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 Arrow 9"/>
          <p:cNvSpPr/>
          <p:nvPr/>
        </p:nvSpPr>
        <p:spPr>
          <a:xfrm rot="20100276">
            <a:off x="1925254" y="2103484"/>
            <a:ext cx="914400" cy="28575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sz="2400">
              <a:solidFill>
                <a:srgbClr val="FFFFFF"/>
              </a:solidFill>
              <a:latin typeface="Corbel" pitchFamily="41" charset="0"/>
              <a:ea typeface="ＭＳ Ｐゴシック" pitchFamily="41" charset="-128"/>
            </a:endParaRPr>
          </a:p>
        </p:txBody>
      </p:sp>
      <p:sp>
        <p:nvSpPr>
          <p:cNvPr id="7" name="Curved Up Arrow 8"/>
          <p:cNvSpPr/>
          <p:nvPr/>
        </p:nvSpPr>
        <p:spPr>
          <a:xfrm rot="1634721">
            <a:off x="1980575" y="4003286"/>
            <a:ext cx="1044575" cy="571500"/>
          </a:xfrm>
          <a:prstGeom prst="curved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sz="2400">
              <a:solidFill>
                <a:schemeClr val="tx1"/>
              </a:solidFill>
              <a:latin typeface="Corbel" pitchFamily="41" charset="0"/>
              <a:ea typeface="ＭＳ Ｐゴシック" pitchFamily="41" charset="-128"/>
            </a:endParaRPr>
          </a:p>
        </p:txBody>
      </p:sp>
      <p:sp>
        <p:nvSpPr>
          <p:cNvPr id="9" name="Curved Up Arrow 7"/>
          <p:cNvSpPr/>
          <p:nvPr/>
        </p:nvSpPr>
        <p:spPr>
          <a:xfrm rot="19961849">
            <a:off x="6286500" y="3955256"/>
            <a:ext cx="1087438" cy="571500"/>
          </a:xfrm>
          <a:prstGeom prst="curved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sz="2400">
              <a:solidFill>
                <a:schemeClr val="tx1"/>
              </a:solidFill>
              <a:latin typeface="Corbel" pitchFamily="41" charset="0"/>
              <a:ea typeface="ＭＳ Ｐゴシック" pitchFamily="41" charset="-128"/>
            </a:endParaRPr>
          </a:p>
        </p:txBody>
      </p:sp>
      <p:sp>
        <p:nvSpPr>
          <p:cNvPr id="10" name="Left Arrow 6"/>
          <p:cNvSpPr/>
          <p:nvPr/>
        </p:nvSpPr>
        <p:spPr>
          <a:xfrm rot="1291310">
            <a:off x="6173061" y="2028653"/>
            <a:ext cx="1019175" cy="285750"/>
          </a:xfrm>
          <a:prstGeom prst="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sz="2400">
              <a:solidFill>
                <a:srgbClr val="FFFFFF"/>
              </a:solidFill>
              <a:latin typeface="Corbel" pitchFamily="41" charset="0"/>
              <a:ea typeface="ＭＳ Ｐゴシック" pitchFamily="4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79388" y="1"/>
            <a:ext cx="8964612" cy="843557"/>
          </a:xfrm>
        </p:spPr>
        <p:txBody>
          <a:bodyPr/>
          <a:lstStyle/>
          <a:p>
            <a:pPr algn="ctr"/>
            <a:r>
              <a:rPr lang="ru-RU" sz="3600" b="1" dirty="0" smtClean="0">
                <a:solidFill>
                  <a:srgbClr val="0070C0"/>
                </a:solidFill>
              </a:rPr>
              <a:t>Алгоритм организации</a:t>
            </a:r>
            <a:br>
              <a:rPr lang="ru-RU" sz="3600" b="1" dirty="0" smtClean="0">
                <a:solidFill>
                  <a:srgbClr val="0070C0"/>
                </a:solidFill>
              </a:rPr>
            </a:br>
            <a:r>
              <a:rPr lang="ru-RU" sz="3600" b="1" dirty="0" err="1" smtClean="0">
                <a:solidFill>
                  <a:srgbClr val="0070C0"/>
                </a:solidFill>
              </a:rPr>
              <a:t>внутрилицейского</a:t>
            </a:r>
            <a:r>
              <a:rPr lang="ru-RU" sz="3600" b="1" dirty="0" smtClean="0">
                <a:solidFill>
                  <a:srgbClr val="0070C0"/>
                </a:solidFill>
              </a:rPr>
              <a:t> мониторинга(ВЛМ) :</a:t>
            </a:r>
          </a:p>
        </p:txBody>
      </p:sp>
      <p:sp>
        <p:nvSpPr>
          <p:cNvPr id="18435" name="Содержимое 2"/>
          <p:cNvSpPr>
            <a:spLocks noGrp="1"/>
          </p:cNvSpPr>
          <p:nvPr>
            <p:ph idx="1"/>
          </p:nvPr>
        </p:nvSpPr>
        <p:spPr>
          <a:xfrm>
            <a:off x="0" y="987574"/>
            <a:ext cx="9144000" cy="3950494"/>
          </a:xfrm>
        </p:spPr>
        <p:txBody>
          <a:bodyPr/>
          <a:lstStyle/>
          <a:p>
            <a:pPr marL="0" indent="0">
              <a:spcBef>
                <a:spcPts val="0"/>
              </a:spcBef>
            </a:pPr>
            <a:r>
              <a:rPr lang="ru-RU" sz="2000" dirty="0" smtClean="0"/>
              <a:t>определение  </a:t>
            </a:r>
            <a:r>
              <a:rPr lang="ru-RU" sz="2000" b="1" dirty="0" smtClean="0"/>
              <a:t>целей ВЛМ </a:t>
            </a:r>
            <a:r>
              <a:rPr lang="ru-RU" sz="2000" dirty="0" smtClean="0"/>
              <a:t>как результат деятельности;</a:t>
            </a:r>
          </a:p>
          <a:p>
            <a:pPr marL="0" indent="0">
              <a:spcBef>
                <a:spcPts val="0"/>
              </a:spcBef>
            </a:pPr>
            <a:r>
              <a:rPr lang="ru-RU" sz="2000" dirty="0" smtClean="0"/>
              <a:t>определение </a:t>
            </a:r>
            <a:r>
              <a:rPr lang="ru-RU" sz="2000" b="1" dirty="0" smtClean="0"/>
              <a:t>содержания , объектов и субъектов </a:t>
            </a:r>
            <a:r>
              <a:rPr lang="ru-RU" sz="2000" dirty="0" smtClean="0"/>
              <a:t>мониторинга по целям;</a:t>
            </a:r>
          </a:p>
          <a:p>
            <a:pPr marL="0" indent="0">
              <a:spcBef>
                <a:spcPts val="0"/>
              </a:spcBef>
            </a:pPr>
            <a:r>
              <a:rPr lang="ru-RU" sz="2000" dirty="0" smtClean="0"/>
              <a:t>выбор</a:t>
            </a:r>
            <a:r>
              <a:rPr lang="ru-RU" sz="2000" b="1" dirty="0" smtClean="0"/>
              <a:t> диагностического инструментария</a:t>
            </a:r>
            <a:r>
              <a:rPr lang="ru-RU" sz="2000" dirty="0" smtClean="0"/>
              <a:t>;</a:t>
            </a:r>
          </a:p>
          <a:p>
            <a:pPr marL="0" indent="0">
              <a:spcBef>
                <a:spcPts val="0"/>
              </a:spcBef>
            </a:pPr>
            <a:r>
              <a:rPr lang="ru-RU" sz="2000" dirty="0" smtClean="0"/>
              <a:t>определение </a:t>
            </a:r>
            <a:r>
              <a:rPr lang="ru-RU" sz="2000" b="1" dirty="0" smtClean="0"/>
              <a:t>условий реализации  </a:t>
            </a:r>
            <a:r>
              <a:rPr lang="ru-RU" sz="2000" dirty="0" smtClean="0"/>
              <a:t>ВЛМ;</a:t>
            </a:r>
          </a:p>
          <a:p>
            <a:pPr marL="0" indent="0">
              <a:spcBef>
                <a:spcPts val="0"/>
              </a:spcBef>
            </a:pPr>
            <a:r>
              <a:rPr lang="ru-RU" sz="2000" dirty="0" smtClean="0"/>
              <a:t>определение </a:t>
            </a:r>
            <a:r>
              <a:rPr lang="ru-RU" sz="2000" b="1" dirty="0" smtClean="0"/>
              <a:t>формата получаемых продуктов</a:t>
            </a:r>
            <a:r>
              <a:rPr lang="ru-RU" sz="2000" dirty="0" smtClean="0"/>
              <a:t>;</a:t>
            </a:r>
          </a:p>
          <a:p>
            <a:pPr marL="0" indent="0">
              <a:spcBef>
                <a:spcPts val="0"/>
              </a:spcBef>
            </a:pPr>
            <a:r>
              <a:rPr lang="ru-RU" sz="2000" dirty="0" smtClean="0"/>
              <a:t>определение </a:t>
            </a:r>
            <a:r>
              <a:rPr lang="ru-RU" sz="2000" b="1" dirty="0" smtClean="0"/>
              <a:t>механизмов обратной связи</a:t>
            </a:r>
            <a:r>
              <a:rPr lang="ru-RU" sz="2000" dirty="0" smtClean="0"/>
              <a:t>;</a:t>
            </a:r>
          </a:p>
          <a:p>
            <a:pPr marL="0" indent="0">
              <a:spcBef>
                <a:spcPts val="0"/>
              </a:spcBef>
            </a:pPr>
            <a:r>
              <a:rPr lang="ru-RU" sz="2000" dirty="0" smtClean="0"/>
              <a:t> проектирование </a:t>
            </a:r>
            <a:r>
              <a:rPr lang="ru-RU" sz="2000" b="1" dirty="0" smtClean="0"/>
              <a:t>подробного регламента ВЛМ </a:t>
            </a:r>
            <a:r>
              <a:rPr lang="ru-RU" sz="2000" dirty="0" smtClean="0"/>
              <a:t>с определением функций каждого субъекта на основе </a:t>
            </a:r>
            <a:r>
              <a:rPr lang="ru-RU" sz="2000" dirty="0" err="1" smtClean="0"/>
              <a:t>системно-деятельностного</a:t>
            </a:r>
            <a:r>
              <a:rPr lang="ru-RU" sz="2000" dirty="0" smtClean="0"/>
              <a:t> подхода и по принципу "распределенной ответственности".</a:t>
            </a:r>
          </a:p>
          <a:p>
            <a:pPr marL="0" indent="0">
              <a:spcBef>
                <a:spcPts val="0"/>
              </a:spcBef>
            </a:pPr>
            <a:r>
              <a:rPr lang="ru-RU" sz="2000" b="1" dirty="0" smtClean="0"/>
              <a:t>анализ полученных данных</a:t>
            </a:r>
          </a:p>
          <a:p>
            <a:pPr marL="0" indent="0">
              <a:spcBef>
                <a:spcPts val="0"/>
              </a:spcBef>
            </a:pPr>
            <a:r>
              <a:rPr lang="ru-RU" sz="2000" b="1" dirty="0" smtClean="0"/>
              <a:t> меры по совершенствованию результатов  , устранению недостатков</a:t>
            </a:r>
            <a:endParaRPr lang="ru-RU" sz="2000" dirty="0" smtClean="0"/>
          </a:p>
          <a:p>
            <a:pPr marL="0" indent="0">
              <a:spcBef>
                <a:spcPts val="0"/>
              </a:spcBef>
              <a:buNone/>
            </a:pPr>
            <a:r>
              <a:rPr lang="en-US" sz="2000" dirty="0" smtClean="0"/>
              <a:t>P.S.</a:t>
            </a:r>
            <a:r>
              <a:rPr lang="en-US" sz="2000" b="1" dirty="0" smtClean="0">
                <a:solidFill>
                  <a:srgbClr val="FFFF00"/>
                </a:solidFill>
              </a:rPr>
              <a:t> </a:t>
            </a:r>
            <a:r>
              <a:rPr lang="en-US" sz="2000" i="1" dirty="0" smtClean="0">
                <a:solidFill>
                  <a:srgbClr val="FFFF00"/>
                </a:solidFill>
              </a:rPr>
              <a:t>.    </a:t>
            </a:r>
            <a:r>
              <a:rPr lang="ru-RU" sz="2000" i="1" dirty="0" smtClean="0"/>
              <a:t>«…данные контроля  без анализа мертвы, а при отсутствии четкой  и понятной   цели нечего контролировать».</a:t>
            </a:r>
          </a:p>
          <a:p>
            <a:endParaRPr lang="ru-RU" sz="2000" dirty="0" smtClean="0"/>
          </a:p>
          <a:p>
            <a:endParaRPr lang="ru-RU" sz="20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1" name="Rectangle 3"/>
          <p:cNvSpPr>
            <a:spLocks noGrp="1" noChangeArrowheads="1"/>
          </p:cNvSpPr>
          <p:nvPr>
            <p:ph type="body" idx="1"/>
          </p:nvPr>
        </p:nvSpPr>
        <p:spPr>
          <a:xfrm>
            <a:off x="395536" y="771550"/>
            <a:ext cx="8424167" cy="4104456"/>
          </a:xfrm>
        </p:spPr>
        <p:txBody>
          <a:bodyPr/>
          <a:lstStyle/>
          <a:p>
            <a:pPr marL="0" indent="0">
              <a:spcBef>
                <a:spcPts val="0"/>
              </a:spcBef>
              <a:spcAft>
                <a:spcPts val="0"/>
              </a:spcAft>
              <a:buClr>
                <a:schemeClr val="tx1"/>
              </a:buClr>
              <a:buFontTx/>
              <a:buAutoNum type="arabicPeriod"/>
            </a:pPr>
            <a:r>
              <a:rPr lang="ru-RU" sz="2400" b="1" dirty="0">
                <a:latin typeface="Times New Roman" pitchFamily="18" charset="0"/>
              </a:rPr>
              <a:t>Разделение ответственности     </a:t>
            </a:r>
            <a:r>
              <a:rPr lang="ru-RU" sz="2400" b="1" dirty="0" smtClean="0">
                <a:latin typeface="Times New Roman" pitchFamily="18" charset="0"/>
              </a:rPr>
              <a:t>                  использование </a:t>
            </a:r>
            <a:r>
              <a:rPr lang="ru-RU" sz="2400" b="1" dirty="0">
                <a:latin typeface="Times New Roman" pitchFamily="18" charset="0"/>
              </a:rPr>
              <a:t>различных </a:t>
            </a:r>
            <a:r>
              <a:rPr lang="ru-RU" sz="2400" b="1" dirty="0" smtClean="0">
                <a:latin typeface="Times New Roman" pitchFamily="18" charset="0"/>
              </a:rPr>
              <a:t>процедур</a:t>
            </a:r>
            <a:endParaRPr lang="ru-RU" sz="2400" b="1" dirty="0">
              <a:latin typeface="Times New Roman" pitchFamily="18" charset="0"/>
            </a:endParaRPr>
          </a:p>
          <a:p>
            <a:pPr marL="0" indent="0">
              <a:spcBef>
                <a:spcPts val="0"/>
              </a:spcBef>
              <a:spcAft>
                <a:spcPts val="0"/>
              </a:spcAft>
              <a:buClr>
                <a:schemeClr val="tx1"/>
              </a:buClr>
              <a:buFontTx/>
              <a:buAutoNum type="arabicPeriod"/>
            </a:pPr>
            <a:r>
              <a:rPr lang="ru-RU" sz="2400" b="1" dirty="0" smtClean="0">
                <a:latin typeface="Times New Roman" pitchFamily="18" charset="0"/>
              </a:rPr>
              <a:t>Сочетание </a:t>
            </a:r>
            <a:r>
              <a:rPr lang="ru-RU" sz="2400" b="1" dirty="0">
                <a:latin typeface="Times New Roman" pitchFamily="18" charset="0"/>
              </a:rPr>
              <a:t>внешней и внутренней оценки</a:t>
            </a:r>
          </a:p>
          <a:p>
            <a:pPr marL="0" indent="0">
              <a:spcBef>
                <a:spcPts val="0"/>
              </a:spcBef>
              <a:spcAft>
                <a:spcPts val="0"/>
              </a:spcAft>
              <a:buClr>
                <a:schemeClr val="tx1"/>
              </a:buClr>
              <a:buFontTx/>
              <a:buAutoNum type="arabicPeriod"/>
            </a:pPr>
            <a:r>
              <a:rPr lang="ru-RU" sz="2400" b="1" dirty="0" smtClean="0">
                <a:latin typeface="Times New Roman" pitchFamily="18" charset="0"/>
              </a:rPr>
              <a:t>Аутентичность, открытость </a:t>
            </a:r>
            <a:r>
              <a:rPr lang="ru-RU" sz="2400" b="1" dirty="0">
                <a:latin typeface="Times New Roman" pitchFamily="18" charset="0"/>
              </a:rPr>
              <a:t>внутренней оценки</a:t>
            </a:r>
          </a:p>
          <a:p>
            <a:pPr marL="0" indent="0">
              <a:spcBef>
                <a:spcPts val="0"/>
              </a:spcBef>
              <a:spcAft>
                <a:spcPts val="0"/>
              </a:spcAft>
              <a:buClr>
                <a:schemeClr val="tx1"/>
              </a:buClr>
              <a:buFontTx/>
              <a:buAutoNum type="arabicPeriod"/>
            </a:pPr>
            <a:r>
              <a:rPr lang="ru-RU" sz="2400" b="1" dirty="0">
                <a:latin typeface="Times New Roman" pitchFamily="18" charset="0"/>
              </a:rPr>
              <a:t>«</a:t>
            </a:r>
            <a:r>
              <a:rPr lang="ru-RU" sz="2400" b="1" dirty="0" err="1">
                <a:latin typeface="Times New Roman" pitchFamily="18" charset="0"/>
              </a:rPr>
              <a:t>Встроенность</a:t>
            </a:r>
            <a:r>
              <a:rPr lang="ru-RU" sz="2400" b="1" dirty="0">
                <a:latin typeface="Times New Roman" pitchFamily="18" charset="0"/>
              </a:rPr>
              <a:t>» системы оценивания в образовательный </a:t>
            </a:r>
            <a:r>
              <a:rPr lang="ru-RU" sz="2400" b="1" dirty="0" smtClean="0">
                <a:latin typeface="Times New Roman" pitchFamily="18" charset="0"/>
              </a:rPr>
              <a:t>процесс</a:t>
            </a:r>
          </a:p>
          <a:p>
            <a:pPr marL="0" indent="0">
              <a:spcBef>
                <a:spcPts val="0"/>
              </a:spcBef>
              <a:spcAft>
                <a:spcPts val="0"/>
              </a:spcAft>
              <a:buClr>
                <a:schemeClr val="tx1"/>
              </a:buClr>
              <a:buFontTx/>
              <a:buAutoNum type="arabicPeriod"/>
            </a:pPr>
            <a:r>
              <a:rPr lang="ru-RU" sz="2400" b="1" dirty="0" smtClean="0">
                <a:latin typeface="Times New Roman" pitchFamily="18" charset="0"/>
              </a:rPr>
              <a:t> Сочетание различных видов оценивания(традиционная «5-балльная», «100-баллная», рейтинговая , </a:t>
            </a:r>
            <a:r>
              <a:rPr lang="ru-RU" sz="2400" b="1" dirty="0" err="1" smtClean="0">
                <a:latin typeface="Times New Roman" pitchFamily="18" charset="0"/>
              </a:rPr>
              <a:t>критериальное</a:t>
            </a:r>
            <a:r>
              <a:rPr lang="ru-RU" sz="2400" b="1" dirty="0" smtClean="0">
                <a:latin typeface="Times New Roman" pitchFamily="18" charset="0"/>
              </a:rPr>
              <a:t> оценивание, формирующее оценивание)</a:t>
            </a:r>
            <a:endParaRPr lang="ru-RU" sz="2400" b="1" dirty="0">
              <a:latin typeface="Times New Roman" pitchFamily="18" charset="0"/>
            </a:endParaRPr>
          </a:p>
        </p:txBody>
      </p:sp>
      <p:sp>
        <p:nvSpPr>
          <p:cNvPr id="606212" name="AutoShape 4"/>
          <p:cNvSpPr>
            <a:spLocks noChangeArrowheads="1"/>
          </p:cNvSpPr>
          <p:nvPr/>
        </p:nvSpPr>
        <p:spPr bwMode="auto">
          <a:xfrm>
            <a:off x="5004048" y="843558"/>
            <a:ext cx="1223963" cy="405334"/>
          </a:xfrm>
          <a:prstGeom prst="rightArrow">
            <a:avLst>
              <a:gd name="adj1" fmla="val 50000"/>
              <a:gd name="adj2" fmla="val 121226"/>
            </a:avLst>
          </a:prstGeom>
          <a:solidFill>
            <a:schemeClr val="accent1"/>
          </a:solidFill>
          <a:ln w="9525">
            <a:solidFill>
              <a:schemeClr val="tx1"/>
            </a:solidFill>
            <a:miter lim="800000"/>
            <a:headEnd/>
            <a:tailEnd/>
          </a:ln>
          <a:effectLst/>
        </p:spPr>
        <p:txBody>
          <a:bodyPr wrap="none" anchor="ctr"/>
          <a:lstStyle/>
          <a:p>
            <a:endParaRPr lang="ru-RU"/>
          </a:p>
        </p:txBody>
      </p:sp>
      <p:sp>
        <p:nvSpPr>
          <p:cNvPr id="606213" name="Rectangle 5"/>
          <p:cNvSpPr>
            <a:spLocks noChangeArrowheads="1"/>
          </p:cNvSpPr>
          <p:nvPr/>
        </p:nvSpPr>
        <p:spPr bwMode="auto">
          <a:xfrm>
            <a:off x="755576" y="0"/>
            <a:ext cx="7488238" cy="710067"/>
          </a:xfrm>
          <a:prstGeom prst="rect">
            <a:avLst/>
          </a:prstGeom>
          <a:noFill/>
          <a:ln w="9525">
            <a:noFill/>
            <a:miter lim="800000"/>
            <a:headEnd/>
            <a:tailEnd/>
          </a:ln>
          <a:effectLst/>
        </p:spPr>
        <p:txBody>
          <a:bodyPr lIns="90000" tIns="46800" rIns="90000" bIns="46800">
            <a:spAutoFit/>
          </a:bodyPr>
          <a:lstStyle/>
          <a:p>
            <a:pPr algn="ctr"/>
            <a:r>
              <a:rPr lang="ru-RU" sz="4000" b="1" dirty="0">
                <a:solidFill>
                  <a:schemeClr val="tx2"/>
                </a:solidFill>
              </a:rPr>
              <a:t>Система </a:t>
            </a:r>
            <a:r>
              <a:rPr lang="ru-RU" sz="4000" b="1" dirty="0" smtClean="0">
                <a:solidFill>
                  <a:schemeClr val="tx2"/>
                </a:solidFill>
              </a:rPr>
              <a:t>оценивания в лицее :</a:t>
            </a:r>
            <a:endParaRPr lang="ru-RU" sz="4000" b="1" dirty="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7494"/>
            <a:ext cx="8435280" cy="4876006"/>
          </a:xfrm>
        </p:spPr>
        <p:txBody>
          <a:bodyPr/>
          <a:lstStyle/>
          <a:p>
            <a:pPr>
              <a:buNone/>
            </a:pPr>
            <a:r>
              <a:rPr lang="ru-RU" dirty="0" smtClean="0"/>
              <a:t>Объект оценивания </a:t>
            </a:r>
            <a:r>
              <a:rPr lang="ru-RU" b="1" i="1" dirty="0" smtClean="0"/>
              <a:t>образовательные результаты</a:t>
            </a:r>
            <a:r>
              <a:rPr lang="ru-RU" b="1" dirty="0" smtClean="0"/>
              <a:t> </a:t>
            </a:r>
            <a:r>
              <a:rPr lang="ru-RU" dirty="0" smtClean="0"/>
              <a:t>состоит из следующих показателей:</a:t>
            </a:r>
          </a:p>
          <a:p>
            <a:pPr lvl="0"/>
            <a:r>
              <a:rPr lang="ru-RU" dirty="0" smtClean="0"/>
              <a:t>результаты обучения;</a:t>
            </a:r>
          </a:p>
          <a:p>
            <a:pPr lvl="0"/>
            <a:r>
              <a:rPr lang="ru-RU" dirty="0" smtClean="0"/>
              <a:t>результаты внеурочной деятельности;</a:t>
            </a:r>
          </a:p>
          <a:p>
            <a:pPr lvl="0"/>
            <a:r>
              <a:rPr lang="ru-RU" dirty="0" smtClean="0"/>
              <a:t>уровень социализации и воспитания;</a:t>
            </a:r>
          </a:p>
          <a:p>
            <a:pPr lvl="0"/>
            <a:r>
              <a:rPr lang="ru-RU" dirty="0" smtClean="0"/>
              <a:t>уровень удовлетворенности образовательным процессом.</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79389" y="208360"/>
            <a:ext cx="8713787" cy="310753"/>
          </a:xfrm>
        </p:spPr>
        <p:txBody>
          <a:bodyPr/>
          <a:lstStyle/>
          <a:p>
            <a:r>
              <a:rPr lang="ru-RU" sz="1800" b="1" dirty="0" smtClean="0">
                <a:solidFill>
                  <a:srgbClr val="006600"/>
                </a:solidFill>
                <a:effectLst/>
              </a:rPr>
              <a:t>СТРУКТУРНАЯ  МОДЕЛЬ  </a:t>
            </a:r>
            <a:br>
              <a:rPr lang="ru-RU" sz="1800" b="1" dirty="0" smtClean="0">
                <a:solidFill>
                  <a:srgbClr val="006600"/>
                </a:solidFill>
                <a:effectLst/>
              </a:rPr>
            </a:br>
            <a:r>
              <a:rPr lang="ru-RU" sz="1800" b="1" dirty="0" smtClean="0">
                <a:solidFill>
                  <a:srgbClr val="006600"/>
                </a:solidFill>
                <a:effectLst/>
              </a:rPr>
              <a:t>МОНИТОРИНГА  ОБРАЗОВАТЕЛЬНЫХ  РЕЗУЛЬТАТОВ</a:t>
            </a:r>
          </a:p>
        </p:txBody>
      </p:sp>
      <p:sp>
        <p:nvSpPr>
          <p:cNvPr id="3" name="Объект 2"/>
          <p:cNvSpPr>
            <a:spLocks noGrp="1"/>
          </p:cNvSpPr>
          <p:nvPr>
            <p:ph idx="1"/>
          </p:nvPr>
        </p:nvSpPr>
        <p:spPr/>
        <p:txBody>
          <a:bodyPr/>
          <a:lstStyle/>
          <a:p>
            <a:pPr>
              <a:defRPr/>
            </a:pPr>
            <a:endParaRPr lang="ru-RU"/>
          </a:p>
        </p:txBody>
      </p:sp>
      <p:sp>
        <p:nvSpPr>
          <p:cNvPr id="4" name="Прямоугольник 3"/>
          <p:cNvSpPr/>
          <p:nvPr/>
        </p:nvSpPr>
        <p:spPr>
          <a:xfrm>
            <a:off x="1" y="645319"/>
            <a:ext cx="8893176" cy="4498181"/>
          </a:xfrm>
          <a:prstGeom prst="rect">
            <a:avLst/>
          </a:prstGeom>
          <a:solidFill>
            <a:srgbClr val="FFFFCC"/>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a:p>
        </p:txBody>
      </p:sp>
      <p:sp>
        <p:nvSpPr>
          <p:cNvPr id="5" name="Прямоугольник 4"/>
          <p:cNvSpPr/>
          <p:nvPr/>
        </p:nvSpPr>
        <p:spPr>
          <a:xfrm>
            <a:off x="395289" y="748904"/>
            <a:ext cx="7489825" cy="282178"/>
          </a:xfrm>
          <a:prstGeom prst="rect">
            <a:avLst/>
          </a:prstGeom>
          <a:solidFill>
            <a:srgbClr val="FEC4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rPr>
              <a:t>ОБРАЗОВАТЕЛЬНЫЕ   РЕЗУЛЬТАТЫ</a:t>
            </a:r>
          </a:p>
        </p:txBody>
      </p:sp>
      <p:sp>
        <p:nvSpPr>
          <p:cNvPr id="6" name="Прямоугольник 5"/>
          <p:cNvSpPr/>
          <p:nvPr/>
        </p:nvSpPr>
        <p:spPr>
          <a:xfrm>
            <a:off x="900114" y="1059582"/>
            <a:ext cx="1800225" cy="90495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rPr>
              <a:t>ЛИЧНОСТНОЕ РАЗВИТИЕ</a:t>
            </a:r>
          </a:p>
        </p:txBody>
      </p:sp>
      <p:sp>
        <p:nvSpPr>
          <p:cNvPr id="7" name="Прямоугольник 6"/>
          <p:cNvSpPr/>
          <p:nvPr/>
        </p:nvSpPr>
        <p:spPr>
          <a:xfrm>
            <a:off x="900114" y="2774156"/>
            <a:ext cx="1800225" cy="472679"/>
          </a:xfrm>
          <a:prstGeom prst="rect">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КОМПЕТЕНТНОСТИ</a:t>
            </a:r>
          </a:p>
        </p:txBody>
      </p:sp>
      <p:sp>
        <p:nvSpPr>
          <p:cNvPr id="8" name="Прямоугольник 7"/>
          <p:cNvSpPr/>
          <p:nvPr/>
        </p:nvSpPr>
        <p:spPr>
          <a:xfrm>
            <a:off x="900114" y="2067694"/>
            <a:ext cx="1800225" cy="64807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tx1"/>
                </a:solidFill>
              </a:rPr>
              <a:t> </a:t>
            </a:r>
            <a:r>
              <a:rPr lang="ru-RU" sz="1400" b="1" dirty="0" smtClean="0">
                <a:solidFill>
                  <a:schemeClr val="tx1"/>
                </a:solidFill>
              </a:rPr>
              <a:t>РАЗВИТИЕ ПОЗНАВАТЕЛЬНЫХ </a:t>
            </a:r>
            <a:r>
              <a:rPr lang="ru-RU" sz="1400" b="1" dirty="0">
                <a:solidFill>
                  <a:schemeClr val="tx1"/>
                </a:solidFill>
              </a:rPr>
              <a:t>СПОСОБНОСТЕЙ</a:t>
            </a:r>
          </a:p>
        </p:txBody>
      </p:sp>
      <p:sp>
        <p:nvSpPr>
          <p:cNvPr id="9" name="Прямоугольник 8"/>
          <p:cNvSpPr/>
          <p:nvPr/>
        </p:nvSpPr>
        <p:spPr>
          <a:xfrm>
            <a:off x="900114" y="3436144"/>
            <a:ext cx="1800225" cy="77986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УРОВЕНЬ ЗНАНИЙ, УМЕНИЙ И НАВЫКОВ</a:t>
            </a:r>
          </a:p>
        </p:txBody>
      </p:sp>
      <p:sp>
        <p:nvSpPr>
          <p:cNvPr id="10" name="Прямоугольник 9"/>
          <p:cNvSpPr/>
          <p:nvPr/>
        </p:nvSpPr>
        <p:spPr>
          <a:xfrm>
            <a:off x="900114" y="4371951"/>
            <a:ext cx="1800225" cy="576288"/>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ЗДОРОВЬЕ </a:t>
            </a:r>
          </a:p>
          <a:p>
            <a:pPr algn="ctr">
              <a:defRPr/>
            </a:pPr>
            <a:r>
              <a:rPr lang="ru-RU" sz="1400" b="1" dirty="0">
                <a:solidFill>
                  <a:schemeClr val="tx1"/>
                </a:solidFill>
              </a:rPr>
              <a:t>И ОТНОШЕНИЕ </a:t>
            </a:r>
          </a:p>
          <a:p>
            <a:pPr algn="ctr">
              <a:defRPr/>
            </a:pPr>
            <a:r>
              <a:rPr lang="ru-RU" sz="1400" b="1" dirty="0">
                <a:solidFill>
                  <a:schemeClr val="tx1"/>
                </a:solidFill>
              </a:rPr>
              <a:t>К ЗДОРОВЬЮ</a:t>
            </a:r>
          </a:p>
        </p:txBody>
      </p:sp>
      <p:sp>
        <p:nvSpPr>
          <p:cNvPr id="11" name="Прямоугольник 10"/>
          <p:cNvSpPr/>
          <p:nvPr/>
        </p:nvSpPr>
        <p:spPr>
          <a:xfrm>
            <a:off x="2987675" y="1168004"/>
            <a:ext cx="2592388" cy="188119"/>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800" b="1" dirty="0">
                <a:solidFill>
                  <a:schemeClr val="tx1"/>
                </a:solidFill>
              </a:rPr>
              <a:t>ЦЕННОСТНО-СМЫСЛОВЫЕ ПРИОРИТЕТЫ</a:t>
            </a:r>
          </a:p>
        </p:txBody>
      </p:sp>
      <p:sp>
        <p:nvSpPr>
          <p:cNvPr id="12" name="Прямоугольник 11"/>
          <p:cNvSpPr/>
          <p:nvPr/>
        </p:nvSpPr>
        <p:spPr>
          <a:xfrm>
            <a:off x="5853113" y="2151460"/>
            <a:ext cx="2863850" cy="447675"/>
          </a:xfrm>
          <a:prstGeom prst="rect">
            <a:avLst/>
          </a:prstGeom>
          <a:solidFill>
            <a:srgbClr val="E4F0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СТАНДАРТИЗИРОВАННЫЕ ПЕСИХОЛОГИЧЕСКИЕ</a:t>
            </a:r>
          </a:p>
          <a:p>
            <a:pPr algn="ctr">
              <a:defRPr/>
            </a:pPr>
            <a:r>
              <a:rPr lang="ru-RU" sz="900" b="1" dirty="0">
                <a:solidFill>
                  <a:schemeClr val="tx1"/>
                </a:solidFill>
              </a:rPr>
              <a:t>МЕТОДИКИ</a:t>
            </a:r>
          </a:p>
        </p:txBody>
      </p:sp>
      <p:sp>
        <p:nvSpPr>
          <p:cNvPr id="14" name="Прямоугольник 13"/>
          <p:cNvSpPr/>
          <p:nvPr/>
        </p:nvSpPr>
        <p:spPr>
          <a:xfrm>
            <a:off x="2982913" y="1476375"/>
            <a:ext cx="2597150" cy="188119"/>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ИНТЕРЕСЫ  И  СКЛОННОСТИ</a:t>
            </a:r>
          </a:p>
        </p:txBody>
      </p:sp>
      <p:cxnSp>
        <p:nvCxnSpPr>
          <p:cNvPr id="16" name="Прямая соединительная линия 15"/>
          <p:cNvCxnSpPr/>
          <p:nvPr/>
        </p:nvCxnSpPr>
        <p:spPr>
          <a:xfrm flipH="1">
            <a:off x="671513" y="1031082"/>
            <a:ext cx="4762" cy="3699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Прямоугольник 25"/>
          <p:cNvSpPr/>
          <p:nvPr/>
        </p:nvSpPr>
        <p:spPr>
          <a:xfrm>
            <a:off x="5846763" y="1191816"/>
            <a:ext cx="2870200" cy="472678"/>
          </a:xfrm>
          <a:prstGeom prst="rect">
            <a:avLst/>
          </a:prstGeom>
          <a:solidFill>
            <a:srgbClr val="E4F0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ПСИХОЛОГИЧЕСКИЕ</a:t>
            </a:r>
          </a:p>
          <a:p>
            <a:pPr algn="ctr">
              <a:defRPr/>
            </a:pPr>
            <a:r>
              <a:rPr lang="ru-RU" sz="900" b="1" dirty="0">
                <a:solidFill>
                  <a:schemeClr val="tx1"/>
                </a:solidFill>
              </a:rPr>
              <a:t>И СОЦИОЛОГИЧЕСКИЕ</a:t>
            </a:r>
          </a:p>
          <a:p>
            <a:pPr algn="ctr">
              <a:defRPr/>
            </a:pPr>
            <a:r>
              <a:rPr lang="ru-RU" sz="900" b="1" dirty="0">
                <a:solidFill>
                  <a:schemeClr val="tx1"/>
                </a:solidFill>
              </a:rPr>
              <a:t>МЕТОДИКИ</a:t>
            </a:r>
          </a:p>
        </p:txBody>
      </p:sp>
      <p:sp>
        <p:nvSpPr>
          <p:cNvPr id="27" name="Прямоугольник 26"/>
          <p:cNvSpPr/>
          <p:nvPr/>
        </p:nvSpPr>
        <p:spPr>
          <a:xfrm>
            <a:off x="5853113" y="1800226"/>
            <a:ext cx="2863850" cy="164306"/>
          </a:xfrm>
          <a:prstGeom prst="rect">
            <a:avLst/>
          </a:prstGeom>
          <a:solidFill>
            <a:srgbClr val="FEC4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ЭКСПЕРТНАЯ  ОЦЕНКА  (ХАРАКТЕРИСТИКА)</a:t>
            </a:r>
          </a:p>
        </p:txBody>
      </p:sp>
      <p:sp>
        <p:nvSpPr>
          <p:cNvPr id="29" name="Прямоугольник 28"/>
          <p:cNvSpPr/>
          <p:nvPr/>
        </p:nvSpPr>
        <p:spPr>
          <a:xfrm>
            <a:off x="2982913" y="2151460"/>
            <a:ext cx="2597150" cy="18930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МЫШЛЕНИЕ  И  ВООБРАЖЕНИЕ</a:t>
            </a:r>
          </a:p>
        </p:txBody>
      </p:sp>
      <p:sp>
        <p:nvSpPr>
          <p:cNvPr id="30" name="Прямоугольник 29"/>
          <p:cNvSpPr/>
          <p:nvPr/>
        </p:nvSpPr>
        <p:spPr>
          <a:xfrm>
            <a:off x="2987675" y="2420541"/>
            <a:ext cx="2597150" cy="18930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ПАМЯТЬ  И  ВНИМАНИЕ</a:t>
            </a:r>
          </a:p>
        </p:txBody>
      </p:sp>
      <p:sp>
        <p:nvSpPr>
          <p:cNvPr id="31" name="Прямоугольник 30"/>
          <p:cNvSpPr/>
          <p:nvPr/>
        </p:nvSpPr>
        <p:spPr>
          <a:xfrm>
            <a:off x="2987675" y="2805113"/>
            <a:ext cx="2597150" cy="189310"/>
          </a:xfrm>
          <a:prstGeom prst="rect">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КЛЮЧЕВЫЕ   (ОБЩЕКУЛЬТУРНЫЕ)</a:t>
            </a:r>
          </a:p>
        </p:txBody>
      </p:sp>
      <p:sp>
        <p:nvSpPr>
          <p:cNvPr id="32" name="Прямоугольник 31"/>
          <p:cNvSpPr/>
          <p:nvPr/>
        </p:nvSpPr>
        <p:spPr>
          <a:xfrm>
            <a:off x="2987675" y="3057525"/>
            <a:ext cx="2597150" cy="189310"/>
          </a:xfrm>
          <a:prstGeom prst="rect">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СПЕЦИАЛЬНЫЕ</a:t>
            </a:r>
          </a:p>
        </p:txBody>
      </p:sp>
      <p:sp>
        <p:nvSpPr>
          <p:cNvPr id="33" name="Прямоугольник 32"/>
          <p:cNvSpPr/>
          <p:nvPr/>
        </p:nvSpPr>
        <p:spPr>
          <a:xfrm>
            <a:off x="5846763" y="2774156"/>
            <a:ext cx="2901950" cy="22026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ПОРТФОЛИО  ОБУЧАЮЩИХСЯ</a:t>
            </a:r>
          </a:p>
        </p:txBody>
      </p:sp>
      <p:sp>
        <p:nvSpPr>
          <p:cNvPr id="34" name="Прямоугольник 33"/>
          <p:cNvSpPr/>
          <p:nvPr/>
        </p:nvSpPr>
        <p:spPr>
          <a:xfrm>
            <a:off x="5846763" y="3062287"/>
            <a:ext cx="2901950" cy="204788"/>
          </a:xfrm>
          <a:prstGeom prst="rect">
            <a:avLst/>
          </a:prstGeom>
          <a:solidFill>
            <a:srgbClr val="FEC4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ТЕСТЫ ДОСТИЖЕНИЙ  (</a:t>
            </a:r>
            <a:r>
              <a:rPr lang="en-US" sz="900" b="1" dirty="0">
                <a:solidFill>
                  <a:schemeClr val="tx1"/>
                </a:solidFill>
              </a:rPr>
              <a:t>PISA  </a:t>
            </a:r>
            <a:r>
              <a:rPr lang="ru-RU" sz="900" b="1" dirty="0">
                <a:solidFill>
                  <a:schemeClr val="tx1"/>
                </a:solidFill>
              </a:rPr>
              <a:t>И  Т.П.)</a:t>
            </a:r>
          </a:p>
        </p:txBody>
      </p:sp>
      <p:sp>
        <p:nvSpPr>
          <p:cNvPr id="35" name="Прямоугольник 34"/>
          <p:cNvSpPr/>
          <p:nvPr/>
        </p:nvSpPr>
        <p:spPr>
          <a:xfrm>
            <a:off x="2987675" y="4420791"/>
            <a:ext cx="2622550" cy="179784"/>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СОСТОЯНИЕ  ЗДОРОВЬЯ</a:t>
            </a:r>
          </a:p>
        </p:txBody>
      </p:sp>
      <p:sp>
        <p:nvSpPr>
          <p:cNvPr id="37" name="Прямоугольник 36"/>
          <p:cNvSpPr/>
          <p:nvPr/>
        </p:nvSpPr>
        <p:spPr>
          <a:xfrm>
            <a:off x="5846763" y="4420791"/>
            <a:ext cx="2901950" cy="17978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ПАСПОРТ  ЗДОРОВЬЯ</a:t>
            </a:r>
          </a:p>
        </p:txBody>
      </p:sp>
      <p:sp>
        <p:nvSpPr>
          <p:cNvPr id="38" name="Прямоугольник 37"/>
          <p:cNvSpPr/>
          <p:nvPr/>
        </p:nvSpPr>
        <p:spPr>
          <a:xfrm>
            <a:off x="6443664" y="4698207"/>
            <a:ext cx="2287587" cy="250031"/>
          </a:xfrm>
          <a:prstGeom prst="rect">
            <a:avLst/>
          </a:prstGeom>
          <a:solidFill>
            <a:srgbClr val="E4F0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ПСИХОЛОГИЧЕСКИЕ ТЕСТЫ</a:t>
            </a:r>
          </a:p>
        </p:txBody>
      </p:sp>
      <p:sp>
        <p:nvSpPr>
          <p:cNvPr id="39" name="Прямоугольник 38"/>
          <p:cNvSpPr/>
          <p:nvPr/>
        </p:nvSpPr>
        <p:spPr>
          <a:xfrm>
            <a:off x="2987675" y="3436144"/>
            <a:ext cx="2597150" cy="18931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СООТВЕТСТВИЕ   СТАНДАРТАМ</a:t>
            </a:r>
          </a:p>
        </p:txBody>
      </p:sp>
      <p:sp>
        <p:nvSpPr>
          <p:cNvPr id="40" name="Прямоугольник 39"/>
          <p:cNvSpPr/>
          <p:nvPr/>
        </p:nvSpPr>
        <p:spPr>
          <a:xfrm>
            <a:off x="2987675" y="3712369"/>
            <a:ext cx="2597150" cy="18931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ПРЕВЫШЕНИЕ   СТАНДАРТОВ</a:t>
            </a:r>
          </a:p>
        </p:txBody>
      </p:sp>
      <p:sp>
        <p:nvSpPr>
          <p:cNvPr id="42" name="Прямоугольник 41"/>
          <p:cNvSpPr/>
          <p:nvPr/>
        </p:nvSpPr>
        <p:spPr>
          <a:xfrm>
            <a:off x="5846763" y="3436144"/>
            <a:ext cx="2901950" cy="214313"/>
          </a:xfrm>
          <a:prstGeom prst="rect">
            <a:avLst/>
          </a:prstGeom>
          <a:solidFill>
            <a:srgbClr val="FEC4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ЕГЭ,  ГЕА  И  ДР.</a:t>
            </a:r>
          </a:p>
        </p:txBody>
      </p:sp>
      <p:sp>
        <p:nvSpPr>
          <p:cNvPr id="43" name="Прямоугольник 42"/>
          <p:cNvSpPr/>
          <p:nvPr/>
        </p:nvSpPr>
        <p:spPr>
          <a:xfrm>
            <a:off x="5827714" y="3712369"/>
            <a:ext cx="2903537" cy="214313"/>
          </a:xfrm>
          <a:prstGeom prst="rect">
            <a:avLst/>
          </a:prstGeom>
          <a:solidFill>
            <a:srgbClr val="FEC4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ПРЕДМЕТНЫЕ  ОЛИМПИАДЫ,  КОНКУРСЫ</a:t>
            </a:r>
          </a:p>
        </p:txBody>
      </p:sp>
      <p:sp>
        <p:nvSpPr>
          <p:cNvPr id="44" name="Прямоугольник 43"/>
          <p:cNvSpPr/>
          <p:nvPr/>
        </p:nvSpPr>
        <p:spPr>
          <a:xfrm>
            <a:off x="5846764" y="4005263"/>
            <a:ext cx="2884487" cy="213122"/>
          </a:xfrm>
          <a:prstGeom prst="rect">
            <a:avLst/>
          </a:prstGeom>
          <a:solidFill>
            <a:srgbClr val="FEC4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smtClean="0">
                <a:solidFill>
                  <a:schemeClr val="tx1"/>
                </a:solidFill>
              </a:rPr>
              <a:t>ТЕКУЩАЯ И ИТОГОВАЯ   </a:t>
            </a:r>
            <a:r>
              <a:rPr lang="ru-RU" sz="900" b="1" dirty="0">
                <a:solidFill>
                  <a:schemeClr val="tx1"/>
                </a:solidFill>
              </a:rPr>
              <a:t>УСПЕВАЕМОСТЬ  ПО  ПРЕДМЕТАМ</a:t>
            </a:r>
          </a:p>
        </p:txBody>
      </p:sp>
      <p:cxnSp>
        <p:nvCxnSpPr>
          <p:cNvPr id="46" name="Прямая соединительная линия 45"/>
          <p:cNvCxnSpPr/>
          <p:nvPr/>
        </p:nvCxnSpPr>
        <p:spPr>
          <a:xfrm>
            <a:off x="676275" y="1570435"/>
            <a:ext cx="2238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671514" y="2420541"/>
            <a:ext cx="223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687389" y="3028950"/>
            <a:ext cx="223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671514" y="3745706"/>
            <a:ext cx="223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687389" y="4730354"/>
            <a:ext cx="2238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2700339" y="1262063"/>
            <a:ext cx="287337"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stCxn id="6" idx="3"/>
          </p:cNvCxnSpPr>
          <p:nvPr/>
        </p:nvCxnSpPr>
        <p:spPr>
          <a:xfrm>
            <a:off x="2700339" y="1512057"/>
            <a:ext cx="287337" cy="536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2700339" y="1850231"/>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2967038" y="1775222"/>
            <a:ext cx="2597150" cy="189309"/>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ЛИЧНОСТНЫЕ  КАЧЕСТВА</a:t>
            </a:r>
          </a:p>
        </p:txBody>
      </p:sp>
      <p:cxnSp>
        <p:nvCxnSpPr>
          <p:cNvPr id="61" name="Прямая соединительная линия 60"/>
          <p:cNvCxnSpPr/>
          <p:nvPr/>
        </p:nvCxnSpPr>
        <p:spPr>
          <a:xfrm>
            <a:off x="2673350" y="2252663"/>
            <a:ext cx="28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2700339" y="2515791"/>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2674939" y="2899172"/>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2719389" y="3168254"/>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2700339" y="3543300"/>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2719389" y="3807619"/>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2719389" y="4108847"/>
            <a:ext cx="2873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2674939" y="4517231"/>
            <a:ext cx="288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a:endCxn id="36" idx="1"/>
          </p:cNvCxnSpPr>
          <p:nvPr/>
        </p:nvCxnSpPr>
        <p:spPr>
          <a:xfrm flipV="1">
            <a:off x="2700338" y="4820842"/>
            <a:ext cx="266700" cy="23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6156325" y="4810125"/>
            <a:ext cx="28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2967038" y="4694635"/>
            <a:ext cx="3333750" cy="253603"/>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ОТНОШЕНИЕ  К  ЗДОРОВОМУ  ОБРАЗУ   ЖИЗНИ </a:t>
            </a:r>
          </a:p>
        </p:txBody>
      </p:sp>
      <p:cxnSp>
        <p:nvCxnSpPr>
          <p:cNvPr id="71" name="Прямая соединительная линия 70"/>
          <p:cNvCxnSpPr/>
          <p:nvPr/>
        </p:nvCxnSpPr>
        <p:spPr>
          <a:xfrm>
            <a:off x="5564189" y="1262063"/>
            <a:ext cx="288925" cy="11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5584825" y="1535906"/>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5584825" y="1883569"/>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5584825" y="2246710"/>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a:off x="5584825" y="2521744"/>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a:off x="5584825" y="2899172"/>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a:off x="5584825" y="3168254"/>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5584825" y="3543300"/>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5584825" y="3807619"/>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5584825" y="4108847"/>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5610225" y="4487466"/>
            <a:ext cx="242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Прямоугольник 40"/>
          <p:cNvSpPr/>
          <p:nvPr/>
        </p:nvSpPr>
        <p:spPr>
          <a:xfrm>
            <a:off x="2963863" y="4001691"/>
            <a:ext cx="2646362" cy="216694"/>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b="1" dirty="0">
                <a:solidFill>
                  <a:schemeClr val="tx1"/>
                </a:solidFill>
              </a:rPr>
              <a:t>УЧЕБНАЯ  УСПЕШНОСТЬ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03648" y="0"/>
            <a:ext cx="6621463" cy="648890"/>
          </a:xfrm>
        </p:spPr>
        <p:txBody>
          <a:bodyPr/>
          <a:lstStyle/>
          <a:p>
            <a:pPr eaLnBrk="1" hangingPunct="1">
              <a:lnSpc>
                <a:spcPct val="75000"/>
              </a:lnSpc>
              <a:defRPr/>
            </a:pPr>
            <a:r>
              <a:rPr lang="ru-RU" sz="2800" b="1" dirty="0" smtClean="0">
                <a:solidFill>
                  <a:srgbClr val="0070C0"/>
                </a:solidFill>
                <a:latin typeface="Times CY" charset="-52"/>
              </a:rPr>
              <a:t>Результативность системы мониторинга знаний  лицея №1535 :</a:t>
            </a:r>
            <a:endParaRPr lang="ru-RU" sz="2800" dirty="0" smtClean="0">
              <a:solidFill>
                <a:srgbClr val="0070C0"/>
              </a:solidFill>
            </a:endParaRPr>
          </a:p>
        </p:txBody>
      </p:sp>
      <p:sp>
        <p:nvSpPr>
          <p:cNvPr id="18435" name="Rectangle 7"/>
          <p:cNvSpPr>
            <a:spLocks noGrp="1" noChangeArrowheads="1"/>
          </p:cNvSpPr>
          <p:nvPr>
            <p:ph type="body" sz="half" idx="1"/>
          </p:nvPr>
        </p:nvSpPr>
        <p:spPr>
          <a:xfrm>
            <a:off x="251520" y="771550"/>
            <a:ext cx="8497563" cy="4176464"/>
          </a:xfrm>
        </p:spPr>
        <p:txBody>
          <a:bodyPr/>
          <a:lstStyle/>
          <a:p>
            <a:pPr eaLnBrk="1" hangingPunct="1">
              <a:lnSpc>
                <a:spcPct val="90000"/>
              </a:lnSpc>
              <a:buFont typeface="Arial" pitchFamily="34" charset="0"/>
              <a:buChar char="•"/>
            </a:pPr>
            <a:r>
              <a:rPr lang="ru-RU" sz="2000" dirty="0" smtClean="0">
                <a:latin typeface="Times CY" charset="-52"/>
              </a:rPr>
              <a:t>Рост  качества уровня </a:t>
            </a:r>
            <a:r>
              <a:rPr lang="ru-RU" sz="2000" dirty="0" err="1" smtClean="0">
                <a:latin typeface="Times CY" charset="-52"/>
              </a:rPr>
              <a:t>обученности</a:t>
            </a:r>
            <a:r>
              <a:rPr lang="ru-RU" sz="2000" dirty="0" smtClean="0">
                <a:latin typeface="Times CY" charset="-52"/>
              </a:rPr>
              <a:t> учащихся</a:t>
            </a:r>
          </a:p>
          <a:p>
            <a:pPr eaLnBrk="1" hangingPunct="1">
              <a:lnSpc>
                <a:spcPct val="90000"/>
              </a:lnSpc>
            </a:pPr>
            <a:r>
              <a:rPr lang="ru-RU" sz="2000" dirty="0" smtClean="0">
                <a:latin typeface="Times CY" charset="-52"/>
              </a:rPr>
              <a:t>Ежегодно высокие результаты по ГИА-9 и  ЕГЭ</a:t>
            </a:r>
          </a:p>
          <a:p>
            <a:pPr eaLnBrk="1" hangingPunct="1">
              <a:lnSpc>
                <a:spcPct val="90000"/>
              </a:lnSpc>
            </a:pPr>
            <a:r>
              <a:rPr lang="ru-RU" sz="2000" dirty="0" smtClean="0">
                <a:latin typeface="Times CY" charset="-52"/>
              </a:rPr>
              <a:t>Рост количества  учащихся- победителей и призеров этапов Всероссийской олимпиады и иных олимпиад и конкурсов </a:t>
            </a:r>
          </a:p>
          <a:p>
            <a:pPr eaLnBrk="1" hangingPunct="1">
              <a:lnSpc>
                <a:spcPct val="90000"/>
              </a:lnSpc>
            </a:pPr>
            <a:r>
              <a:rPr lang="ru-RU" sz="2000" dirty="0" smtClean="0">
                <a:latin typeface="Times CY" charset="-52"/>
              </a:rPr>
              <a:t>Развитие ответственности учащихся за результаты обучения; </a:t>
            </a:r>
          </a:p>
          <a:p>
            <a:pPr eaLnBrk="1" hangingPunct="1">
              <a:lnSpc>
                <a:spcPct val="90000"/>
              </a:lnSpc>
            </a:pPr>
            <a:r>
              <a:rPr lang="ru-RU" sz="2000" dirty="0" smtClean="0">
                <a:latin typeface="Times CY" charset="-52"/>
              </a:rPr>
              <a:t>Совершенствование содержания</a:t>
            </a:r>
            <a:r>
              <a:rPr lang="en-US" sz="2000" dirty="0" smtClean="0">
                <a:latin typeface="Times CY" charset="-52"/>
              </a:rPr>
              <a:t> </a:t>
            </a:r>
            <a:r>
              <a:rPr lang="ru-RU" sz="2000" dirty="0" smtClean="0">
                <a:latin typeface="Times CY" charset="-52"/>
              </a:rPr>
              <a:t>и технологии обучения</a:t>
            </a:r>
          </a:p>
          <a:p>
            <a:pPr eaLnBrk="1" hangingPunct="1">
              <a:lnSpc>
                <a:spcPct val="90000"/>
              </a:lnSpc>
            </a:pPr>
            <a:r>
              <a:rPr lang="ru-RU" sz="2000" dirty="0" smtClean="0">
                <a:latin typeface="Times CY" charset="-52"/>
              </a:rPr>
              <a:t>Рост профессионализма учителей</a:t>
            </a:r>
          </a:p>
          <a:p>
            <a:pPr eaLnBrk="1" hangingPunct="1">
              <a:lnSpc>
                <a:spcPct val="90000"/>
              </a:lnSpc>
              <a:buNone/>
            </a:pPr>
            <a:endParaRPr lang="ru-RU" sz="2000" i="1" dirty="0" smtClean="0">
              <a:latin typeface="Times CY" charset="-52"/>
            </a:endParaRPr>
          </a:p>
          <a:p>
            <a:pPr algn="ctr" eaLnBrk="1" hangingPunct="1">
              <a:lnSpc>
                <a:spcPct val="90000"/>
              </a:lnSpc>
              <a:buNone/>
            </a:pPr>
            <a:r>
              <a:rPr lang="ru-RU" sz="2000" b="1" dirty="0" smtClean="0">
                <a:solidFill>
                  <a:srgbClr val="0070C0"/>
                </a:solidFill>
                <a:latin typeface="Times CY" charset="-52"/>
              </a:rPr>
              <a:t>Лицей №1535 занял 1 место в рейтинге ОУ г.Москвы по результатам 2010-11 </a:t>
            </a:r>
            <a:r>
              <a:rPr lang="ru-RU" sz="2000" b="1" dirty="0" err="1" smtClean="0">
                <a:solidFill>
                  <a:srgbClr val="0070C0"/>
                </a:solidFill>
                <a:latin typeface="Times CY" charset="-52"/>
              </a:rPr>
              <a:t>уч</a:t>
            </a:r>
            <a:r>
              <a:rPr lang="ru-RU" sz="2000" b="1" dirty="0" smtClean="0">
                <a:solidFill>
                  <a:srgbClr val="0070C0"/>
                </a:solidFill>
                <a:latin typeface="Times CY" charset="-52"/>
              </a:rPr>
              <a:t>. год и получил Грант (15 млн. руб.)</a:t>
            </a:r>
          </a:p>
          <a:p>
            <a:pPr eaLnBrk="1" hangingPunct="1">
              <a:lnSpc>
                <a:spcPct val="90000"/>
              </a:lnSpc>
            </a:pPr>
            <a:endParaRPr lang="ru-RU" sz="2000" i="1" dirty="0" smtClean="0">
              <a:latin typeface="Times CY" charset="-52"/>
            </a:endParaRPr>
          </a:p>
          <a:p>
            <a:pPr eaLnBrk="1" hangingPunct="1">
              <a:lnSpc>
                <a:spcPct val="90000"/>
              </a:lnSpc>
              <a:buFontTx/>
              <a:buNone/>
            </a:pPr>
            <a:endParaRPr lang="ru-RU" sz="1800" dirty="0" smtClean="0">
              <a:latin typeface="Times CY" charset="-52"/>
            </a:endParaRPr>
          </a:p>
          <a:p>
            <a:pPr eaLnBrk="1" hangingPunct="1">
              <a:lnSpc>
                <a:spcPct val="90000"/>
              </a:lnSpc>
              <a:buFontTx/>
              <a:buNone/>
            </a:pPr>
            <a:endParaRPr lang="ru-RU" sz="18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4314" y="160735"/>
            <a:ext cx="8701087" cy="857250"/>
          </a:xfrm>
        </p:spPr>
        <p:txBody>
          <a:bodyPr/>
          <a:lstStyle/>
          <a:p>
            <a:pPr eaLnBrk="1" hangingPunct="1"/>
            <a:r>
              <a:rPr lang="ru-RU" sz="2800" b="1" dirty="0" smtClean="0">
                <a:solidFill>
                  <a:schemeClr val="tx2">
                    <a:lumMod val="60000"/>
                    <a:lumOff val="40000"/>
                  </a:schemeClr>
                </a:solidFill>
                <a:latin typeface="Tahoma" pitchFamily="34" charset="0"/>
                <a:cs typeface="Tahoma" pitchFamily="34" charset="0"/>
              </a:rPr>
              <a:t>ОСНОВНЫЕ ПРОБЛЕМЫ ОРГАНИЗАЦИИ ЛИЦЕЙСКОГО МОНИТОРИНГА :</a:t>
            </a:r>
            <a:r>
              <a:rPr lang="ru-RU" sz="3200" b="1" dirty="0" smtClean="0">
                <a:solidFill>
                  <a:schemeClr val="tx2">
                    <a:lumMod val="60000"/>
                    <a:lumOff val="40000"/>
                  </a:schemeClr>
                </a:solidFill>
              </a:rPr>
              <a:t/>
            </a:r>
            <a:br>
              <a:rPr lang="ru-RU" sz="3200" b="1" dirty="0" smtClean="0">
                <a:solidFill>
                  <a:schemeClr val="tx2">
                    <a:lumMod val="60000"/>
                    <a:lumOff val="40000"/>
                  </a:schemeClr>
                </a:solidFill>
              </a:rPr>
            </a:br>
            <a:endParaRPr lang="ru-RU" sz="3200" b="1" dirty="0" smtClean="0">
              <a:solidFill>
                <a:schemeClr val="tx2">
                  <a:lumMod val="60000"/>
                  <a:lumOff val="40000"/>
                </a:schemeClr>
              </a:solidFill>
            </a:endParaRPr>
          </a:p>
        </p:txBody>
      </p:sp>
      <p:sp>
        <p:nvSpPr>
          <p:cNvPr id="31747" name="Rectangle 3"/>
          <p:cNvSpPr>
            <a:spLocks noGrp="1" noChangeArrowheads="1"/>
          </p:cNvSpPr>
          <p:nvPr>
            <p:ph type="body" idx="1"/>
          </p:nvPr>
        </p:nvSpPr>
        <p:spPr>
          <a:xfrm>
            <a:off x="0" y="803672"/>
            <a:ext cx="9144000" cy="4339828"/>
          </a:xfrm>
        </p:spPr>
        <p:txBody>
          <a:bodyPr/>
          <a:lstStyle/>
          <a:p>
            <a:pPr>
              <a:lnSpc>
                <a:spcPct val="80000"/>
              </a:lnSpc>
              <a:buNone/>
            </a:pPr>
            <a:r>
              <a:rPr lang="ru-RU" sz="1800" b="1" dirty="0" smtClean="0">
                <a:cs typeface="Tahoma" pitchFamily="34" charset="0"/>
              </a:rPr>
              <a:t>1)Необходим переход к более гибким способам и методам контроля, создание мотивационного контроля</a:t>
            </a:r>
          </a:p>
          <a:p>
            <a:pPr>
              <a:lnSpc>
                <a:spcPct val="80000"/>
              </a:lnSpc>
              <a:buNone/>
            </a:pPr>
            <a:r>
              <a:rPr lang="ru-RU" sz="1800" b="1" dirty="0" smtClean="0">
                <a:cs typeface="Tahoma" pitchFamily="34" charset="0"/>
              </a:rPr>
              <a:t>2)</a:t>
            </a:r>
            <a:r>
              <a:rPr lang="ru-RU" sz="1800" b="1" dirty="0" err="1" smtClean="0">
                <a:cs typeface="Tahoma" pitchFamily="34" charset="0"/>
              </a:rPr>
              <a:t>Неободимо</a:t>
            </a:r>
            <a:r>
              <a:rPr lang="ru-RU" sz="1800" b="1" dirty="0" smtClean="0">
                <a:cs typeface="Tahoma" pitchFamily="34" charset="0"/>
              </a:rPr>
              <a:t> устранение избыточности  контроля </a:t>
            </a:r>
          </a:p>
          <a:p>
            <a:pPr>
              <a:lnSpc>
                <a:spcPct val="80000"/>
              </a:lnSpc>
              <a:buNone/>
            </a:pPr>
            <a:r>
              <a:rPr lang="ru-RU" sz="1800" dirty="0" smtClean="0"/>
              <a:t> (Важно не забывать известный английский афоризм: «Никто еще не стал выше от того, что его измеряли»)=</a:t>
            </a:r>
            <a:r>
              <a:rPr lang="en-US" sz="1800" dirty="0" smtClean="0"/>
              <a:t>&gt;</a:t>
            </a:r>
            <a:r>
              <a:rPr lang="ru-RU" sz="1800" dirty="0" smtClean="0"/>
              <a:t>не допускать избытка контроля и дублирования =</a:t>
            </a:r>
            <a:r>
              <a:rPr lang="en-US" sz="1800" dirty="0" smtClean="0"/>
              <a:t>&gt;</a:t>
            </a:r>
            <a:r>
              <a:rPr lang="ru-RU" sz="1800" b="1" dirty="0" smtClean="0">
                <a:solidFill>
                  <a:schemeClr val="tx2">
                    <a:lumMod val="60000"/>
                    <a:lumOff val="40000"/>
                  </a:schemeClr>
                </a:solidFill>
                <a:cs typeface="Tahoma" pitchFamily="34" charset="0"/>
              </a:rPr>
              <a:t> </a:t>
            </a:r>
            <a:r>
              <a:rPr lang="ru-RU" sz="1800" b="1" dirty="0" smtClean="0">
                <a:cs typeface="Tahoma" pitchFamily="34" charset="0"/>
              </a:rPr>
              <a:t>добиться оптимального сочетания двух видов мониторинга - </a:t>
            </a:r>
            <a:r>
              <a:rPr lang="ru-RU" sz="1800" b="1" dirty="0" err="1" smtClean="0">
                <a:cs typeface="Tahoma" pitchFamily="34" charset="0"/>
              </a:rPr>
              <a:t>внутрилицейского</a:t>
            </a:r>
            <a:r>
              <a:rPr lang="ru-RU" sz="1800" b="1" dirty="0" smtClean="0">
                <a:cs typeface="Tahoma" pitchFamily="34" charset="0"/>
              </a:rPr>
              <a:t>  и внешнего</a:t>
            </a:r>
          </a:p>
          <a:p>
            <a:pPr marL="457200" indent="-457200" eaLnBrk="1" hangingPunct="1">
              <a:lnSpc>
                <a:spcPct val="90000"/>
              </a:lnSpc>
              <a:buNone/>
              <a:defRPr/>
            </a:pPr>
            <a:r>
              <a:rPr lang="ru-RU" sz="1800" b="1" dirty="0" smtClean="0">
                <a:cs typeface="Tahoma" pitchFamily="34" charset="0"/>
              </a:rPr>
              <a:t>3)</a:t>
            </a:r>
            <a:r>
              <a:rPr lang="ru-RU" sz="1800" b="1" dirty="0" smtClean="0"/>
              <a:t> Реализация системы компьютерного мониторинга образовательного процесса</a:t>
            </a:r>
            <a:endParaRPr lang="ru-RU" sz="1800" b="1" dirty="0" smtClean="0">
              <a:cs typeface="Tahoma" pitchFamily="34" charset="0"/>
            </a:endParaRPr>
          </a:p>
          <a:p>
            <a:pPr marL="457200" indent="-457200" eaLnBrk="1" hangingPunct="1">
              <a:lnSpc>
                <a:spcPct val="90000"/>
              </a:lnSpc>
              <a:buNone/>
              <a:defRPr/>
            </a:pPr>
            <a:r>
              <a:rPr lang="ru-RU" sz="1800" b="1" dirty="0" smtClean="0">
                <a:cs typeface="Tahoma" pitchFamily="34" charset="0"/>
              </a:rPr>
              <a:t>4)Необходимо преодолевать чрезмерный  академизм лицейского образования</a:t>
            </a:r>
            <a:r>
              <a:rPr lang="ru-RU" sz="1800" dirty="0" smtClean="0"/>
              <a:t> </a:t>
            </a:r>
            <a:r>
              <a:rPr lang="ru-RU" sz="1800" b="1" dirty="0" smtClean="0"/>
              <a:t>(нацеленность на достижение высокого уровня знаний)</a:t>
            </a:r>
            <a:r>
              <a:rPr lang="ru-RU" sz="1800" b="1" dirty="0" smtClean="0">
                <a:cs typeface="Tahoma" pitchFamily="34" charset="0"/>
              </a:rPr>
              <a:t> в сторону усиления </a:t>
            </a:r>
            <a:r>
              <a:rPr lang="ru-RU" sz="1800" b="1" dirty="0" err="1" smtClean="0"/>
              <a:t>компетентностного</a:t>
            </a:r>
            <a:r>
              <a:rPr lang="ru-RU" sz="1800" b="1" dirty="0" smtClean="0"/>
              <a:t> , </a:t>
            </a:r>
            <a:r>
              <a:rPr lang="ru-RU" sz="1800" b="1" dirty="0" err="1" smtClean="0"/>
              <a:t>деятельностного</a:t>
            </a:r>
            <a:r>
              <a:rPr lang="ru-RU" sz="1800" b="1" dirty="0" smtClean="0"/>
              <a:t> </a:t>
            </a:r>
            <a:r>
              <a:rPr lang="ru-RU" sz="1800" b="1" dirty="0" smtClean="0">
                <a:cs typeface="Tahoma" pitchFamily="34" charset="0"/>
              </a:rPr>
              <a:t> подхода =</a:t>
            </a:r>
            <a:r>
              <a:rPr lang="en-US" sz="1800" b="1" dirty="0" smtClean="0">
                <a:cs typeface="Tahoma" pitchFamily="34" charset="0"/>
              </a:rPr>
              <a:t>&gt;</a:t>
            </a:r>
            <a:r>
              <a:rPr lang="ru-RU" sz="1800" b="1" dirty="0" smtClean="0">
                <a:cs typeface="Tahoma" pitchFamily="34" charset="0"/>
              </a:rPr>
              <a:t> совершенствование мониторинга в этом направлении</a:t>
            </a:r>
          </a:p>
          <a:p>
            <a:pPr marL="457200" indent="-457200" eaLnBrk="1" hangingPunct="1">
              <a:lnSpc>
                <a:spcPct val="90000"/>
              </a:lnSpc>
              <a:buNone/>
              <a:defRPr/>
            </a:pPr>
            <a:r>
              <a:rPr lang="ru-RU" sz="1800" b="1" dirty="0" smtClean="0">
                <a:cs typeface="Tahoma" pitchFamily="34" charset="0"/>
              </a:rPr>
              <a:t>5)Необходимо продолжить работу над созданием единой системы критериев  оценки  предметных  и </a:t>
            </a:r>
            <a:r>
              <a:rPr lang="ru-RU" sz="1800" b="1" dirty="0" err="1" smtClean="0">
                <a:cs typeface="Tahoma" pitchFamily="34" charset="0"/>
              </a:rPr>
              <a:t>метапредметных</a:t>
            </a:r>
            <a:r>
              <a:rPr lang="ru-RU" sz="1800" b="1" dirty="0" smtClean="0">
                <a:cs typeface="Tahoma" pitchFamily="34" charset="0"/>
              </a:rPr>
              <a:t> результатов</a:t>
            </a:r>
          </a:p>
          <a:p>
            <a:pPr marL="457200" lvl="0" indent="-457200">
              <a:lnSpc>
                <a:spcPct val="90000"/>
              </a:lnSpc>
              <a:buNone/>
              <a:defRPr/>
            </a:pPr>
            <a:r>
              <a:rPr lang="ru-RU" sz="1800" b="1" dirty="0" smtClean="0">
                <a:cs typeface="Tahoma" pitchFamily="34" charset="0"/>
              </a:rPr>
              <a:t>6)</a:t>
            </a:r>
            <a:r>
              <a:rPr lang="ru-RU" sz="1800" b="1" dirty="0" smtClean="0"/>
              <a:t> Д.б.принцип опережающего управления :прежде чем вводить в режим функционирования любой новый параметр качества, необходимо убедиться, что все субъекты его реализации понимают и принимают смысл требования и согласны со способами его измерения. </a:t>
            </a:r>
            <a:endParaRPr lang="ru-RU" sz="1800" dirty="0" smtClean="0"/>
          </a:p>
          <a:p>
            <a:pPr marL="457200" indent="-457200" eaLnBrk="1" hangingPunct="1">
              <a:lnSpc>
                <a:spcPct val="90000"/>
              </a:lnSpc>
              <a:buNone/>
              <a:defRPr/>
            </a:pPr>
            <a:r>
              <a:rPr lang="ru-RU" sz="2000" b="1" dirty="0" smtClean="0">
                <a:cs typeface="Tahoma" pitchFamily="34" charset="0"/>
              </a:rPr>
              <a:t>  </a:t>
            </a:r>
          </a:p>
          <a:p>
            <a:pPr>
              <a:lnSpc>
                <a:spcPct val="80000"/>
              </a:lnSpc>
              <a:buNone/>
            </a:pPr>
            <a:endParaRPr lang="ru-RU" sz="2000" b="1" dirty="0" smtClean="0">
              <a:latin typeface="Tahoma" pitchFamily="34" charset="0"/>
              <a:cs typeface="Tahoma" pitchFamily="34" charset="0"/>
            </a:endParaRPr>
          </a:p>
        </p:txBody>
      </p:sp>
    </p:spTree>
  </p:cSld>
  <p:clrMapOvr>
    <a:masterClrMapping/>
  </p:clrMapOvr>
  <p:transition advTm="10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верх 3"/>
          <p:cNvSpPr/>
          <p:nvPr/>
        </p:nvSpPr>
        <p:spPr>
          <a:xfrm>
            <a:off x="3923928" y="1851670"/>
            <a:ext cx="1152525" cy="1133475"/>
          </a:xfrm>
          <a:prstGeom prs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00" name="TextBox 4"/>
          <p:cNvSpPr txBox="1">
            <a:spLocks noChangeArrowheads="1"/>
          </p:cNvSpPr>
          <p:nvPr/>
        </p:nvSpPr>
        <p:spPr bwMode="auto">
          <a:xfrm>
            <a:off x="1692275" y="2950369"/>
            <a:ext cx="5543550" cy="1815882"/>
          </a:xfrm>
          <a:prstGeom prst="rect">
            <a:avLst/>
          </a:prstGeom>
          <a:noFill/>
          <a:ln w="9525">
            <a:noFill/>
            <a:miter lim="800000"/>
            <a:headEnd/>
            <a:tailEnd/>
          </a:ln>
        </p:spPr>
        <p:txBody>
          <a:bodyPr>
            <a:spAutoFit/>
          </a:bodyPr>
          <a:lstStyle/>
          <a:p>
            <a:pPr algn="ctr"/>
            <a:r>
              <a:rPr lang="ru-RU" sz="2800" b="1" dirty="0">
                <a:solidFill>
                  <a:srgbClr val="0070C0"/>
                </a:solidFill>
                <a:latin typeface="Calibri" pitchFamily="34" charset="0"/>
              </a:rPr>
              <a:t>ГЛАВНАЯ ЗАДАЧА:</a:t>
            </a:r>
          </a:p>
          <a:p>
            <a:pPr algn="ctr"/>
            <a:r>
              <a:rPr lang="ru-RU" sz="2800" b="1" dirty="0">
                <a:solidFill>
                  <a:srgbClr val="0070C0"/>
                </a:solidFill>
                <a:latin typeface="Calibri" pitchFamily="34" charset="0"/>
              </a:rPr>
              <a:t>ДЕЙСТВИЯ, НАПРАВЛЕННЫЕ НА ПОВЫШЕНИЕ КАЧЕСТВА ОБРАЗОВАНИЯ</a:t>
            </a:r>
          </a:p>
        </p:txBody>
      </p:sp>
      <p:pic>
        <p:nvPicPr>
          <p:cNvPr id="5" name="Picture 3" descr="E:\rtc_prezent_png\rtc_shapka.png"/>
          <p:cNvPicPr>
            <a:picLocks noChangeAspect="1" noChangeArrowheads="1"/>
          </p:cNvPicPr>
          <p:nvPr/>
        </p:nvPicPr>
        <p:blipFill>
          <a:blip r:embed="rId2" cstate="print"/>
          <a:srcRect/>
          <a:stretch>
            <a:fillRect/>
          </a:stretch>
        </p:blipFill>
        <p:spPr bwMode="auto">
          <a:xfrm>
            <a:off x="-14288" y="-20638"/>
            <a:ext cx="9158288" cy="1177926"/>
          </a:xfrm>
          <a:prstGeom prst="rect">
            <a:avLst/>
          </a:prstGeom>
          <a:noFill/>
          <a:ln w="9525">
            <a:noFill/>
            <a:miter lim="800000"/>
            <a:headEnd/>
            <a:tailEnd/>
          </a:ln>
        </p:spPr>
      </p:pic>
      <p:sp>
        <p:nvSpPr>
          <p:cNvPr id="6" name="Прямоугольник 5"/>
          <p:cNvSpPr/>
          <p:nvPr/>
        </p:nvSpPr>
        <p:spPr>
          <a:xfrm>
            <a:off x="0" y="0"/>
            <a:ext cx="9144000" cy="954107"/>
          </a:xfrm>
          <a:prstGeom prst="rect">
            <a:avLst/>
          </a:prstGeom>
        </p:spPr>
        <p:txBody>
          <a:bodyPr wrap="square">
            <a:spAutoFit/>
          </a:bodyPr>
          <a:lstStyle/>
          <a:p>
            <a:pPr algn="ctr"/>
            <a:r>
              <a:rPr lang="ru-RU" sz="2800" b="1" dirty="0" smtClean="0">
                <a:solidFill>
                  <a:schemeClr val="bg1"/>
                </a:solidFill>
              </a:rPr>
              <a:t>КЛЮЧЕВАЯ ПРОБЛЕМА СОВРЕМЕННОГО ОБРАЗОВАНИЯ – </a:t>
            </a:r>
            <a:br>
              <a:rPr lang="ru-RU" sz="2800" b="1" dirty="0" smtClean="0">
                <a:solidFill>
                  <a:schemeClr val="bg1"/>
                </a:solidFill>
              </a:rPr>
            </a:br>
            <a:endParaRPr lang="ru-RU" sz="2800" dirty="0">
              <a:solidFill>
                <a:schemeClr val="bg1"/>
              </a:solidFill>
            </a:endParaRPr>
          </a:p>
        </p:txBody>
      </p:sp>
      <p:sp>
        <p:nvSpPr>
          <p:cNvPr id="7" name="TextBox 6"/>
          <p:cNvSpPr txBox="1"/>
          <p:nvPr/>
        </p:nvSpPr>
        <p:spPr>
          <a:xfrm>
            <a:off x="2267744" y="1275606"/>
            <a:ext cx="4464496" cy="523220"/>
          </a:xfrm>
          <a:prstGeom prst="rect">
            <a:avLst/>
          </a:prstGeom>
          <a:noFill/>
        </p:spPr>
        <p:txBody>
          <a:bodyPr wrap="square" rtlCol="0">
            <a:spAutoFit/>
          </a:bodyPr>
          <a:lstStyle/>
          <a:p>
            <a:pPr algn="ctr"/>
            <a:r>
              <a:rPr lang="ru-RU" sz="2800" b="1" dirty="0" smtClean="0">
                <a:solidFill>
                  <a:srgbClr val="002060"/>
                </a:solidFill>
              </a:rPr>
              <a:t>ЕГО КАЧЕСТВО </a:t>
            </a:r>
            <a:endParaRPr lang="ru-RU" sz="28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7494"/>
            <a:ext cx="8229600" cy="4326731"/>
          </a:xfrm>
        </p:spPr>
        <p:txBody>
          <a:bodyPr/>
          <a:lstStyle/>
          <a:p>
            <a:pPr>
              <a:buNone/>
            </a:pPr>
            <a:r>
              <a:rPr lang="ru-RU" sz="2000" b="1" dirty="0" smtClean="0"/>
              <a:t>6)Необходимость  развития </a:t>
            </a:r>
            <a:r>
              <a:rPr lang="ru-RU" sz="2000" b="1" dirty="0" err="1" smtClean="0"/>
              <a:t>внутрилицейского</a:t>
            </a:r>
            <a:r>
              <a:rPr lang="ru-RU" sz="2000" b="1" dirty="0" smtClean="0"/>
              <a:t> мониторинга и  системы </a:t>
            </a:r>
            <a:br>
              <a:rPr lang="ru-RU" sz="2000" b="1" dirty="0" smtClean="0"/>
            </a:br>
            <a:r>
              <a:rPr lang="ru-RU" sz="2000" b="1" dirty="0" smtClean="0"/>
              <a:t>оценки качества результатов образования  в соответствии с ФГОС :</a:t>
            </a:r>
          </a:p>
          <a:p>
            <a:pPr>
              <a:buNone/>
            </a:pPr>
            <a:r>
              <a:rPr lang="ru-RU" sz="2000" b="1" dirty="0" smtClean="0"/>
              <a:t> С позиции идеологии ФГОС: система ВШК рассматривается не в рамках "модели контроля", а в рамках "модели обеспечения" качества образования. Только в этом случае школьная система оценивания качества может нести свою долю ответственности за выполнение требований стандартов</a:t>
            </a:r>
            <a:endParaRPr lang="ru-RU" sz="2000" dirty="0" smtClean="0"/>
          </a:p>
          <a:p>
            <a:pPr>
              <a:buNone/>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0" y="0"/>
            <a:ext cx="9144000" cy="5020022"/>
          </a:xfrm>
        </p:spPr>
        <p:txBody>
          <a:bodyPr/>
          <a:lstStyle/>
          <a:p>
            <a:pPr>
              <a:buClr>
                <a:schemeClr val="accent1"/>
              </a:buClr>
              <a:buSzPct val="75000"/>
              <a:buNone/>
            </a:pPr>
            <a:r>
              <a:rPr kumimoji="1" lang="ru-RU" sz="1600" dirty="0" smtClean="0">
                <a:solidFill>
                  <a:srgbClr val="002060"/>
                </a:solidFill>
                <a:effectLst>
                  <a:outerShdw blurRad="38100" dist="38100" dir="2700000" algn="tl">
                    <a:srgbClr val="C0C0C0"/>
                  </a:outerShdw>
                </a:effectLst>
                <a:latin typeface="Cambria" pitchFamily="18" charset="0"/>
              </a:rPr>
              <a:t>Необходим полный переход к новым методологическим основам системы оценки достижения результатов образования - от оценки достижений обучающихся и учителей к оценке эффективной деятельности всех участников образовательного процесса. </a:t>
            </a:r>
          </a:p>
          <a:p>
            <a:pPr>
              <a:buClr>
                <a:srgbClr val="CC0000"/>
              </a:buClr>
              <a:buFont typeface="Wingdings" pitchFamily="2" charset="2"/>
              <a:buChar char="ü"/>
            </a:pPr>
            <a:r>
              <a:rPr lang="ru-RU" sz="1600" dirty="0" smtClean="0">
                <a:solidFill>
                  <a:srgbClr val="0000CC"/>
                </a:solidFill>
                <a:effectLst>
                  <a:outerShdw blurRad="38100" dist="38100" dir="2700000" algn="tl">
                    <a:srgbClr val="C0C0C0"/>
                  </a:outerShdw>
                </a:effectLst>
                <a:latin typeface="Cambria" pitchFamily="18" charset="0"/>
              </a:rPr>
              <a:t>оценка </a:t>
            </a:r>
            <a:r>
              <a:rPr lang="ru-RU" sz="1600" dirty="0" smtClean="0">
                <a:solidFill>
                  <a:srgbClr val="CC0000"/>
                </a:solidFill>
                <a:effectLst>
                  <a:outerShdw blurRad="38100" dist="38100" dir="2700000" algn="tl">
                    <a:srgbClr val="C0C0C0"/>
                  </a:outerShdw>
                </a:effectLst>
                <a:latin typeface="Cambria" pitchFamily="18" charset="0"/>
              </a:rPr>
              <a:t>предметных, метапредметных, личностных результатов</a:t>
            </a:r>
            <a:r>
              <a:rPr lang="ru-RU" sz="1600" dirty="0" smtClean="0">
                <a:solidFill>
                  <a:srgbClr val="0000CC"/>
                </a:solidFill>
                <a:effectLst>
                  <a:outerShdw blurRad="38100" dist="38100" dir="2700000" algn="tl">
                    <a:srgbClr val="C0C0C0"/>
                  </a:outerShdw>
                </a:effectLst>
                <a:latin typeface="Cambria" pitchFamily="18" charset="0"/>
              </a:rPr>
              <a:t>;</a:t>
            </a:r>
          </a:p>
          <a:p>
            <a:pPr>
              <a:buClr>
                <a:srgbClr val="CC0000"/>
              </a:buClr>
              <a:buFont typeface="Wingdings" pitchFamily="2" charset="2"/>
              <a:buChar char="ü"/>
            </a:pPr>
            <a:r>
              <a:rPr lang="ru-RU" sz="1600" dirty="0" smtClean="0">
                <a:solidFill>
                  <a:srgbClr val="0000CC"/>
                </a:solidFill>
                <a:effectLst>
                  <a:outerShdw blurRad="38100" dist="38100" dir="2700000" algn="tl">
                    <a:srgbClr val="C0C0C0"/>
                  </a:outerShdw>
                </a:effectLst>
                <a:latin typeface="Cambria" pitchFamily="18" charset="0"/>
              </a:rPr>
              <a:t>оценка способности </a:t>
            </a:r>
            <a:r>
              <a:rPr lang="ru-RU" sz="1600" dirty="0" smtClean="0">
                <a:solidFill>
                  <a:srgbClr val="CC0000"/>
                </a:solidFill>
                <a:effectLst>
                  <a:outerShdw blurRad="38100" dist="38100" dir="2700000" algn="tl">
                    <a:srgbClr val="C0C0C0"/>
                  </a:outerShdw>
                </a:effectLst>
                <a:latin typeface="Cambria" pitchFamily="18" charset="0"/>
              </a:rPr>
              <a:t>решать учебно-познавательные и учебно-практические задачи;</a:t>
            </a:r>
          </a:p>
          <a:p>
            <a:pPr>
              <a:buClr>
                <a:srgbClr val="CC0000"/>
              </a:buClr>
              <a:buFont typeface="Wingdings" pitchFamily="2" charset="2"/>
              <a:buChar char="ü"/>
            </a:pPr>
            <a:r>
              <a:rPr lang="ru-RU" sz="1600" dirty="0" smtClean="0">
                <a:solidFill>
                  <a:srgbClr val="0000CC"/>
                </a:solidFill>
                <a:effectLst>
                  <a:outerShdw blurRad="38100" dist="38100" dir="2700000" algn="tl">
                    <a:srgbClr val="C0C0C0"/>
                  </a:outerShdw>
                </a:effectLst>
                <a:latin typeface="Cambria" pitchFamily="18" charset="0"/>
              </a:rPr>
              <a:t>сочетание и интеграция </a:t>
            </a:r>
            <a:r>
              <a:rPr lang="ru-RU" sz="1600" dirty="0" smtClean="0">
                <a:solidFill>
                  <a:srgbClr val="CC0000"/>
                </a:solidFill>
                <a:effectLst>
                  <a:outerShdw blurRad="38100" dist="38100" dir="2700000" algn="tl">
                    <a:srgbClr val="C0C0C0"/>
                  </a:outerShdw>
                </a:effectLst>
                <a:latin typeface="Cambria" pitchFamily="18" charset="0"/>
              </a:rPr>
              <a:t>внутренней и внешней</a:t>
            </a:r>
            <a:r>
              <a:rPr lang="ru-RU" sz="1600" dirty="0" smtClean="0">
                <a:solidFill>
                  <a:srgbClr val="0000CC"/>
                </a:solidFill>
                <a:effectLst>
                  <a:outerShdw blurRad="38100" dist="38100" dir="2700000" algn="tl">
                    <a:srgbClr val="C0C0C0"/>
                  </a:outerShdw>
                </a:effectLst>
                <a:latin typeface="Cambria" pitchFamily="18" charset="0"/>
              </a:rPr>
              <a:t> оценки качества </a:t>
            </a:r>
          </a:p>
          <a:p>
            <a:pPr>
              <a:buClr>
                <a:srgbClr val="CC0000"/>
              </a:buClr>
              <a:buFont typeface="Wingdings" pitchFamily="2" charset="2"/>
              <a:buChar char="ü"/>
            </a:pPr>
            <a:r>
              <a:rPr lang="ru-RU" sz="1600" dirty="0" smtClean="0">
                <a:solidFill>
                  <a:srgbClr val="0000CC"/>
                </a:solidFill>
                <a:effectLst>
                  <a:outerShdw blurRad="38100" dist="38100" dir="2700000" algn="tl">
                    <a:srgbClr val="C0C0C0"/>
                  </a:outerShdw>
                </a:effectLst>
                <a:latin typeface="Cambria" pitchFamily="18" charset="0"/>
              </a:rPr>
              <a:t>комплексный подход: использование</a:t>
            </a:r>
          </a:p>
          <a:p>
            <a:pPr lvl="1">
              <a:buClr>
                <a:srgbClr val="CC0000"/>
              </a:buClr>
              <a:buFont typeface="Wingdings" pitchFamily="2" charset="2"/>
              <a:buNone/>
            </a:pPr>
            <a:r>
              <a:rPr lang="ru-RU" sz="1600" b="1" dirty="0" smtClean="0">
                <a:solidFill>
                  <a:srgbClr val="CC0000"/>
                </a:solidFill>
                <a:effectLst>
                  <a:outerShdw blurRad="38100" dist="38100" dir="2700000" algn="tl">
                    <a:srgbClr val="C0C0C0"/>
                  </a:outerShdw>
                </a:effectLst>
                <a:latin typeface="Cambria" pitchFamily="18" charset="0"/>
                <a:cs typeface="Tahoma" pitchFamily="34" charset="0"/>
              </a:rPr>
              <a:t>стандартизированных работ </a:t>
            </a:r>
            <a:r>
              <a:rPr lang="ru-RU" sz="1600" b="1" dirty="0" smtClean="0">
                <a:solidFill>
                  <a:srgbClr val="0000CC"/>
                </a:solidFill>
                <a:effectLst>
                  <a:outerShdw blurRad="38100" dist="38100" dir="2700000" algn="tl">
                    <a:srgbClr val="C0C0C0"/>
                  </a:outerShdw>
                </a:effectLst>
                <a:latin typeface="Cambria" pitchFamily="18" charset="0"/>
                <a:cs typeface="Tahoma" pitchFamily="34" charset="0"/>
              </a:rPr>
              <a:t>(устных, письменных);</a:t>
            </a:r>
          </a:p>
          <a:p>
            <a:pPr lvl="1">
              <a:buClr>
                <a:srgbClr val="CC0000"/>
              </a:buClr>
              <a:buFont typeface="Wingdings" pitchFamily="2" charset="2"/>
              <a:buNone/>
            </a:pPr>
            <a:r>
              <a:rPr lang="ru-RU" sz="1600" b="1" dirty="0" err="1" smtClean="0">
                <a:solidFill>
                  <a:srgbClr val="CC0000"/>
                </a:solidFill>
                <a:effectLst>
                  <a:outerShdw blurRad="38100" dist="38100" dir="2700000" algn="tl">
                    <a:srgbClr val="C0C0C0"/>
                  </a:outerShdw>
                </a:effectLst>
                <a:latin typeface="Cambria" pitchFamily="18" charset="0"/>
                <a:cs typeface="Tahoma" pitchFamily="34" charset="0"/>
              </a:rPr>
              <a:t>нестандартизированных</a:t>
            </a:r>
            <a:r>
              <a:rPr lang="ru-RU" sz="1600" b="1" dirty="0" smtClean="0">
                <a:solidFill>
                  <a:srgbClr val="CC0000"/>
                </a:solidFill>
                <a:effectLst>
                  <a:outerShdw blurRad="38100" dist="38100" dir="2700000" algn="tl">
                    <a:srgbClr val="C0C0C0"/>
                  </a:outerShdw>
                </a:effectLst>
                <a:latin typeface="Cambria" pitchFamily="18" charset="0"/>
                <a:cs typeface="Tahoma" pitchFamily="34" charset="0"/>
              </a:rPr>
              <a:t> работ: </a:t>
            </a:r>
            <a:r>
              <a:rPr lang="ru-RU" sz="1600" b="1" dirty="0" smtClean="0">
                <a:solidFill>
                  <a:srgbClr val="0000CC"/>
                </a:solidFill>
                <a:effectLst>
                  <a:outerShdw blurRad="38100" dist="38100" dir="2700000" algn="tl">
                    <a:srgbClr val="C0C0C0"/>
                  </a:outerShdw>
                </a:effectLst>
                <a:latin typeface="Cambria" pitchFamily="18" charset="0"/>
                <a:cs typeface="Tahoma" pitchFamily="34" charset="0"/>
              </a:rPr>
              <a:t>проектов, практических работ, </a:t>
            </a:r>
          </a:p>
          <a:p>
            <a:pPr lvl="1">
              <a:buClr>
                <a:srgbClr val="CC0000"/>
              </a:buClr>
              <a:buFont typeface="Wingdings" pitchFamily="2" charset="2"/>
              <a:buNone/>
            </a:pPr>
            <a:r>
              <a:rPr lang="ru-RU" sz="1600" b="1" dirty="0" err="1" smtClean="0">
                <a:solidFill>
                  <a:srgbClr val="CC0000"/>
                </a:solidFill>
                <a:effectLst>
                  <a:outerShdw blurRad="38100" dist="38100" dir="2700000" algn="tl">
                    <a:srgbClr val="C0C0C0"/>
                  </a:outerShdw>
                </a:effectLst>
                <a:latin typeface="Cambria" pitchFamily="18" charset="0"/>
                <a:cs typeface="Tahoma" pitchFamily="34" charset="0"/>
              </a:rPr>
              <a:t>портфолио</a:t>
            </a:r>
            <a:r>
              <a:rPr lang="ru-RU" sz="1600" b="1" dirty="0" smtClean="0">
                <a:solidFill>
                  <a:srgbClr val="CC0000"/>
                </a:solidFill>
                <a:effectLst>
                  <a:outerShdw blurRad="38100" dist="38100" dir="2700000" algn="tl">
                    <a:srgbClr val="C0C0C0"/>
                  </a:outerShdw>
                </a:effectLst>
                <a:latin typeface="Cambria" pitchFamily="18" charset="0"/>
                <a:cs typeface="Tahoma" pitchFamily="34" charset="0"/>
              </a:rPr>
              <a:t>, самоанализа, самооценки </a:t>
            </a:r>
            <a:r>
              <a:rPr lang="ru-RU" sz="1600" b="1" dirty="0" smtClean="0">
                <a:solidFill>
                  <a:srgbClr val="0000CC"/>
                </a:solidFill>
                <a:effectLst>
                  <a:outerShdw blurRad="38100" dist="38100" dir="2700000" algn="tl">
                    <a:srgbClr val="C0C0C0"/>
                  </a:outerShdw>
                </a:effectLst>
                <a:latin typeface="Cambria" pitchFamily="18" charset="0"/>
                <a:cs typeface="Tahoma" pitchFamily="34" charset="0"/>
              </a:rPr>
              <a:t>и др.</a:t>
            </a:r>
          </a:p>
          <a:p>
            <a:pPr>
              <a:buClr>
                <a:srgbClr val="CC0000"/>
              </a:buClr>
              <a:buFont typeface="Wingdings" pitchFamily="2" charset="2"/>
              <a:buChar char="ü"/>
            </a:pPr>
            <a:r>
              <a:rPr lang="ru-RU" sz="1600" dirty="0" smtClean="0">
                <a:solidFill>
                  <a:srgbClr val="CC0000"/>
                </a:solidFill>
                <a:effectLst>
                  <a:outerShdw blurRad="38100" dist="38100" dir="2700000" algn="tl">
                    <a:srgbClr val="C0C0C0"/>
                  </a:outerShdw>
                </a:effectLst>
                <a:latin typeface="Cambria" pitchFamily="18" charset="0"/>
              </a:rPr>
              <a:t>уровневый подход</a:t>
            </a:r>
            <a:r>
              <a:rPr lang="ru-RU" sz="1600" dirty="0" smtClean="0">
                <a:solidFill>
                  <a:srgbClr val="0000CC"/>
                </a:solidFill>
                <a:effectLst>
                  <a:outerShdw blurRad="38100" dist="38100" dir="2700000" algn="tl">
                    <a:srgbClr val="C0C0C0"/>
                  </a:outerShdw>
                </a:effectLst>
                <a:latin typeface="Cambria" pitchFamily="18" charset="0"/>
              </a:rPr>
              <a:t>  в инструментарии, в представлении результатов;</a:t>
            </a:r>
          </a:p>
          <a:p>
            <a:pPr>
              <a:buClr>
                <a:srgbClr val="CC0000"/>
              </a:buClr>
              <a:buFont typeface="Wingdings" pitchFamily="2" charset="2"/>
              <a:buChar char="ü"/>
            </a:pPr>
            <a:r>
              <a:rPr lang="ru-RU" sz="1600" dirty="0" smtClean="0">
                <a:solidFill>
                  <a:srgbClr val="CC0000"/>
                </a:solidFill>
                <a:effectLst>
                  <a:outerShdw blurRad="38100" dist="38100" dir="2700000" algn="tl">
                    <a:srgbClr val="C0C0C0"/>
                  </a:outerShdw>
                </a:effectLst>
                <a:latin typeface="Cambria" pitchFamily="18" charset="0"/>
              </a:rPr>
              <a:t>накопительная система</a:t>
            </a:r>
            <a:r>
              <a:rPr lang="ru-RU" sz="1600" dirty="0" smtClean="0">
                <a:solidFill>
                  <a:srgbClr val="0000CC"/>
                </a:solidFill>
                <a:effectLst>
                  <a:outerShdw blurRad="38100" dist="38100" dir="2700000" algn="tl">
                    <a:srgbClr val="C0C0C0"/>
                  </a:outerShdw>
                </a:effectLst>
                <a:latin typeface="Cambria" pitchFamily="18" charset="0"/>
              </a:rPr>
              <a:t> оценки индивидуальных достижений(</a:t>
            </a:r>
            <a:r>
              <a:rPr lang="ru-RU" sz="1600" dirty="0" err="1" smtClean="0">
                <a:solidFill>
                  <a:srgbClr val="0000CC"/>
                </a:solidFill>
                <a:effectLst>
                  <a:outerShdw blurRad="38100" dist="38100" dir="2700000" algn="tl">
                    <a:srgbClr val="C0C0C0"/>
                  </a:outerShdw>
                </a:effectLst>
                <a:latin typeface="Cambria" pitchFamily="18" charset="0"/>
              </a:rPr>
              <a:t>портфолио</a:t>
            </a:r>
            <a:r>
              <a:rPr lang="ru-RU" sz="1600" dirty="0" smtClean="0">
                <a:solidFill>
                  <a:srgbClr val="0000CC"/>
                </a:solidFill>
                <a:effectLst>
                  <a:outerShdw blurRad="38100" dist="38100" dir="2700000" algn="tl">
                    <a:srgbClr val="C0C0C0"/>
                  </a:outerShdw>
                </a:effectLst>
                <a:latin typeface="Cambria" pitchFamily="18" charset="0"/>
              </a:rPr>
              <a:t>);</a:t>
            </a:r>
          </a:p>
          <a:p>
            <a:pPr>
              <a:buClr>
                <a:srgbClr val="CC0000"/>
              </a:buClr>
              <a:buFont typeface="Wingdings" pitchFamily="2" charset="2"/>
              <a:buChar char="ü"/>
            </a:pPr>
            <a:r>
              <a:rPr lang="ru-RU" sz="1600" dirty="0" smtClean="0">
                <a:solidFill>
                  <a:srgbClr val="0000CC"/>
                </a:solidFill>
                <a:effectLst>
                  <a:outerShdw blurRad="38100" dist="38100" dir="2700000" algn="tl">
                    <a:srgbClr val="C0C0C0"/>
                  </a:outerShdw>
                </a:effectLst>
                <a:latin typeface="Cambria" pitchFamily="18" charset="0"/>
              </a:rPr>
              <a:t>использование </a:t>
            </a:r>
            <a:r>
              <a:rPr lang="ru-RU" sz="1600" dirty="0" smtClean="0">
                <a:solidFill>
                  <a:srgbClr val="CC0000"/>
                </a:solidFill>
                <a:effectLst>
                  <a:outerShdw blurRad="38100" dist="38100" dir="2700000" algn="tl">
                    <a:srgbClr val="C0C0C0"/>
                  </a:outerShdw>
                </a:effectLst>
                <a:latin typeface="Cambria" pitchFamily="18" charset="0"/>
              </a:rPr>
              <a:t>персонифицированной и </a:t>
            </a:r>
            <a:r>
              <a:rPr lang="ru-RU" sz="1600" dirty="0" err="1" smtClean="0">
                <a:solidFill>
                  <a:srgbClr val="CC0000"/>
                </a:solidFill>
                <a:effectLst>
                  <a:outerShdw blurRad="38100" dist="38100" dir="2700000" algn="tl">
                    <a:srgbClr val="C0C0C0"/>
                  </a:outerShdw>
                </a:effectLst>
                <a:latin typeface="Cambria" pitchFamily="18" charset="0"/>
              </a:rPr>
              <a:t>неперсонифицированной</a:t>
            </a:r>
            <a:r>
              <a:rPr lang="ru-RU" sz="1600" dirty="0" smtClean="0">
                <a:solidFill>
                  <a:srgbClr val="CC0000"/>
                </a:solidFill>
                <a:effectLst>
                  <a:outerShdw blurRad="38100" dist="38100" dir="2700000" algn="tl">
                    <a:srgbClr val="C0C0C0"/>
                  </a:outerShdw>
                </a:effectLst>
                <a:latin typeface="Cambria" pitchFamily="18" charset="0"/>
              </a:rPr>
              <a:t> информации;</a:t>
            </a:r>
            <a:endParaRPr lang="ru-RU" sz="1600" dirty="0" smtClean="0">
              <a:solidFill>
                <a:srgbClr val="0000CC"/>
              </a:solidFill>
              <a:effectLst>
                <a:outerShdw blurRad="38100" dist="38100" dir="2700000" algn="tl">
                  <a:srgbClr val="C0C0C0"/>
                </a:outerShdw>
              </a:effectLst>
              <a:latin typeface="Cambria" pitchFamily="18" charset="0"/>
            </a:endParaRPr>
          </a:p>
          <a:p>
            <a:pPr>
              <a:buClr>
                <a:srgbClr val="CC0000"/>
              </a:buClr>
              <a:buFont typeface="Wingdings" pitchFamily="2" charset="2"/>
              <a:buChar char="ü"/>
            </a:pPr>
            <a:r>
              <a:rPr lang="ru-RU" sz="1600" dirty="0" smtClean="0">
                <a:solidFill>
                  <a:srgbClr val="0000CC"/>
                </a:solidFill>
                <a:effectLst>
                  <a:outerShdw blurRad="38100" dist="38100" dir="2700000" algn="tl">
                    <a:srgbClr val="C0C0C0"/>
                  </a:outerShdw>
                </a:effectLst>
                <a:latin typeface="Cambria" pitchFamily="18" charset="0"/>
              </a:rPr>
              <a:t>более широкое внедрение формирующего , </a:t>
            </a:r>
            <a:r>
              <a:rPr lang="ru-RU" sz="1600" dirty="0" err="1" smtClean="0">
                <a:solidFill>
                  <a:srgbClr val="0000CC"/>
                </a:solidFill>
                <a:effectLst>
                  <a:outerShdw blurRad="38100" dist="38100" dir="2700000" algn="tl">
                    <a:srgbClr val="C0C0C0"/>
                  </a:outerShdw>
                </a:effectLst>
                <a:latin typeface="Cambria" pitchFamily="18" charset="0"/>
              </a:rPr>
              <a:t>критериального</a:t>
            </a:r>
            <a:r>
              <a:rPr lang="ru-RU" sz="1600" dirty="0" smtClean="0">
                <a:solidFill>
                  <a:srgbClr val="0000CC"/>
                </a:solidFill>
                <a:effectLst>
                  <a:outerShdw blurRad="38100" dist="38100" dir="2700000" algn="tl">
                    <a:srgbClr val="C0C0C0"/>
                  </a:outerShdw>
                </a:effectLst>
                <a:latin typeface="Cambria" pitchFamily="18" charset="0"/>
              </a:rPr>
              <a:t> оценивания</a:t>
            </a:r>
            <a:endParaRPr lang="ru-RU" sz="1600" dirty="0">
              <a:latin typeface="Cambr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92BCE33-2AC1-46A4-ACF9-264E44BB7198}" type="slidenum">
              <a:rPr lang="ru-RU" smtClean="0"/>
              <a:pPr>
                <a:defRPr/>
              </a:pPr>
              <a:t>22</a:t>
            </a:fld>
            <a:endParaRPr lang="ru-RU"/>
          </a:p>
        </p:txBody>
      </p:sp>
      <p:sp>
        <p:nvSpPr>
          <p:cNvPr id="3" name="Номер слайда 1"/>
          <p:cNvSpPr txBox="1">
            <a:spLocks/>
          </p:cNvSpPr>
          <p:nvPr/>
        </p:nvSpPr>
        <p:spPr>
          <a:xfrm>
            <a:off x="6553200" y="4892278"/>
            <a:ext cx="2133600" cy="251222"/>
          </a:xfrm>
          <a:prstGeom prst="rect">
            <a:avLst/>
          </a:prstGeom>
        </p:spPr>
        <p:txBody>
          <a:bodyPr anchor="ctr"/>
          <a:lstStyle/>
          <a:p>
            <a:pPr algn="r" fontAlgn="auto">
              <a:spcBef>
                <a:spcPts val="0"/>
              </a:spcBef>
              <a:spcAft>
                <a:spcPts val="0"/>
              </a:spcAft>
              <a:defRPr/>
            </a:pPr>
            <a:fld id="{79DA75DE-36EA-4395-879D-BDC2088B4EBC}" type="slidenum">
              <a:rPr lang="ru-RU" sz="1200">
                <a:solidFill>
                  <a:schemeClr val="tx1">
                    <a:tint val="75000"/>
                  </a:schemeClr>
                </a:solidFill>
                <a:latin typeface="+mn-lt"/>
                <a:cs typeface="+mn-cs"/>
              </a:rPr>
              <a:pPr algn="r" fontAlgn="auto">
                <a:spcBef>
                  <a:spcPts val="0"/>
                </a:spcBef>
                <a:spcAft>
                  <a:spcPts val="0"/>
                </a:spcAft>
                <a:defRPr/>
              </a:pPr>
              <a:t>22</a:t>
            </a:fld>
            <a:endParaRPr lang="ru-RU" sz="1200">
              <a:solidFill>
                <a:schemeClr val="tx1">
                  <a:tint val="75000"/>
                </a:schemeClr>
              </a:solidFill>
              <a:latin typeface="+mn-lt"/>
              <a:cs typeface="+mn-cs"/>
            </a:endParaRPr>
          </a:p>
        </p:txBody>
      </p:sp>
      <p:graphicFrame>
        <p:nvGraphicFramePr>
          <p:cNvPr id="4" name="Схема 3"/>
          <p:cNvGraphicFramePr/>
          <p:nvPr/>
        </p:nvGraphicFramePr>
        <p:xfrm>
          <a:off x="395536" y="0"/>
          <a:ext cx="8462744" cy="488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42989" y="250032"/>
            <a:ext cx="7488237" cy="646331"/>
          </a:xfrm>
          <a:prstGeom prst="rect">
            <a:avLst/>
          </a:prstGeom>
          <a:noFill/>
          <a:ln w="9525">
            <a:noFill/>
            <a:miter lim="800000"/>
            <a:headEnd/>
            <a:tailEnd/>
          </a:ln>
          <a:effectLst/>
        </p:spPr>
        <p:txBody>
          <a:bodyPr>
            <a:spAutoFit/>
          </a:bodyPr>
          <a:lstStyle/>
          <a:p>
            <a:pPr algn="ctr">
              <a:spcBef>
                <a:spcPct val="50000"/>
              </a:spcBef>
            </a:pPr>
            <a:r>
              <a:rPr lang="ru-RU" b="1">
                <a:effectLst>
                  <a:outerShdw blurRad="38100" dist="38100" dir="2700000" algn="tl">
                    <a:srgbClr val="FFFFFF"/>
                  </a:outerShdw>
                </a:effectLst>
                <a:latin typeface="Tahoma" pitchFamily="34" charset="0"/>
                <a:cs typeface="Arial" charset="0"/>
              </a:rPr>
              <a:t>Критериальное оценивание – требование и ресурс компетентностного подхода</a:t>
            </a:r>
          </a:p>
        </p:txBody>
      </p:sp>
      <p:sp>
        <p:nvSpPr>
          <p:cNvPr id="13315" name="AutoShape 3"/>
          <p:cNvSpPr>
            <a:spLocks noChangeArrowheads="1"/>
          </p:cNvSpPr>
          <p:nvPr/>
        </p:nvSpPr>
        <p:spPr bwMode="auto">
          <a:xfrm>
            <a:off x="5435601" y="897732"/>
            <a:ext cx="1871663" cy="2051447"/>
          </a:xfrm>
          <a:prstGeom prst="foldedCorner">
            <a:avLst>
              <a:gd name="adj" fmla="val 12500"/>
            </a:avLst>
          </a:prstGeom>
          <a:solidFill>
            <a:srgbClr val="66FF99"/>
          </a:solidFill>
          <a:ln w="9525">
            <a:solidFill>
              <a:schemeClr val="tx1"/>
            </a:solidFill>
            <a:round/>
            <a:headEnd/>
            <a:tailEnd/>
          </a:ln>
          <a:effectLst/>
        </p:spPr>
        <p:txBody>
          <a:bodyPr wrap="none" anchor="ctr"/>
          <a:lstStyle/>
          <a:p>
            <a:pPr algn="ctr"/>
            <a:r>
              <a:rPr lang="ru-RU" sz="1800" b="1">
                <a:latin typeface="Tahoma" pitchFamily="34" charset="0"/>
                <a:cs typeface="Arial" charset="0"/>
              </a:rPr>
              <a:t>Применение </a:t>
            </a:r>
          </a:p>
          <a:p>
            <a:pPr algn="ctr"/>
            <a:r>
              <a:rPr lang="ru-RU" sz="1800" b="1">
                <a:latin typeface="Tahoma" pitchFamily="34" charset="0"/>
                <a:cs typeface="Arial" charset="0"/>
              </a:rPr>
              <a:t>в жизни</a:t>
            </a:r>
          </a:p>
        </p:txBody>
      </p:sp>
      <p:sp>
        <p:nvSpPr>
          <p:cNvPr id="13316" name="AutoShape 4"/>
          <p:cNvSpPr>
            <a:spLocks noChangeArrowheads="1"/>
          </p:cNvSpPr>
          <p:nvPr/>
        </p:nvSpPr>
        <p:spPr bwMode="auto">
          <a:xfrm>
            <a:off x="3708401" y="1491853"/>
            <a:ext cx="1871663" cy="2051447"/>
          </a:xfrm>
          <a:prstGeom prst="foldedCorner">
            <a:avLst>
              <a:gd name="adj" fmla="val 12500"/>
            </a:avLst>
          </a:prstGeom>
          <a:solidFill>
            <a:srgbClr val="FFCCCC"/>
          </a:solidFill>
          <a:ln w="9525">
            <a:solidFill>
              <a:schemeClr val="tx1"/>
            </a:solidFill>
            <a:round/>
            <a:headEnd/>
            <a:tailEnd/>
          </a:ln>
          <a:effectLst/>
        </p:spPr>
        <p:txBody>
          <a:bodyPr wrap="none" anchor="ctr"/>
          <a:lstStyle/>
          <a:p>
            <a:pPr algn="ctr"/>
            <a:r>
              <a:rPr lang="ru-RU" sz="1800" b="1">
                <a:latin typeface="Tahoma" pitchFamily="34" charset="0"/>
                <a:cs typeface="Arial" charset="0"/>
              </a:rPr>
              <a:t>коммуникация</a:t>
            </a:r>
          </a:p>
        </p:txBody>
      </p:sp>
      <p:sp>
        <p:nvSpPr>
          <p:cNvPr id="13317" name="AutoShape 5"/>
          <p:cNvSpPr>
            <a:spLocks noChangeArrowheads="1"/>
          </p:cNvSpPr>
          <p:nvPr/>
        </p:nvSpPr>
        <p:spPr bwMode="auto">
          <a:xfrm>
            <a:off x="2195736" y="2643758"/>
            <a:ext cx="1871662" cy="2051447"/>
          </a:xfrm>
          <a:prstGeom prst="foldedCorner">
            <a:avLst>
              <a:gd name="adj" fmla="val 12500"/>
            </a:avLst>
          </a:prstGeom>
          <a:solidFill>
            <a:srgbClr val="FFFF99"/>
          </a:solidFill>
          <a:ln w="9525">
            <a:solidFill>
              <a:schemeClr val="tx1"/>
            </a:solidFill>
            <a:round/>
            <a:headEnd/>
            <a:tailEnd/>
          </a:ln>
          <a:effectLst/>
        </p:spPr>
        <p:txBody>
          <a:bodyPr wrap="none" anchor="ctr"/>
          <a:lstStyle/>
          <a:p>
            <a:pPr algn="ctr"/>
            <a:r>
              <a:rPr lang="ru-RU" sz="1800" b="1">
                <a:latin typeface="Tahoma" pitchFamily="34" charset="0"/>
                <a:cs typeface="Arial" charset="0"/>
              </a:rPr>
              <a:t>мышление</a:t>
            </a:r>
          </a:p>
        </p:txBody>
      </p:sp>
      <p:sp>
        <p:nvSpPr>
          <p:cNvPr id="13318" name="AutoShape 6"/>
          <p:cNvSpPr>
            <a:spLocks noChangeArrowheads="1"/>
          </p:cNvSpPr>
          <p:nvPr/>
        </p:nvSpPr>
        <p:spPr bwMode="auto">
          <a:xfrm>
            <a:off x="395536" y="2931790"/>
            <a:ext cx="1871662" cy="2051447"/>
          </a:xfrm>
          <a:prstGeom prst="foldedCorner">
            <a:avLst>
              <a:gd name="adj" fmla="val 12500"/>
            </a:avLst>
          </a:prstGeom>
          <a:solidFill>
            <a:schemeClr val="bg1"/>
          </a:solidFill>
          <a:ln w="9525">
            <a:solidFill>
              <a:schemeClr val="tx1"/>
            </a:solidFill>
            <a:round/>
            <a:headEnd/>
            <a:tailEnd/>
          </a:ln>
          <a:effectLst/>
        </p:spPr>
        <p:txBody>
          <a:bodyPr wrap="none" anchor="ctr"/>
          <a:lstStyle/>
          <a:p>
            <a:pPr algn="ctr"/>
            <a:r>
              <a:rPr lang="ru-RU" sz="1800" b="1">
                <a:latin typeface="Tahoma" pitchFamily="34" charset="0"/>
                <a:cs typeface="Arial" charset="0"/>
              </a:rPr>
              <a:t>знания</a:t>
            </a:r>
          </a:p>
        </p:txBody>
      </p:sp>
      <p:sp>
        <p:nvSpPr>
          <p:cNvPr id="13319" name="Text Box 7"/>
          <p:cNvSpPr txBox="1">
            <a:spLocks noChangeArrowheads="1"/>
          </p:cNvSpPr>
          <p:nvPr/>
        </p:nvSpPr>
        <p:spPr bwMode="auto">
          <a:xfrm>
            <a:off x="684214" y="2950369"/>
            <a:ext cx="358775" cy="369332"/>
          </a:xfrm>
          <a:prstGeom prst="rect">
            <a:avLst/>
          </a:prstGeom>
          <a:noFill/>
          <a:ln w="9525">
            <a:noFill/>
            <a:miter lim="800000"/>
            <a:headEnd/>
            <a:tailEnd/>
          </a:ln>
          <a:effectLst/>
        </p:spPr>
        <p:txBody>
          <a:bodyPr>
            <a:spAutoFit/>
          </a:bodyPr>
          <a:lstStyle/>
          <a:p>
            <a:pPr>
              <a:spcBef>
                <a:spcPct val="50000"/>
              </a:spcBef>
            </a:pPr>
            <a:r>
              <a:rPr lang="ru-RU" sz="1800">
                <a:latin typeface="Tahoma" pitchFamily="34" charset="0"/>
                <a:cs typeface="Arial" charset="0"/>
              </a:rPr>
              <a:t>1</a:t>
            </a:r>
          </a:p>
        </p:txBody>
      </p:sp>
      <p:sp>
        <p:nvSpPr>
          <p:cNvPr id="13320" name="Text Box 8"/>
          <p:cNvSpPr txBox="1">
            <a:spLocks noChangeArrowheads="1"/>
          </p:cNvSpPr>
          <p:nvPr/>
        </p:nvSpPr>
        <p:spPr bwMode="auto">
          <a:xfrm>
            <a:off x="5435601" y="897732"/>
            <a:ext cx="358775" cy="369332"/>
          </a:xfrm>
          <a:prstGeom prst="rect">
            <a:avLst/>
          </a:prstGeom>
          <a:noFill/>
          <a:ln w="9525">
            <a:noFill/>
            <a:miter lim="800000"/>
            <a:headEnd/>
            <a:tailEnd/>
          </a:ln>
          <a:effectLst/>
        </p:spPr>
        <p:txBody>
          <a:bodyPr>
            <a:spAutoFit/>
          </a:bodyPr>
          <a:lstStyle/>
          <a:p>
            <a:pPr>
              <a:spcBef>
                <a:spcPct val="50000"/>
              </a:spcBef>
            </a:pPr>
            <a:r>
              <a:rPr lang="ru-RU" sz="1800">
                <a:latin typeface="Tahoma" pitchFamily="34" charset="0"/>
                <a:cs typeface="Arial" charset="0"/>
              </a:rPr>
              <a:t>4</a:t>
            </a:r>
          </a:p>
        </p:txBody>
      </p:sp>
      <p:sp>
        <p:nvSpPr>
          <p:cNvPr id="13321" name="Text Box 9"/>
          <p:cNvSpPr txBox="1">
            <a:spLocks noChangeArrowheads="1"/>
          </p:cNvSpPr>
          <p:nvPr/>
        </p:nvSpPr>
        <p:spPr bwMode="auto">
          <a:xfrm>
            <a:off x="3708401" y="1491854"/>
            <a:ext cx="358775" cy="369332"/>
          </a:xfrm>
          <a:prstGeom prst="rect">
            <a:avLst/>
          </a:prstGeom>
          <a:noFill/>
          <a:ln w="9525">
            <a:noFill/>
            <a:miter lim="800000"/>
            <a:headEnd/>
            <a:tailEnd/>
          </a:ln>
          <a:effectLst/>
        </p:spPr>
        <p:txBody>
          <a:bodyPr>
            <a:spAutoFit/>
          </a:bodyPr>
          <a:lstStyle/>
          <a:p>
            <a:pPr>
              <a:spcBef>
                <a:spcPct val="50000"/>
              </a:spcBef>
            </a:pPr>
            <a:r>
              <a:rPr lang="ru-RU" sz="1800">
                <a:latin typeface="Tahoma" pitchFamily="34" charset="0"/>
                <a:cs typeface="Arial" charset="0"/>
              </a:rPr>
              <a:t>3</a:t>
            </a:r>
          </a:p>
        </p:txBody>
      </p:sp>
      <p:sp>
        <p:nvSpPr>
          <p:cNvPr id="13322" name="Text Box 10"/>
          <p:cNvSpPr txBox="1">
            <a:spLocks noChangeArrowheads="1"/>
          </p:cNvSpPr>
          <p:nvPr/>
        </p:nvSpPr>
        <p:spPr bwMode="auto">
          <a:xfrm>
            <a:off x="2195514" y="2571750"/>
            <a:ext cx="358775" cy="369332"/>
          </a:xfrm>
          <a:prstGeom prst="rect">
            <a:avLst/>
          </a:prstGeom>
          <a:noFill/>
          <a:ln w="9525">
            <a:noFill/>
            <a:miter lim="800000"/>
            <a:headEnd/>
            <a:tailEnd/>
          </a:ln>
          <a:effectLst/>
        </p:spPr>
        <p:txBody>
          <a:bodyPr>
            <a:spAutoFit/>
          </a:bodyPr>
          <a:lstStyle/>
          <a:p>
            <a:pPr>
              <a:spcBef>
                <a:spcPct val="50000"/>
              </a:spcBef>
            </a:pPr>
            <a:r>
              <a:rPr lang="ru-RU" sz="1800">
                <a:latin typeface="Tahoma" pitchFamily="34" charset="0"/>
                <a:cs typeface="Arial" charset="0"/>
              </a:rPr>
              <a:t>2</a:t>
            </a:r>
          </a:p>
        </p:txBody>
      </p:sp>
      <p:sp>
        <p:nvSpPr>
          <p:cNvPr id="13323" name="AutoShape 11"/>
          <p:cNvSpPr>
            <a:spLocks/>
          </p:cNvSpPr>
          <p:nvPr/>
        </p:nvSpPr>
        <p:spPr bwMode="auto">
          <a:xfrm rot="2272751">
            <a:off x="5875051" y="1103852"/>
            <a:ext cx="576262" cy="4676775"/>
          </a:xfrm>
          <a:prstGeom prst="rightBrace">
            <a:avLst>
              <a:gd name="adj1" fmla="val 140772"/>
              <a:gd name="adj2" fmla="val 50051"/>
            </a:avLst>
          </a:prstGeom>
          <a:noFill/>
          <a:ln w="38100">
            <a:solidFill>
              <a:schemeClr val="tx1"/>
            </a:solidFill>
            <a:round/>
            <a:headEnd/>
            <a:tailEnd/>
          </a:ln>
          <a:effectLst/>
        </p:spPr>
        <p:txBody>
          <a:bodyPr wrap="none" anchor="ctr"/>
          <a:lstStyle/>
          <a:p>
            <a:endParaRPr lang="ru-RU"/>
          </a:p>
        </p:txBody>
      </p:sp>
      <p:sp>
        <p:nvSpPr>
          <p:cNvPr id="13324" name="Text Box 12"/>
          <p:cNvSpPr txBox="1">
            <a:spLocks noChangeArrowheads="1"/>
          </p:cNvSpPr>
          <p:nvPr/>
        </p:nvSpPr>
        <p:spPr bwMode="auto">
          <a:xfrm>
            <a:off x="6084888" y="3651647"/>
            <a:ext cx="2519362" cy="1477328"/>
          </a:xfrm>
          <a:prstGeom prst="rect">
            <a:avLst/>
          </a:prstGeom>
          <a:noFill/>
          <a:ln w="9525">
            <a:noFill/>
            <a:miter lim="800000"/>
            <a:headEnd/>
            <a:tailEnd/>
          </a:ln>
          <a:effectLst/>
        </p:spPr>
        <p:txBody>
          <a:bodyPr>
            <a:spAutoFit/>
          </a:bodyPr>
          <a:lstStyle/>
          <a:p>
            <a:pPr algn="ctr">
              <a:spcBef>
                <a:spcPct val="50000"/>
              </a:spcBef>
            </a:pPr>
            <a:r>
              <a:rPr lang="ru-RU" sz="1800" b="1" dirty="0">
                <a:effectLst>
                  <a:outerShdw blurRad="38100" dist="38100" dir="2700000" algn="tl">
                    <a:srgbClr val="FFFFFF"/>
                  </a:outerShdw>
                </a:effectLst>
                <a:latin typeface="Tahoma" pitchFamily="34" charset="0"/>
                <a:cs typeface="Arial" charset="0"/>
              </a:rPr>
              <a:t>КАЖДАЯ </a:t>
            </a:r>
            <a:r>
              <a:rPr lang="ru-RU" sz="1800" b="1" dirty="0" smtClean="0">
                <a:effectLst>
                  <a:outerShdw blurRad="38100" dist="38100" dir="2700000" algn="tl">
                    <a:srgbClr val="FFFFFF"/>
                  </a:outerShdw>
                </a:effectLst>
                <a:latin typeface="Tahoma" pitchFamily="34" charset="0"/>
                <a:cs typeface="Arial" charset="0"/>
              </a:rPr>
              <a:t>контрольная , </a:t>
            </a:r>
            <a:r>
              <a:rPr lang="ru-RU" sz="1800" b="1" dirty="0">
                <a:effectLst>
                  <a:outerShdw blurRad="38100" dist="38100" dir="2700000" algn="tl">
                    <a:srgbClr val="FFFFFF"/>
                  </a:outerShdw>
                </a:effectLst>
                <a:latin typeface="Tahoma" pitchFamily="34" charset="0"/>
                <a:cs typeface="Arial" charset="0"/>
              </a:rPr>
              <a:t>итоговая работа по </a:t>
            </a:r>
            <a:r>
              <a:rPr lang="ru-RU" sz="1800" b="1" dirty="0" smtClean="0">
                <a:effectLst>
                  <a:outerShdw blurRad="38100" dist="38100" dir="2700000" algn="tl">
                    <a:srgbClr val="FFFFFF"/>
                  </a:outerShdw>
                </a:effectLst>
                <a:latin typeface="Tahoma" pitchFamily="34" charset="0"/>
                <a:cs typeface="Arial" charset="0"/>
              </a:rPr>
              <a:t>теме </a:t>
            </a:r>
            <a:r>
              <a:rPr lang="ru-RU" sz="1800" b="1" dirty="0">
                <a:effectLst>
                  <a:outerShdw blurRad="38100" dist="38100" dir="2700000" algn="tl">
                    <a:srgbClr val="FFFFFF"/>
                  </a:outerShdw>
                </a:effectLst>
                <a:latin typeface="Tahoma" pitchFamily="34" charset="0"/>
                <a:cs typeface="Arial" charset="0"/>
              </a:rPr>
              <a:t>КАЖДОГО предмета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8"/>
          <p:cNvSpPr>
            <a:spLocks noChangeArrowheads="1"/>
          </p:cNvSpPr>
          <p:nvPr/>
        </p:nvSpPr>
        <p:spPr bwMode="auto">
          <a:xfrm>
            <a:off x="2195736" y="4731990"/>
            <a:ext cx="4536504" cy="288032"/>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buFont typeface="Wingdings" pitchFamily="2" charset="2"/>
              <a:buNone/>
              <a:defRPr/>
            </a:pPr>
            <a:endParaRPr lang="ru-RU" b="1" dirty="0">
              <a:latin typeface="Tahoma" pitchFamily="34" charset="0"/>
              <a:cs typeface="Tahoma" pitchFamily="34" charset="0"/>
            </a:endParaRPr>
          </a:p>
        </p:txBody>
      </p:sp>
      <p:sp>
        <p:nvSpPr>
          <p:cNvPr id="62487" name="Rectangle 23"/>
          <p:cNvSpPr>
            <a:spLocks noChangeArrowheads="1"/>
          </p:cNvSpPr>
          <p:nvPr/>
        </p:nvSpPr>
        <p:spPr bwMode="auto">
          <a:xfrm>
            <a:off x="107504" y="87475"/>
            <a:ext cx="8820150" cy="151426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lnSpc>
                <a:spcPct val="110000"/>
              </a:lnSpc>
              <a:defRPr/>
            </a:pPr>
            <a:r>
              <a:rPr lang="ru-RU" sz="2000" b="1" dirty="0" smtClean="0">
                <a:solidFill>
                  <a:srgbClr val="002060"/>
                </a:solidFill>
                <a:latin typeface="Cambria" pitchFamily="18" charset="0"/>
              </a:rPr>
              <a:t>8)Необходимо </a:t>
            </a:r>
            <a:r>
              <a:rPr lang="ru-RU" sz="2000" b="1" dirty="0" err="1" smtClean="0">
                <a:solidFill>
                  <a:srgbClr val="002060"/>
                </a:solidFill>
                <a:latin typeface="Cambria" pitchFamily="18" charset="0"/>
              </a:rPr>
              <a:t>азработать</a:t>
            </a:r>
            <a:r>
              <a:rPr lang="ru-RU" sz="2000" b="1" dirty="0" smtClean="0">
                <a:solidFill>
                  <a:srgbClr val="002060"/>
                </a:solidFill>
                <a:latin typeface="Cambria" pitchFamily="18" charset="0"/>
              </a:rPr>
              <a:t> основные образовательные программы(ООП) =</a:t>
            </a:r>
            <a:r>
              <a:rPr lang="en-US" sz="2000" b="1" dirty="0" smtClean="0">
                <a:solidFill>
                  <a:srgbClr val="002060"/>
                </a:solidFill>
                <a:latin typeface="Cambria" pitchFamily="18" charset="0"/>
              </a:rPr>
              <a:t>&gt;</a:t>
            </a:r>
            <a:endParaRPr lang="ru-RU" sz="2000" b="1" dirty="0" smtClean="0">
              <a:solidFill>
                <a:srgbClr val="002060"/>
              </a:solidFill>
              <a:latin typeface="Cambria" pitchFamily="18" charset="0"/>
            </a:endParaRPr>
          </a:p>
          <a:p>
            <a:pPr algn="ctr">
              <a:lnSpc>
                <a:spcPct val="110000"/>
              </a:lnSpc>
              <a:defRPr/>
            </a:pPr>
            <a:r>
              <a:rPr lang="ru-RU" sz="2000" b="1" dirty="0" smtClean="0">
                <a:solidFill>
                  <a:srgbClr val="002060"/>
                </a:solidFill>
                <a:latin typeface="Cambria" pitchFamily="18" charset="0"/>
              </a:rPr>
              <a:t>совершенствование мониторинга:</a:t>
            </a:r>
            <a:endParaRPr lang="ru-RU" sz="2000" b="1" dirty="0">
              <a:solidFill>
                <a:srgbClr val="002060"/>
              </a:solidFill>
              <a:latin typeface="Cambria" pitchFamily="18" charset="0"/>
            </a:endParaRPr>
          </a:p>
          <a:p>
            <a:pPr algn="ctr">
              <a:lnSpc>
                <a:spcPct val="110000"/>
              </a:lnSpc>
              <a:defRPr/>
            </a:pPr>
            <a:endParaRPr lang="ru-RU" sz="2400" b="1" cap="all" dirty="0">
              <a:solidFill>
                <a:schemeClr val="accent2">
                  <a:lumMod val="75000"/>
                </a:schemeClr>
              </a:solidFill>
              <a:latin typeface="Constantia" pitchFamily="18" charset="0"/>
              <a:ea typeface="+mj-ea"/>
              <a:cs typeface="+mj-cs"/>
            </a:endParaRPr>
          </a:p>
        </p:txBody>
      </p:sp>
      <p:sp>
        <p:nvSpPr>
          <p:cNvPr id="62492" name="AutoShape 8"/>
          <p:cNvSpPr>
            <a:spLocks noChangeArrowheads="1"/>
          </p:cNvSpPr>
          <p:nvPr/>
        </p:nvSpPr>
        <p:spPr bwMode="auto">
          <a:xfrm>
            <a:off x="107504" y="1491630"/>
            <a:ext cx="2232025" cy="485775"/>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nchorCtr="1"/>
          <a:lstStyle/>
          <a:p>
            <a:pPr algn="ctr">
              <a:lnSpc>
                <a:spcPct val="75000"/>
              </a:lnSpc>
              <a:spcBef>
                <a:spcPct val="20000"/>
              </a:spcBef>
              <a:buClr>
                <a:schemeClr val="bg2"/>
              </a:buClr>
              <a:buSzPct val="75000"/>
              <a:buFont typeface="Wingdings" pitchFamily="2" charset="2"/>
              <a:buNone/>
              <a:defRPr/>
            </a:pPr>
            <a:r>
              <a:rPr lang="ru-RU" b="1" dirty="0">
                <a:latin typeface="Cambria" pitchFamily="18" charset="0"/>
                <a:cs typeface="Tahoma" pitchFamily="34" charset="0"/>
              </a:rPr>
              <a:t>Пояснительная записка </a:t>
            </a:r>
          </a:p>
        </p:txBody>
      </p:sp>
      <p:sp>
        <p:nvSpPr>
          <p:cNvPr id="62495" name="AutoShape 8"/>
          <p:cNvSpPr>
            <a:spLocks noChangeArrowheads="1"/>
          </p:cNvSpPr>
          <p:nvPr/>
        </p:nvSpPr>
        <p:spPr bwMode="auto">
          <a:xfrm>
            <a:off x="0" y="2067694"/>
            <a:ext cx="2339752" cy="1728192"/>
          </a:xfrm>
          <a:prstGeom prst="roundRect">
            <a:avLst>
              <a:gd name="adj" fmla="val 16667"/>
            </a:avLst>
          </a:prstGeom>
          <a:solidFill>
            <a:srgbClr val="B4EAC9"/>
          </a:solidFill>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p:txBody>
      </p:sp>
      <p:sp>
        <p:nvSpPr>
          <p:cNvPr id="62496" name="AutoShape 8"/>
          <p:cNvSpPr>
            <a:spLocks noChangeArrowheads="1"/>
          </p:cNvSpPr>
          <p:nvPr/>
        </p:nvSpPr>
        <p:spPr bwMode="auto">
          <a:xfrm>
            <a:off x="2411760" y="1347614"/>
            <a:ext cx="4104456" cy="1512168"/>
          </a:xfrm>
          <a:prstGeom prst="roundRect">
            <a:avLst>
              <a:gd name="adj" fmla="val 16667"/>
            </a:avLst>
          </a:prstGeom>
          <a:solidFill>
            <a:srgbClr val="B4EAC9"/>
          </a:solidFill>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p:txBody>
      </p:sp>
      <p:sp>
        <p:nvSpPr>
          <p:cNvPr id="62497" name="AutoShape 8"/>
          <p:cNvSpPr>
            <a:spLocks noChangeArrowheads="1"/>
          </p:cNvSpPr>
          <p:nvPr/>
        </p:nvSpPr>
        <p:spPr bwMode="auto">
          <a:xfrm>
            <a:off x="1" y="3939902"/>
            <a:ext cx="1979712" cy="485775"/>
          </a:xfrm>
          <a:prstGeom prst="roundRect">
            <a:avLst>
              <a:gd name="adj" fmla="val 16667"/>
            </a:avLst>
          </a:prstGeom>
          <a:solidFill>
            <a:srgbClr val="B4EAC9"/>
          </a:solidFill>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p:txBody>
      </p:sp>
      <p:sp>
        <p:nvSpPr>
          <p:cNvPr id="41993" name="AutoShape 8"/>
          <p:cNvSpPr>
            <a:spLocks noChangeArrowheads="1"/>
          </p:cNvSpPr>
          <p:nvPr/>
        </p:nvSpPr>
        <p:spPr bwMode="auto">
          <a:xfrm>
            <a:off x="6732589" y="2720708"/>
            <a:ext cx="2232025" cy="485775"/>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r>
              <a:rPr lang="ru-RU" sz="1600" b="1" dirty="0">
                <a:latin typeface="Cambria" pitchFamily="18" charset="0"/>
                <a:cs typeface="Tahoma" pitchFamily="34" charset="0"/>
              </a:rPr>
              <a:t>Система  условий </a:t>
            </a:r>
          </a:p>
          <a:p>
            <a:pPr indent="-342900" algn="ctr">
              <a:lnSpc>
                <a:spcPct val="75000"/>
              </a:lnSpc>
              <a:spcBef>
                <a:spcPct val="20000"/>
              </a:spcBef>
              <a:buClr>
                <a:schemeClr val="bg2"/>
              </a:buClr>
              <a:buSzPct val="75000"/>
              <a:defRPr/>
            </a:pPr>
            <a:r>
              <a:rPr lang="ru-RU" sz="1600" b="1" dirty="0">
                <a:latin typeface="Cambria" pitchFamily="18" charset="0"/>
                <a:cs typeface="Tahoma" pitchFamily="34" charset="0"/>
              </a:rPr>
              <a:t>реализации ООП</a:t>
            </a: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p:txBody>
      </p:sp>
      <p:sp>
        <p:nvSpPr>
          <p:cNvPr id="41994" name="AutoShape 8"/>
          <p:cNvSpPr>
            <a:spLocks noChangeArrowheads="1"/>
          </p:cNvSpPr>
          <p:nvPr/>
        </p:nvSpPr>
        <p:spPr bwMode="auto">
          <a:xfrm>
            <a:off x="6732589" y="2019430"/>
            <a:ext cx="2232025" cy="485775"/>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r>
              <a:rPr lang="ru-RU" sz="1600" b="1" dirty="0">
                <a:latin typeface="Cambria" pitchFamily="18" charset="0"/>
                <a:cs typeface="Tahoma" pitchFamily="34" charset="0"/>
              </a:rPr>
              <a:t>Учебный план </a:t>
            </a: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p:txBody>
      </p:sp>
      <p:sp>
        <p:nvSpPr>
          <p:cNvPr id="41995" name="AutoShape 8"/>
          <p:cNvSpPr>
            <a:spLocks noChangeArrowheads="1"/>
          </p:cNvSpPr>
          <p:nvPr/>
        </p:nvSpPr>
        <p:spPr bwMode="auto">
          <a:xfrm>
            <a:off x="107504" y="843558"/>
            <a:ext cx="2376388" cy="485775"/>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r>
              <a:rPr lang="ru-RU" b="1" dirty="0">
                <a:latin typeface="Tahoma" pitchFamily="34" charset="0"/>
                <a:cs typeface="Tahoma" pitchFamily="34" charset="0"/>
              </a:rPr>
              <a:t>Целевой раздел</a:t>
            </a: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p:txBody>
      </p:sp>
      <p:sp>
        <p:nvSpPr>
          <p:cNvPr id="41996" name="AutoShape 8"/>
          <p:cNvSpPr>
            <a:spLocks noChangeArrowheads="1"/>
          </p:cNvSpPr>
          <p:nvPr/>
        </p:nvSpPr>
        <p:spPr bwMode="auto">
          <a:xfrm>
            <a:off x="6588225" y="1383506"/>
            <a:ext cx="2376389" cy="485775"/>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lIns="36000" rIns="36000" anchor="ctr" anchorCtr="1"/>
          <a:lstStyle/>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r>
              <a:rPr lang="ru-RU" b="1" spc="-70" dirty="0">
                <a:latin typeface="Tahoma" pitchFamily="34" charset="0"/>
                <a:cs typeface="Tahoma" pitchFamily="34" charset="0"/>
              </a:rPr>
              <a:t>Организационный</a:t>
            </a:r>
          </a:p>
          <a:p>
            <a:pPr indent="-342900" algn="ctr">
              <a:lnSpc>
                <a:spcPct val="75000"/>
              </a:lnSpc>
              <a:spcBef>
                <a:spcPct val="20000"/>
              </a:spcBef>
              <a:buClr>
                <a:schemeClr val="bg2"/>
              </a:buClr>
              <a:buSzPct val="75000"/>
              <a:defRPr/>
            </a:pPr>
            <a:r>
              <a:rPr lang="ru-RU" b="1" spc="-70" dirty="0">
                <a:latin typeface="Tahoma" pitchFamily="34" charset="0"/>
                <a:cs typeface="Tahoma" pitchFamily="34" charset="0"/>
              </a:rPr>
              <a:t>раздел</a:t>
            </a: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p:txBody>
      </p:sp>
      <p:sp>
        <p:nvSpPr>
          <p:cNvPr id="41997" name="AutoShape 8"/>
          <p:cNvSpPr>
            <a:spLocks noChangeArrowheads="1"/>
          </p:cNvSpPr>
          <p:nvPr/>
        </p:nvSpPr>
        <p:spPr bwMode="auto">
          <a:xfrm>
            <a:off x="2627784" y="843558"/>
            <a:ext cx="3672407" cy="485775"/>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r>
              <a:rPr lang="ru-RU" b="1" dirty="0">
                <a:latin typeface="Tahoma" pitchFamily="34" charset="0"/>
                <a:cs typeface="Tahoma" pitchFamily="34" charset="0"/>
              </a:rPr>
              <a:t>Содержательный </a:t>
            </a:r>
          </a:p>
          <a:p>
            <a:pPr indent="-342900" algn="ctr">
              <a:lnSpc>
                <a:spcPct val="75000"/>
              </a:lnSpc>
              <a:spcBef>
                <a:spcPct val="20000"/>
              </a:spcBef>
              <a:buClr>
                <a:schemeClr val="bg2"/>
              </a:buClr>
              <a:buSzPct val="75000"/>
              <a:defRPr/>
            </a:pPr>
            <a:r>
              <a:rPr lang="ru-RU" b="1" smtClean="0">
                <a:latin typeface="Tahoma" pitchFamily="34" charset="0"/>
                <a:cs typeface="Tahoma" pitchFamily="34" charset="0"/>
              </a:rPr>
              <a:t>раздел</a:t>
            </a: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dirty="0">
              <a:latin typeface="Tahoma" pitchFamily="34" charset="0"/>
              <a:cs typeface="Tahoma" pitchFamily="34" charset="0"/>
            </a:endParaRPr>
          </a:p>
        </p:txBody>
      </p:sp>
      <p:sp>
        <p:nvSpPr>
          <p:cNvPr id="49166" name="Прямоугольник 16"/>
          <p:cNvSpPr>
            <a:spLocks noChangeArrowheads="1"/>
          </p:cNvSpPr>
          <p:nvPr/>
        </p:nvSpPr>
        <p:spPr bwMode="auto">
          <a:xfrm>
            <a:off x="2699792" y="1347614"/>
            <a:ext cx="3816424" cy="1711238"/>
          </a:xfrm>
          <a:prstGeom prst="rect">
            <a:avLst/>
          </a:prstGeom>
          <a:noFill/>
          <a:ln w="9525">
            <a:noFill/>
            <a:miter lim="800000"/>
            <a:headEnd/>
            <a:tailEnd/>
          </a:ln>
        </p:spPr>
        <p:txBody>
          <a:bodyPr wrap="square">
            <a:spAutoFit/>
          </a:bodyPr>
          <a:lstStyle/>
          <a:p>
            <a:pPr>
              <a:lnSpc>
                <a:spcPct val="80000"/>
              </a:lnSpc>
            </a:pPr>
            <a:r>
              <a:rPr lang="ru-RU" sz="1600" b="1" dirty="0" smtClean="0">
                <a:latin typeface="Cambria" pitchFamily="18" charset="0"/>
                <a:cs typeface="Tahoma" pitchFamily="34" charset="0"/>
              </a:rPr>
              <a:t>        Программа    развития УУД</a:t>
            </a:r>
            <a:r>
              <a:rPr lang="ru-RU" sz="1600" b="1" dirty="0" smtClean="0">
                <a:solidFill>
                  <a:srgbClr val="CC0000"/>
                </a:solidFill>
                <a:effectLst>
                  <a:outerShdw blurRad="38100" dist="38100" dir="2700000" algn="tl">
                    <a:srgbClr val="C0C0C0"/>
                  </a:outerShdw>
                </a:effectLst>
                <a:latin typeface="Cambria" pitchFamily="18" charset="0"/>
              </a:rPr>
              <a:t> </a:t>
            </a:r>
            <a:r>
              <a:rPr lang="ru-RU" sz="1400" dirty="0" smtClean="0">
                <a:effectLst>
                  <a:outerShdw blurRad="38100" dist="38100" dir="2700000" algn="tl">
                    <a:srgbClr val="C0C0C0"/>
                  </a:outerShdw>
                </a:effectLst>
                <a:latin typeface="Cambria" pitchFamily="18" charset="0"/>
              </a:rPr>
              <a:t>(универсальных учебных действий)</a:t>
            </a:r>
          </a:p>
          <a:p>
            <a:pPr>
              <a:lnSpc>
                <a:spcPct val="80000"/>
              </a:lnSpc>
            </a:pPr>
            <a:r>
              <a:rPr lang="ru-RU" sz="1400" dirty="0" smtClean="0">
                <a:effectLst>
                  <a:outerShdw blurRad="38100" dist="38100" dir="2700000" algn="tl">
                    <a:srgbClr val="C0C0C0"/>
                  </a:outerShdw>
                </a:effectLst>
                <a:latin typeface="Cambria" pitchFamily="18" charset="0"/>
              </a:rPr>
              <a:t>Направлена на формирование компетенций обучающихся в области:</a:t>
            </a:r>
          </a:p>
          <a:p>
            <a:pPr>
              <a:lnSpc>
                <a:spcPct val="80000"/>
              </a:lnSpc>
              <a:buClr>
                <a:srgbClr val="CC0000"/>
              </a:buClr>
              <a:buFont typeface="Wingdings" pitchFamily="2" charset="2"/>
              <a:buChar char="Ø"/>
            </a:pPr>
            <a:r>
              <a:rPr lang="ru-RU" sz="1400" dirty="0" smtClean="0">
                <a:effectLst>
                  <a:outerShdw blurRad="38100" dist="38100" dir="2700000" algn="tl">
                    <a:srgbClr val="C0C0C0"/>
                  </a:outerShdw>
                </a:effectLst>
                <a:latin typeface="Cambria" pitchFamily="18" charset="0"/>
              </a:rPr>
              <a:t> использования информационно-коммуникационных технологий</a:t>
            </a:r>
          </a:p>
          <a:p>
            <a:pPr>
              <a:lnSpc>
                <a:spcPct val="80000"/>
              </a:lnSpc>
              <a:buClr>
                <a:srgbClr val="CC0000"/>
              </a:buClr>
              <a:buFont typeface="Wingdings" pitchFamily="2" charset="2"/>
              <a:buChar char="Ø"/>
            </a:pPr>
            <a:r>
              <a:rPr lang="ru-RU" sz="1400" dirty="0" smtClean="0">
                <a:effectLst>
                  <a:outerShdw blurRad="38100" dist="38100" dir="2700000" algn="tl">
                    <a:srgbClr val="C0C0C0"/>
                  </a:outerShdw>
                </a:effectLst>
                <a:latin typeface="Cambria" pitchFamily="18" charset="0"/>
              </a:rPr>
              <a:t>учебно-исследовательской деятельности </a:t>
            </a:r>
          </a:p>
          <a:p>
            <a:pPr>
              <a:lnSpc>
                <a:spcPct val="80000"/>
              </a:lnSpc>
              <a:buClr>
                <a:srgbClr val="CC0000"/>
              </a:buClr>
              <a:buFont typeface="Wingdings" pitchFamily="2" charset="2"/>
              <a:buChar char="Ø"/>
            </a:pPr>
            <a:r>
              <a:rPr lang="ru-RU" sz="1400" dirty="0" smtClean="0">
                <a:effectLst>
                  <a:outerShdw blurRad="38100" dist="38100" dir="2700000" algn="tl">
                    <a:srgbClr val="C0C0C0"/>
                  </a:outerShdw>
                </a:effectLst>
                <a:latin typeface="Cambria" pitchFamily="18" charset="0"/>
              </a:rPr>
              <a:t> проектной деятельности </a:t>
            </a:r>
          </a:p>
          <a:p>
            <a:endParaRPr lang="ru-RU" sz="1400" b="1" dirty="0">
              <a:latin typeface="Cambria" pitchFamily="18" charset="0"/>
              <a:cs typeface="Tahoma" pitchFamily="34" charset="0"/>
            </a:endParaRPr>
          </a:p>
        </p:txBody>
      </p:sp>
      <p:sp>
        <p:nvSpPr>
          <p:cNvPr id="49167" name="Прямоугольник 17"/>
          <p:cNvSpPr>
            <a:spLocks noChangeArrowheads="1"/>
          </p:cNvSpPr>
          <p:nvPr/>
        </p:nvSpPr>
        <p:spPr bwMode="auto">
          <a:xfrm>
            <a:off x="0" y="2067694"/>
            <a:ext cx="2411760" cy="1754326"/>
          </a:xfrm>
          <a:prstGeom prst="rect">
            <a:avLst/>
          </a:prstGeom>
          <a:noFill/>
          <a:ln w="9525">
            <a:noFill/>
            <a:miter lim="800000"/>
            <a:headEnd/>
            <a:tailEnd/>
          </a:ln>
        </p:spPr>
        <p:txBody>
          <a:bodyPr wrap="square">
            <a:spAutoFit/>
          </a:bodyPr>
          <a:lstStyle/>
          <a:p>
            <a:pPr algn="ctr"/>
            <a:r>
              <a:rPr lang="ru-RU" b="1" dirty="0">
                <a:latin typeface="Cambria" pitchFamily="18" charset="0"/>
                <a:cs typeface="Tahoma" pitchFamily="34" charset="0"/>
              </a:rPr>
              <a:t>Планируемые </a:t>
            </a:r>
            <a:r>
              <a:rPr lang="ru-RU" b="1" dirty="0" smtClean="0">
                <a:latin typeface="Cambria" pitchFamily="18" charset="0"/>
                <a:cs typeface="Tahoma" pitchFamily="34" charset="0"/>
              </a:rPr>
              <a:t>результаты-</a:t>
            </a:r>
          </a:p>
          <a:p>
            <a:r>
              <a:rPr lang="ru-RU" sz="1400" dirty="0" smtClean="0">
                <a:latin typeface="Cambria" pitchFamily="18" charset="0"/>
              </a:rPr>
              <a:t>содержательная и </a:t>
            </a:r>
            <a:r>
              <a:rPr lang="ru-RU" sz="1400" dirty="0" err="1" smtClean="0">
                <a:latin typeface="Cambria" pitchFamily="18" charset="0"/>
              </a:rPr>
              <a:t>критериальная</a:t>
            </a:r>
            <a:r>
              <a:rPr lang="ru-RU" sz="1400" dirty="0" smtClean="0">
                <a:latin typeface="Cambria" pitchFamily="18" charset="0"/>
              </a:rPr>
              <a:t> основа для разработки программ учебных предметов, курсов и системы оценки</a:t>
            </a:r>
            <a:r>
              <a:rPr lang="ru-RU" sz="1400" b="1" dirty="0" smtClean="0">
                <a:latin typeface="Cambria" pitchFamily="18" charset="0"/>
                <a:cs typeface="Tahoma" pitchFamily="34" charset="0"/>
              </a:rPr>
              <a:t> </a:t>
            </a:r>
            <a:endParaRPr lang="ru-RU" sz="1400" b="1" dirty="0">
              <a:latin typeface="Cambria" pitchFamily="18" charset="0"/>
              <a:cs typeface="Tahoma" pitchFamily="34" charset="0"/>
            </a:endParaRPr>
          </a:p>
        </p:txBody>
      </p:sp>
      <p:sp>
        <p:nvSpPr>
          <p:cNvPr id="49168" name="Прямоугольник 18"/>
          <p:cNvSpPr>
            <a:spLocks noChangeArrowheads="1"/>
          </p:cNvSpPr>
          <p:nvPr/>
        </p:nvSpPr>
        <p:spPr bwMode="auto">
          <a:xfrm>
            <a:off x="0" y="4011910"/>
            <a:ext cx="2003425" cy="369332"/>
          </a:xfrm>
          <a:prstGeom prst="rect">
            <a:avLst/>
          </a:prstGeom>
          <a:noFill/>
          <a:ln w="9525">
            <a:noFill/>
            <a:miter lim="800000"/>
            <a:headEnd/>
            <a:tailEnd/>
          </a:ln>
        </p:spPr>
        <p:txBody>
          <a:bodyPr>
            <a:spAutoFit/>
          </a:bodyPr>
          <a:lstStyle/>
          <a:p>
            <a:pPr algn="ctr"/>
            <a:r>
              <a:rPr lang="ru-RU" b="1" dirty="0">
                <a:latin typeface="Cambria" pitchFamily="18" charset="0"/>
                <a:cs typeface="Tahoma" pitchFamily="34" charset="0"/>
              </a:rPr>
              <a:t>Система оценки </a:t>
            </a:r>
          </a:p>
        </p:txBody>
      </p:sp>
      <p:sp>
        <p:nvSpPr>
          <p:cNvPr id="20" name="AutoShape 8"/>
          <p:cNvSpPr>
            <a:spLocks noChangeArrowheads="1"/>
          </p:cNvSpPr>
          <p:nvPr/>
        </p:nvSpPr>
        <p:spPr bwMode="auto">
          <a:xfrm>
            <a:off x="2411760" y="2931790"/>
            <a:ext cx="4176464" cy="1063401"/>
          </a:xfrm>
          <a:prstGeom prst="roundRect">
            <a:avLst>
              <a:gd name="adj" fmla="val 16667"/>
            </a:avLst>
          </a:prstGeom>
          <a:solidFill>
            <a:srgbClr val="B4EAC9"/>
          </a:solidFill>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p:txBody>
      </p:sp>
      <p:sp>
        <p:nvSpPr>
          <p:cNvPr id="23" name="AutoShape 8"/>
          <p:cNvSpPr>
            <a:spLocks noChangeArrowheads="1"/>
          </p:cNvSpPr>
          <p:nvPr/>
        </p:nvSpPr>
        <p:spPr bwMode="auto">
          <a:xfrm flipV="1">
            <a:off x="2195736" y="4083918"/>
            <a:ext cx="4464496" cy="648072"/>
          </a:xfrm>
          <a:prstGeom prst="roundRect">
            <a:avLst>
              <a:gd name="adj" fmla="val 16667"/>
            </a:avLst>
          </a:prstGeom>
          <a:solidFill>
            <a:schemeClr val="bg1"/>
          </a:solidFill>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p:txBody>
      </p:sp>
      <p:sp>
        <p:nvSpPr>
          <p:cNvPr id="49171" name="Прямоугольник 25"/>
          <p:cNvSpPr>
            <a:spLocks noChangeArrowheads="1"/>
          </p:cNvSpPr>
          <p:nvPr/>
        </p:nvSpPr>
        <p:spPr bwMode="auto">
          <a:xfrm>
            <a:off x="2411760" y="2859782"/>
            <a:ext cx="4176464" cy="954107"/>
          </a:xfrm>
          <a:prstGeom prst="rect">
            <a:avLst/>
          </a:prstGeom>
          <a:noFill/>
          <a:ln w="9525">
            <a:noFill/>
            <a:miter lim="800000"/>
            <a:headEnd/>
            <a:tailEnd/>
          </a:ln>
        </p:spPr>
        <p:txBody>
          <a:bodyPr wrap="square">
            <a:spAutoFit/>
          </a:bodyPr>
          <a:lstStyle/>
          <a:p>
            <a:pPr algn="ctr"/>
            <a:r>
              <a:rPr lang="ru-RU" sz="1600" b="1" dirty="0">
                <a:latin typeface="Cambria" pitchFamily="18" charset="0"/>
                <a:cs typeface="Tahoma" pitchFamily="34" charset="0"/>
              </a:rPr>
              <a:t>Программы </a:t>
            </a:r>
            <a:endParaRPr lang="en-US" sz="1600" b="1" dirty="0">
              <a:latin typeface="Cambria" pitchFamily="18" charset="0"/>
              <a:cs typeface="Tahoma" pitchFamily="34" charset="0"/>
            </a:endParaRPr>
          </a:p>
          <a:p>
            <a:r>
              <a:rPr lang="ru-RU" sz="1600" b="1" dirty="0" smtClean="0">
                <a:latin typeface="Cambria" pitchFamily="18" charset="0"/>
                <a:cs typeface="Tahoma" pitchFamily="34" charset="0"/>
              </a:rPr>
              <a:t>                учебных </a:t>
            </a:r>
            <a:r>
              <a:rPr lang="ru-RU" sz="1600" b="1" dirty="0">
                <a:latin typeface="Cambria" pitchFamily="18" charset="0"/>
                <a:cs typeface="Tahoma" pitchFamily="34" charset="0"/>
              </a:rPr>
              <a:t>предметов, </a:t>
            </a:r>
            <a:r>
              <a:rPr lang="ru-RU" sz="1600" b="1" dirty="0" smtClean="0">
                <a:latin typeface="Cambria" pitchFamily="18" charset="0"/>
                <a:cs typeface="Tahoma" pitchFamily="34" charset="0"/>
              </a:rPr>
              <a:t>курсов .</a:t>
            </a:r>
            <a:r>
              <a:rPr lang="ru-RU" sz="1600" b="1" dirty="0" smtClean="0">
                <a:latin typeface="Cambria" pitchFamily="18" charset="0"/>
              </a:rPr>
              <a:t> </a:t>
            </a:r>
            <a:r>
              <a:rPr lang="ru-RU" sz="1200" dirty="0" smtClean="0">
                <a:latin typeface="Cambria" pitchFamily="18" charset="0"/>
              </a:rPr>
              <a:t>Ориентированы на достижение личностных, предметных и </a:t>
            </a:r>
            <a:r>
              <a:rPr lang="ru-RU" sz="1200" dirty="0" err="1" smtClean="0">
                <a:latin typeface="Cambria" pitchFamily="18" charset="0"/>
              </a:rPr>
              <a:t>метапредметных</a:t>
            </a:r>
            <a:r>
              <a:rPr lang="ru-RU" sz="1200" dirty="0" smtClean="0">
                <a:latin typeface="Cambria" pitchFamily="18" charset="0"/>
              </a:rPr>
              <a:t> результатов</a:t>
            </a:r>
            <a:r>
              <a:rPr lang="ru-RU" sz="1200" dirty="0" smtClean="0">
                <a:latin typeface="Cambria" pitchFamily="18" charset="0"/>
                <a:cs typeface="Tahoma" pitchFamily="34" charset="0"/>
              </a:rPr>
              <a:t> </a:t>
            </a:r>
            <a:endParaRPr lang="ru-RU" sz="1200" dirty="0">
              <a:latin typeface="Cambria" pitchFamily="18" charset="0"/>
              <a:cs typeface="Tahoma" pitchFamily="34" charset="0"/>
            </a:endParaRPr>
          </a:p>
        </p:txBody>
      </p:sp>
      <p:sp>
        <p:nvSpPr>
          <p:cNvPr id="49172" name="Прямоугольник 26"/>
          <p:cNvSpPr>
            <a:spLocks noChangeArrowheads="1"/>
          </p:cNvSpPr>
          <p:nvPr/>
        </p:nvSpPr>
        <p:spPr bwMode="auto">
          <a:xfrm>
            <a:off x="2339752" y="4155926"/>
            <a:ext cx="4176464" cy="523220"/>
          </a:xfrm>
          <a:prstGeom prst="rect">
            <a:avLst/>
          </a:prstGeom>
          <a:solidFill>
            <a:schemeClr val="bg1"/>
          </a:solidFill>
          <a:ln w="9525">
            <a:noFill/>
            <a:miter lim="800000"/>
            <a:headEnd/>
            <a:tailEnd/>
          </a:ln>
        </p:spPr>
        <p:txBody>
          <a:bodyPr wrap="square">
            <a:spAutoFit/>
          </a:bodyPr>
          <a:lstStyle/>
          <a:p>
            <a:r>
              <a:rPr lang="ru-RU" sz="1400" b="1" dirty="0" smtClean="0">
                <a:latin typeface="Cambria" pitchFamily="18" charset="0"/>
                <a:cs typeface="Tahoma" pitchFamily="34" charset="0"/>
              </a:rPr>
              <a:t>Программа духовно-нравственного </a:t>
            </a:r>
            <a:r>
              <a:rPr lang="ru-RU" sz="1400" b="1" dirty="0">
                <a:latin typeface="Cambria" pitchFamily="18" charset="0"/>
                <a:cs typeface="Tahoma" pitchFamily="34" charset="0"/>
              </a:rPr>
              <a:t>развития, воспитания и социализации</a:t>
            </a:r>
          </a:p>
        </p:txBody>
      </p:sp>
      <p:sp>
        <p:nvSpPr>
          <p:cNvPr id="49173" name="Прямоугольник 27"/>
          <p:cNvSpPr>
            <a:spLocks noChangeArrowheads="1"/>
          </p:cNvSpPr>
          <p:nvPr/>
        </p:nvSpPr>
        <p:spPr bwMode="auto">
          <a:xfrm>
            <a:off x="2771800" y="4731990"/>
            <a:ext cx="4401592" cy="307777"/>
          </a:xfrm>
          <a:prstGeom prst="rect">
            <a:avLst/>
          </a:prstGeom>
          <a:noFill/>
          <a:ln w="9525">
            <a:noFill/>
            <a:miter lim="800000"/>
            <a:headEnd/>
            <a:tailEnd/>
          </a:ln>
        </p:spPr>
        <p:txBody>
          <a:bodyPr wrap="square">
            <a:spAutoFit/>
          </a:bodyPr>
          <a:lstStyle/>
          <a:p>
            <a:r>
              <a:rPr lang="ru-RU" sz="1400" b="1" dirty="0">
                <a:latin typeface="Cambria" pitchFamily="18" charset="0"/>
                <a:cs typeface="Tahoma" pitchFamily="34" charset="0"/>
              </a:rPr>
              <a:t>Программа  </a:t>
            </a:r>
            <a:r>
              <a:rPr lang="ru-RU" sz="1400" b="1" dirty="0" smtClean="0">
                <a:latin typeface="Cambria" pitchFamily="18" charset="0"/>
                <a:cs typeface="Tahoma" pitchFamily="34" charset="0"/>
              </a:rPr>
              <a:t>коррекционной </a:t>
            </a:r>
            <a:r>
              <a:rPr lang="ru-RU" sz="1400" b="1" dirty="0">
                <a:latin typeface="Cambria" pitchFamily="18" charset="0"/>
                <a:cs typeface="Tahoma" pitchFamily="34" charset="0"/>
              </a:rPr>
              <a:t>работы</a:t>
            </a:r>
          </a:p>
        </p:txBody>
      </p:sp>
      <p:sp>
        <p:nvSpPr>
          <p:cNvPr id="24" name="AutoShape 8"/>
          <p:cNvSpPr>
            <a:spLocks noChangeArrowheads="1"/>
          </p:cNvSpPr>
          <p:nvPr/>
        </p:nvSpPr>
        <p:spPr bwMode="auto">
          <a:xfrm>
            <a:off x="6659564" y="3477946"/>
            <a:ext cx="2232025" cy="485775"/>
          </a:xfrm>
          <a:prstGeom prst="roundRect">
            <a:avLst>
              <a:gd name="adj" fmla="val 16667"/>
            </a:avLst>
          </a:prstGeom>
          <a:solidFill>
            <a:schemeClr val="bg1"/>
          </a:solidFill>
          <a:ln>
            <a:headEnd/>
            <a:tailEnd/>
          </a:ln>
        </p:spPr>
        <p:style>
          <a:lnRef idx="2">
            <a:schemeClr val="accent5"/>
          </a:lnRef>
          <a:fillRef idx="1">
            <a:schemeClr val="lt1"/>
          </a:fillRef>
          <a:effectRef idx="0">
            <a:schemeClr val="accent5"/>
          </a:effectRef>
          <a:fontRef idx="minor">
            <a:schemeClr val="dk1"/>
          </a:fontRef>
        </p:style>
        <p:txBody>
          <a:bodyPr anchor="ctr" anchorCtr="1"/>
          <a:lstStyle/>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r">
              <a:lnSpc>
                <a:spcPct val="75000"/>
              </a:lnSpc>
              <a:spcBef>
                <a:spcPct val="20000"/>
              </a:spcBef>
              <a:buClr>
                <a:schemeClr val="bg2"/>
              </a:buClr>
              <a:buSzPct val="75000"/>
              <a:defRPr/>
            </a:pPr>
            <a:r>
              <a:rPr lang="ru-RU" sz="1600" b="1" dirty="0">
                <a:latin typeface="Cambria" pitchFamily="18" charset="0"/>
                <a:cs typeface="Tahoma" pitchFamily="34" charset="0"/>
              </a:rPr>
              <a:t>План внеурочной деятельности </a:t>
            </a: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a:p>
            <a:pPr indent="-342900" algn="ctr">
              <a:lnSpc>
                <a:spcPct val="75000"/>
              </a:lnSpc>
              <a:spcBef>
                <a:spcPct val="20000"/>
              </a:spcBef>
              <a:buClr>
                <a:schemeClr val="bg2"/>
              </a:buClr>
              <a:buSzPct val="75000"/>
              <a:defRPr/>
            </a:pPr>
            <a:endParaRPr lang="ru-RU" b="1" dirty="0">
              <a:latin typeface="Tahoma" pitchFamily="34" charset="0"/>
              <a:cs typeface="Tahoma" pitchFamily="34" charset="0"/>
            </a:endParaRPr>
          </a:p>
        </p:txBody>
      </p:sp>
    </p:spTree>
    <p:extLst>
      <p:ext uri="{BB962C8B-B14F-4D97-AF65-F5344CB8AC3E}">
        <p14:creationId xmlns="" xmlns:p14="http://schemas.microsoft.com/office/powerpoint/2010/main" val="13769909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auto">
          <a:xfrm>
            <a:off x="251520" y="843558"/>
            <a:ext cx="2535237" cy="648072"/>
          </a:xfrm>
          <a:prstGeom prst="roundRect">
            <a:avLst>
              <a:gd name="adj" fmla="val 16667"/>
            </a:avLst>
          </a:prstGeom>
          <a:solidFill>
            <a:schemeClr val="tx2">
              <a:lumMod val="60000"/>
              <a:lumOff val="40000"/>
            </a:schemeClr>
          </a:solidFill>
          <a:ln w="28575">
            <a:solidFill>
              <a:schemeClr val="accent2">
                <a:lumMod val="75000"/>
              </a:schemeClr>
            </a:solidFill>
            <a:round/>
            <a:headEnd/>
            <a:tailEnd/>
          </a:ln>
          <a:effectLst/>
        </p:spPr>
        <p:txBody>
          <a:bodyPr wrap="none" lIns="90000" tIns="46800" rIns="90000" bIns="46800" anchor="ctr"/>
          <a:lstStyle/>
          <a:p>
            <a:pPr algn="ctr" eaLnBrk="0" hangingPunct="0">
              <a:defRPr/>
            </a:pPr>
            <a:r>
              <a:rPr lang="ru-RU" sz="2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itchFamily="34" charset="0"/>
                <a:cs typeface="Arial" pitchFamily="34" charset="0"/>
              </a:rPr>
              <a:t>ЛИЧНОСТНЫЕ</a:t>
            </a:r>
            <a:endParaRPr lang="ru-RU"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itchFamily="34" charset="0"/>
              <a:cs typeface="Arial" pitchFamily="34" charset="0"/>
            </a:endParaRPr>
          </a:p>
        </p:txBody>
      </p:sp>
      <p:sp>
        <p:nvSpPr>
          <p:cNvPr id="51207" name="AutoShape 9"/>
          <p:cNvSpPr>
            <a:spLocks noChangeArrowheads="1"/>
          </p:cNvSpPr>
          <p:nvPr/>
        </p:nvSpPr>
        <p:spPr bwMode="auto">
          <a:xfrm>
            <a:off x="1" y="1635646"/>
            <a:ext cx="2786188" cy="3507854"/>
          </a:xfrm>
          <a:prstGeom prst="roundRect">
            <a:avLst>
              <a:gd name="adj" fmla="val 16667"/>
            </a:avLst>
          </a:prstGeom>
          <a:solidFill>
            <a:schemeClr val="tx2">
              <a:lumMod val="40000"/>
              <a:lumOff val="60000"/>
            </a:schemeClr>
          </a:solidFill>
          <a:ln w="28575">
            <a:solidFill>
              <a:schemeClr val="tx2">
                <a:lumMod val="75000"/>
              </a:schemeClr>
            </a:solidFill>
            <a:round/>
            <a:headEnd/>
            <a:tailEnd/>
          </a:ln>
        </p:spPr>
        <p:txBody>
          <a:bodyPr wrap="none" lIns="90000" tIns="46800" rIns="90000" bIns="46800" anchor="ctr"/>
          <a:lstStyle/>
          <a:p>
            <a:pPr algn="ctr" eaLnBrk="0" hangingPunct="0">
              <a:defRPr/>
            </a:pPr>
            <a:endParaRPr lang="ru-RU" sz="1300" b="1" dirty="0">
              <a:solidFill>
                <a:srgbClr val="002060"/>
              </a:solidFill>
              <a:latin typeface="Cambria" pitchFamily="18" charset="0"/>
            </a:endParaRPr>
          </a:p>
        </p:txBody>
      </p:sp>
      <p:sp>
        <p:nvSpPr>
          <p:cNvPr id="7" name="AutoShape 5"/>
          <p:cNvSpPr>
            <a:spLocks noChangeArrowheads="1"/>
          </p:cNvSpPr>
          <p:nvPr/>
        </p:nvSpPr>
        <p:spPr bwMode="auto">
          <a:xfrm>
            <a:off x="3275856" y="843558"/>
            <a:ext cx="2714625" cy="589360"/>
          </a:xfrm>
          <a:prstGeom prst="roundRect">
            <a:avLst>
              <a:gd name="adj" fmla="val 16667"/>
            </a:avLst>
          </a:prstGeom>
          <a:solidFill>
            <a:schemeClr val="tx2">
              <a:lumMod val="60000"/>
              <a:lumOff val="40000"/>
            </a:schemeClr>
          </a:solidFill>
          <a:ln w="28575">
            <a:solidFill>
              <a:schemeClr val="accent2">
                <a:lumMod val="75000"/>
              </a:schemeClr>
            </a:solidFill>
            <a:round/>
            <a:headEnd/>
            <a:tailEnd/>
          </a:ln>
          <a:effectLst/>
        </p:spPr>
        <p:txBody>
          <a:bodyPr wrap="none" lIns="90000" tIns="46800" rIns="90000" bIns="46800" anchor="ctr"/>
          <a:lstStyle/>
          <a:p>
            <a:pPr algn="ctr" eaLnBrk="0" hangingPunct="0">
              <a:defRPr/>
            </a:pPr>
            <a:r>
              <a:rPr lang="ru-RU"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itchFamily="34" charset="0"/>
                <a:cs typeface="Arial" pitchFamily="34" charset="0"/>
              </a:rPr>
              <a:t>МЕТАПРЕДМЕТНЫЕ</a:t>
            </a:r>
          </a:p>
        </p:txBody>
      </p:sp>
      <p:sp>
        <p:nvSpPr>
          <p:cNvPr id="51209" name="AutoShape 10"/>
          <p:cNvSpPr>
            <a:spLocks noChangeArrowheads="1"/>
          </p:cNvSpPr>
          <p:nvPr/>
        </p:nvSpPr>
        <p:spPr bwMode="auto">
          <a:xfrm>
            <a:off x="2915816" y="1563638"/>
            <a:ext cx="3672408" cy="3579862"/>
          </a:xfrm>
          <a:prstGeom prst="roundRect">
            <a:avLst>
              <a:gd name="adj" fmla="val 16667"/>
            </a:avLst>
          </a:prstGeom>
          <a:solidFill>
            <a:schemeClr val="tx2">
              <a:lumMod val="40000"/>
              <a:lumOff val="60000"/>
            </a:schemeClr>
          </a:solidFill>
          <a:ln w="28575">
            <a:solidFill>
              <a:schemeClr val="tx2">
                <a:lumMod val="75000"/>
              </a:schemeClr>
            </a:solidFill>
            <a:round/>
            <a:headEnd/>
            <a:tailEnd/>
          </a:ln>
        </p:spPr>
        <p:txBody>
          <a:bodyPr wrap="none" lIns="90000" tIns="46800" rIns="90000" bIns="46800" anchor="ctr"/>
          <a:lstStyle/>
          <a:p>
            <a:pPr algn="ctr" eaLnBrk="0" hangingPunct="0">
              <a:defRPr/>
            </a:pPr>
            <a:endParaRPr lang="ru-RU" sz="1300" b="1" dirty="0">
              <a:solidFill>
                <a:srgbClr val="002060"/>
              </a:solidFill>
              <a:latin typeface="Cambria" pitchFamily="18" charset="0"/>
            </a:endParaRPr>
          </a:p>
        </p:txBody>
      </p:sp>
      <p:sp>
        <p:nvSpPr>
          <p:cNvPr id="17" name="AutoShape 6"/>
          <p:cNvSpPr>
            <a:spLocks noChangeArrowheads="1"/>
          </p:cNvSpPr>
          <p:nvPr/>
        </p:nvSpPr>
        <p:spPr bwMode="auto">
          <a:xfrm>
            <a:off x="6660232" y="915566"/>
            <a:ext cx="2483768" cy="535781"/>
          </a:xfrm>
          <a:prstGeom prst="roundRect">
            <a:avLst>
              <a:gd name="adj" fmla="val 16667"/>
            </a:avLst>
          </a:prstGeom>
          <a:solidFill>
            <a:schemeClr val="tx2">
              <a:lumMod val="60000"/>
              <a:lumOff val="40000"/>
            </a:schemeClr>
          </a:solidFill>
          <a:ln w="28575">
            <a:solidFill>
              <a:schemeClr val="accent2">
                <a:lumMod val="75000"/>
              </a:schemeClr>
            </a:solidFill>
            <a:round/>
            <a:headEnd/>
            <a:tailEnd/>
          </a:ln>
          <a:effectLst/>
        </p:spPr>
        <p:txBody>
          <a:bodyPr wrap="none" lIns="90000" tIns="46800" rIns="90000" bIns="46800" anchor="ctr"/>
          <a:lstStyle/>
          <a:p>
            <a:pPr algn="ctr" eaLnBrk="0" hangingPunct="0">
              <a:defRPr/>
            </a:pPr>
            <a:r>
              <a:rPr lang="ru-RU" sz="2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Arial" pitchFamily="34" charset="0"/>
                <a:cs typeface="Arial" pitchFamily="34" charset="0"/>
              </a:rPr>
              <a:t>ПРЕДМЕТНЫЕ</a:t>
            </a:r>
          </a:p>
        </p:txBody>
      </p:sp>
      <p:sp>
        <p:nvSpPr>
          <p:cNvPr id="51213" name="AutoShape 13"/>
          <p:cNvSpPr>
            <a:spLocks noChangeArrowheads="1"/>
          </p:cNvSpPr>
          <p:nvPr/>
        </p:nvSpPr>
        <p:spPr bwMode="auto">
          <a:xfrm>
            <a:off x="6660232" y="1635646"/>
            <a:ext cx="2483768" cy="3096344"/>
          </a:xfrm>
          <a:prstGeom prst="roundRect">
            <a:avLst>
              <a:gd name="adj" fmla="val 16667"/>
            </a:avLst>
          </a:prstGeom>
          <a:solidFill>
            <a:schemeClr val="tx2">
              <a:lumMod val="40000"/>
              <a:lumOff val="60000"/>
            </a:schemeClr>
          </a:solidFill>
          <a:ln w="28575">
            <a:solidFill>
              <a:schemeClr val="tx2">
                <a:lumMod val="75000"/>
              </a:schemeClr>
            </a:solidFill>
            <a:round/>
            <a:headEnd/>
            <a:tailEnd/>
          </a:ln>
        </p:spPr>
        <p:txBody>
          <a:bodyPr wrap="none" lIns="90000" tIns="46800" rIns="90000" bIns="46800" anchor="t" anchorCtr="0"/>
          <a:lstStyle/>
          <a:p>
            <a:pPr eaLnBrk="0" hangingPunct="0">
              <a:defRPr/>
            </a:pPr>
            <a:r>
              <a:rPr lang="ru-RU" sz="1400" dirty="0" smtClean="0">
                <a:latin typeface="+mj-lt"/>
              </a:rPr>
              <a:t>-</a:t>
            </a:r>
            <a:r>
              <a:rPr lang="ru-RU" sz="1600" dirty="0" smtClean="0">
                <a:latin typeface="+mj-lt"/>
              </a:rPr>
              <a:t>основы </a:t>
            </a:r>
            <a:r>
              <a:rPr lang="ru-RU" sz="1600" dirty="0">
                <a:latin typeface="+mj-lt"/>
              </a:rPr>
              <a:t>системы</a:t>
            </a:r>
          </a:p>
          <a:p>
            <a:pPr eaLnBrk="0" hangingPunct="0">
              <a:defRPr/>
            </a:pPr>
            <a:r>
              <a:rPr lang="ru-RU" sz="1600" dirty="0">
                <a:latin typeface="+mj-lt"/>
              </a:rPr>
              <a:t>научных </a:t>
            </a:r>
            <a:r>
              <a:rPr lang="ru-RU" sz="1600" dirty="0" smtClean="0">
                <a:latin typeface="+mj-lt"/>
              </a:rPr>
              <a:t>знаний ,</a:t>
            </a:r>
            <a:r>
              <a:rPr lang="ru-RU" sz="1600" dirty="0" smtClean="0">
                <a:cs typeface="Tahoma" pitchFamily="34" charset="0"/>
              </a:rPr>
              <a:t>лежащей</a:t>
            </a:r>
          </a:p>
          <a:p>
            <a:pPr eaLnBrk="0" hangingPunct="0">
              <a:defRPr/>
            </a:pPr>
            <a:r>
              <a:rPr lang="ru-RU" sz="1600" dirty="0" smtClean="0">
                <a:cs typeface="Tahoma" pitchFamily="34" charset="0"/>
              </a:rPr>
              <a:t> в основе современной </a:t>
            </a:r>
          </a:p>
          <a:p>
            <a:pPr eaLnBrk="0" hangingPunct="0">
              <a:defRPr/>
            </a:pPr>
            <a:r>
              <a:rPr lang="ru-RU" sz="1600" dirty="0" smtClean="0">
                <a:cs typeface="Tahoma" pitchFamily="34" charset="0"/>
              </a:rPr>
              <a:t>научной картины мира</a:t>
            </a:r>
          </a:p>
          <a:p>
            <a:pPr eaLnBrk="0" hangingPunct="0">
              <a:defRPr/>
            </a:pPr>
            <a:endParaRPr lang="ru-RU" sz="1600" dirty="0" smtClean="0">
              <a:latin typeface="+mj-lt"/>
            </a:endParaRPr>
          </a:p>
          <a:p>
            <a:pPr eaLnBrk="0" hangingPunct="0">
              <a:defRPr/>
            </a:pPr>
            <a:r>
              <a:rPr lang="ru-RU" sz="1600" dirty="0" smtClean="0">
                <a:latin typeface="+mj-lt"/>
              </a:rPr>
              <a:t>-опыт «предметной»</a:t>
            </a:r>
          </a:p>
          <a:p>
            <a:pPr eaLnBrk="0" hangingPunct="0">
              <a:defRPr/>
            </a:pPr>
            <a:r>
              <a:rPr lang="ru-RU" sz="1600" dirty="0" smtClean="0">
                <a:latin typeface="+mj-lt"/>
              </a:rPr>
              <a:t> деятельности по </a:t>
            </a:r>
          </a:p>
          <a:p>
            <a:pPr eaLnBrk="0" hangingPunct="0">
              <a:defRPr/>
            </a:pPr>
            <a:r>
              <a:rPr lang="ru-RU" sz="1600" dirty="0" smtClean="0">
                <a:latin typeface="+mj-lt"/>
              </a:rPr>
              <a:t>получению,</a:t>
            </a:r>
          </a:p>
          <a:p>
            <a:pPr eaLnBrk="0" hangingPunct="0">
              <a:defRPr/>
            </a:pPr>
            <a:r>
              <a:rPr lang="ru-RU" sz="1600" dirty="0" smtClean="0">
                <a:latin typeface="+mj-lt"/>
              </a:rPr>
              <a:t>преобразованию и</a:t>
            </a:r>
          </a:p>
          <a:p>
            <a:pPr eaLnBrk="0" hangingPunct="0">
              <a:defRPr/>
            </a:pPr>
            <a:r>
              <a:rPr lang="ru-RU" sz="1600" dirty="0" smtClean="0">
                <a:latin typeface="+mj-lt"/>
              </a:rPr>
              <a:t> применению нового </a:t>
            </a:r>
          </a:p>
          <a:p>
            <a:pPr eaLnBrk="0" hangingPunct="0">
              <a:defRPr/>
            </a:pPr>
            <a:r>
              <a:rPr lang="ru-RU" sz="1600" dirty="0" smtClean="0">
                <a:latin typeface="+mj-lt"/>
              </a:rPr>
              <a:t>знания</a:t>
            </a:r>
            <a:endParaRPr lang="ru-RU" sz="1600" dirty="0">
              <a:latin typeface="+mj-lt"/>
            </a:endParaRPr>
          </a:p>
        </p:txBody>
      </p:sp>
      <p:sp>
        <p:nvSpPr>
          <p:cNvPr id="18" name="AutoShape 4"/>
          <p:cNvSpPr>
            <a:spLocks noChangeArrowheads="1"/>
          </p:cNvSpPr>
          <p:nvPr/>
        </p:nvSpPr>
        <p:spPr bwMode="gray">
          <a:xfrm>
            <a:off x="468314" y="86916"/>
            <a:ext cx="8137525" cy="702469"/>
          </a:xfrm>
          <a:prstGeom prst="roundRect">
            <a:avLst>
              <a:gd name="adj" fmla="val 49106"/>
            </a:avLst>
          </a:prstGeom>
          <a:no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ru-RU" sz="2800" b="1" dirty="0">
                <a:solidFill>
                  <a:srgbClr val="002060"/>
                </a:solidFill>
                <a:latin typeface="Cambria" pitchFamily="18" charset="0"/>
                <a:ea typeface="+mj-ea"/>
                <a:cs typeface="Arial" pitchFamily="34" charset="0"/>
              </a:rPr>
              <a:t>Планируемые результаты:</a:t>
            </a:r>
            <a:br>
              <a:rPr lang="ru-RU" sz="2800" b="1" dirty="0">
                <a:solidFill>
                  <a:srgbClr val="002060"/>
                </a:solidFill>
                <a:latin typeface="Cambria" pitchFamily="18" charset="0"/>
                <a:ea typeface="+mj-ea"/>
                <a:cs typeface="Arial" pitchFamily="34" charset="0"/>
              </a:rPr>
            </a:br>
            <a:r>
              <a:rPr lang="ru-RU" sz="2800" b="1" dirty="0">
                <a:solidFill>
                  <a:srgbClr val="002060"/>
                </a:solidFill>
                <a:latin typeface="Cambria" pitchFamily="18" charset="0"/>
                <a:ea typeface="+mj-ea"/>
                <a:cs typeface="Arial" pitchFamily="34" charset="0"/>
              </a:rPr>
              <a:t>три основные группы</a:t>
            </a:r>
            <a:endParaRPr lang="ru-RU" sz="2800" b="1" dirty="0">
              <a:solidFill>
                <a:srgbClr val="002060"/>
              </a:solidFill>
              <a:latin typeface="Cambria" pitchFamily="18" charset="0"/>
            </a:endParaRPr>
          </a:p>
        </p:txBody>
      </p:sp>
      <p:sp>
        <p:nvSpPr>
          <p:cNvPr id="15" name="TextBox 14"/>
          <p:cNvSpPr txBox="1"/>
          <p:nvPr/>
        </p:nvSpPr>
        <p:spPr>
          <a:xfrm>
            <a:off x="0" y="1635646"/>
            <a:ext cx="2843808" cy="3785652"/>
          </a:xfrm>
          <a:prstGeom prst="rect">
            <a:avLst/>
          </a:prstGeom>
          <a:noFill/>
        </p:spPr>
        <p:txBody>
          <a:bodyPr wrap="square" rtlCol="0">
            <a:spAutoFit/>
          </a:bodyPr>
          <a:lstStyle/>
          <a:p>
            <a:r>
              <a:rPr lang="ru-RU" sz="1600" dirty="0" smtClean="0"/>
              <a:t>-уровень здоровья обучающихся;</a:t>
            </a:r>
            <a:r>
              <a:rPr lang="ru-RU" sz="1600" i="1" dirty="0" smtClean="0">
                <a:solidFill>
                  <a:srgbClr val="FFFF00"/>
                </a:solidFill>
              </a:rPr>
              <a:t>              </a:t>
            </a:r>
            <a:endParaRPr lang="ru-RU" sz="1600" b="1" dirty="0" smtClean="0">
              <a:solidFill>
                <a:srgbClr val="FFFF00"/>
              </a:solidFill>
            </a:endParaRPr>
          </a:p>
          <a:p>
            <a:r>
              <a:rPr lang="ru-RU" sz="1600" dirty="0" smtClean="0"/>
              <a:t>-уровень </a:t>
            </a:r>
            <a:r>
              <a:rPr lang="ru-RU" sz="1600" dirty="0" err="1" smtClean="0"/>
              <a:t>социализированности</a:t>
            </a:r>
            <a:r>
              <a:rPr lang="ru-RU" sz="1600" dirty="0" smtClean="0"/>
              <a:t> </a:t>
            </a:r>
          </a:p>
          <a:p>
            <a:r>
              <a:rPr lang="ru-RU" sz="1600" dirty="0" smtClean="0"/>
              <a:t> -уровень воспитанности;</a:t>
            </a:r>
          </a:p>
          <a:p>
            <a:r>
              <a:rPr lang="ru-RU" sz="1600" dirty="0" smtClean="0"/>
              <a:t>-уровень учебно-познавательной мотивации каждого ученика по отношению к каждому предмету;</a:t>
            </a:r>
          </a:p>
          <a:p>
            <a:r>
              <a:rPr lang="ru-RU" sz="1600" dirty="0" smtClean="0"/>
              <a:t>-уровень </a:t>
            </a:r>
            <a:r>
              <a:rPr lang="ru-RU" sz="1600" dirty="0" err="1" smtClean="0"/>
              <a:t>сформированности</a:t>
            </a:r>
            <a:r>
              <a:rPr lang="ru-RU" sz="1600" dirty="0" smtClean="0"/>
              <a:t> ценностей семьи, здорового образа жизни обучающегося, навыков организации досуга.</a:t>
            </a:r>
          </a:p>
          <a:p>
            <a:endParaRPr lang="ru-RU" sz="1600" dirty="0"/>
          </a:p>
        </p:txBody>
      </p:sp>
      <p:sp>
        <p:nvSpPr>
          <p:cNvPr id="19" name="TextBox 18"/>
          <p:cNvSpPr txBox="1"/>
          <p:nvPr/>
        </p:nvSpPr>
        <p:spPr>
          <a:xfrm>
            <a:off x="2915816" y="1563638"/>
            <a:ext cx="3672408" cy="3293209"/>
          </a:xfrm>
          <a:prstGeom prst="rect">
            <a:avLst/>
          </a:prstGeom>
          <a:noFill/>
        </p:spPr>
        <p:txBody>
          <a:bodyPr wrap="square" rtlCol="0">
            <a:spAutoFit/>
          </a:bodyPr>
          <a:lstStyle/>
          <a:p>
            <a:pPr eaLnBrk="1" hangingPunct="1">
              <a:lnSpc>
                <a:spcPct val="150000"/>
              </a:lnSpc>
            </a:pPr>
            <a:r>
              <a:rPr lang="ru-RU" sz="1600" dirty="0" smtClean="0"/>
              <a:t> -</a:t>
            </a:r>
            <a:r>
              <a:rPr lang="ru-RU" sz="1600" dirty="0" smtClean="0">
                <a:latin typeface="Tahoma" pitchFamily="34" charset="0"/>
                <a:cs typeface="Tahoma" pitchFamily="34" charset="0"/>
              </a:rPr>
              <a:t>освоенные универсальные </a:t>
            </a:r>
          </a:p>
          <a:p>
            <a:pPr eaLnBrk="1" hangingPunct="1">
              <a:lnSpc>
                <a:spcPct val="150000"/>
              </a:lnSpc>
            </a:pPr>
            <a:r>
              <a:rPr lang="ru-RU" sz="1600" dirty="0" smtClean="0">
                <a:latin typeface="Tahoma" pitchFamily="34" charset="0"/>
                <a:cs typeface="Tahoma" pitchFamily="34" charset="0"/>
              </a:rPr>
              <a:t>учебные действия(УУД)-регулятивных, познавательных, коммуникативных</a:t>
            </a:r>
          </a:p>
          <a:p>
            <a:pPr eaLnBrk="1" hangingPunct="1">
              <a:lnSpc>
                <a:spcPct val="150000"/>
              </a:lnSpc>
            </a:pPr>
            <a:r>
              <a:rPr lang="ru-RU" sz="1600" dirty="0" smtClean="0">
                <a:latin typeface="Tahoma" pitchFamily="34" charset="0"/>
                <a:cs typeface="Tahoma" pitchFamily="34" charset="0"/>
              </a:rPr>
              <a:t>-ключевые компетенции (умение учиться, ИКТ-компетентность  т.д.)</a:t>
            </a:r>
          </a:p>
          <a:p>
            <a:pPr eaLnBrk="1" hangingPunct="1">
              <a:lnSpc>
                <a:spcPct val="150000"/>
              </a:lnSpc>
            </a:pPr>
            <a:r>
              <a:rPr lang="ru-RU" sz="1600" dirty="0" smtClean="0">
                <a:latin typeface="Tahoma" pitchFamily="34" charset="0"/>
                <a:cs typeface="Tahoma" pitchFamily="34" charset="0"/>
              </a:rPr>
              <a:t>-владение </a:t>
            </a:r>
            <a:r>
              <a:rPr lang="ru-RU" sz="1600" dirty="0" err="1" smtClean="0">
                <a:latin typeface="Tahoma" pitchFamily="34" charset="0"/>
                <a:cs typeface="Tahoma" pitchFamily="34" charset="0"/>
              </a:rPr>
              <a:t>межпредметными</a:t>
            </a:r>
            <a:r>
              <a:rPr lang="ru-RU" sz="1600" dirty="0" smtClean="0">
                <a:latin typeface="Tahoma" pitchFamily="34" charset="0"/>
                <a:cs typeface="Tahoma" pitchFamily="34" charset="0"/>
              </a:rPr>
              <a:t> понятиями</a:t>
            </a:r>
          </a:p>
          <a:p>
            <a:endParaRPr lang="ru-RU" sz="1600" dirty="0"/>
          </a:p>
        </p:txBody>
      </p:sp>
    </p:spTree>
    <p:extLst>
      <p:ext uri="{BB962C8B-B14F-4D97-AF65-F5344CB8AC3E}">
        <p14:creationId xmlns="" xmlns:p14="http://schemas.microsoft.com/office/powerpoint/2010/main" val="1753949147"/>
      </p:ext>
    </p:extLst>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827584" y="915566"/>
            <a:ext cx="7696200" cy="809625"/>
          </a:xfrm>
        </p:spPr>
        <p:txBody>
          <a:bodyPr/>
          <a:lstStyle/>
          <a:p>
            <a:pPr algn="ctr"/>
            <a:r>
              <a:rPr lang="ru-RU" sz="3600" b="1" dirty="0" smtClean="0">
                <a:solidFill>
                  <a:srgbClr val="0070C0"/>
                </a:solidFill>
                <a:latin typeface="Tahoma" pitchFamily="34" charset="0"/>
                <a:cs typeface="Tahoma" pitchFamily="34" charset="0"/>
              </a:rPr>
              <a:t>М Ц К О</a:t>
            </a:r>
          </a:p>
        </p:txBody>
      </p:sp>
      <p:sp>
        <p:nvSpPr>
          <p:cNvPr id="7171" name="Содержимое 2"/>
          <p:cNvSpPr>
            <a:spLocks noGrp="1"/>
          </p:cNvSpPr>
          <p:nvPr>
            <p:ph idx="1"/>
          </p:nvPr>
        </p:nvSpPr>
        <p:spPr>
          <a:xfrm>
            <a:off x="395536" y="1491630"/>
            <a:ext cx="8229600" cy="3394075"/>
          </a:xfrm>
        </p:spPr>
        <p:txBody>
          <a:bodyPr/>
          <a:lstStyle/>
          <a:p>
            <a:pPr algn="ctr">
              <a:buFontTx/>
              <a:buNone/>
            </a:pPr>
            <a:r>
              <a:rPr lang="ru-RU" dirty="0" smtClean="0"/>
              <a:t>   </a:t>
            </a:r>
          </a:p>
          <a:p>
            <a:pPr algn="ctr">
              <a:buFontTx/>
              <a:buNone/>
            </a:pPr>
            <a:r>
              <a:rPr lang="ru-RU" dirty="0" smtClean="0">
                <a:latin typeface="Tahoma" pitchFamily="34" charset="0"/>
                <a:cs typeface="Tahoma" pitchFamily="34" charset="0"/>
              </a:rPr>
              <a:t>Информационная система оценки качества образования </a:t>
            </a:r>
          </a:p>
          <a:p>
            <a:pPr algn="ctr">
              <a:buFontTx/>
              <a:buNone/>
            </a:pPr>
            <a:endParaRPr lang="ru-RU" sz="2800" dirty="0" smtClean="0">
              <a:solidFill>
                <a:srgbClr val="0070C0"/>
              </a:solidFill>
              <a:latin typeface="Tahoma" pitchFamily="34" charset="0"/>
              <a:cs typeface="Tahoma" pitchFamily="34" charset="0"/>
            </a:endParaRPr>
          </a:p>
          <a:p>
            <a:pPr algn="ctr">
              <a:buFontTx/>
              <a:buNone/>
            </a:pPr>
            <a:r>
              <a:rPr lang="ru-RU" sz="2800" dirty="0" smtClean="0">
                <a:solidFill>
                  <a:srgbClr val="0070C0"/>
                </a:solidFill>
                <a:latin typeface="Tahoma" pitchFamily="34" charset="0"/>
                <a:cs typeface="Tahoma" pitchFamily="34" charset="0"/>
              </a:rPr>
              <a:t>МОСКОВСКИЙ </a:t>
            </a:r>
          </a:p>
          <a:p>
            <a:pPr algn="ctr">
              <a:buFontTx/>
              <a:buNone/>
            </a:pPr>
            <a:r>
              <a:rPr lang="ru-RU" sz="2800" dirty="0" smtClean="0">
                <a:solidFill>
                  <a:srgbClr val="0070C0"/>
                </a:solidFill>
                <a:latin typeface="Tahoma" pitchFamily="34" charset="0"/>
                <a:cs typeface="Tahoma" pitchFamily="34" charset="0"/>
              </a:rPr>
              <a:t>  РЕГИСТР КАЧЕСТВА ОБРАЗОВАНИЯ</a:t>
            </a:r>
          </a:p>
          <a:p>
            <a:pPr algn="ctr">
              <a:buFontTx/>
              <a:buNone/>
            </a:pPr>
            <a:r>
              <a:rPr lang="ru-RU" sz="2800" b="1" dirty="0" smtClean="0">
                <a:solidFill>
                  <a:srgbClr val="0070C0"/>
                </a:solidFill>
                <a:latin typeface="Tahoma" pitchFamily="34" charset="0"/>
                <a:cs typeface="Tahoma" pitchFamily="34" charset="0"/>
              </a:rPr>
              <a:t>(МРКО) </a:t>
            </a:r>
          </a:p>
        </p:txBody>
      </p:sp>
      <p:sp>
        <p:nvSpPr>
          <p:cNvPr id="4" name="Стрелка вниз 3"/>
          <p:cNvSpPr/>
          <p:nvPr/>
        </p:nvSpPr>
        <p:spPr>
          <a:xfrm>
            <a:off x="3923928" y="1635646"/>
            <a:ext cx="987425" cy="594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Стрелка вниз 4"/>
          <p:cNvSpPr/>
          <p:nvPr/>
        </p:nvSpPr>
        <p:spPr>
          <a:xfrm>
            <a:off x="3923928" y="3075806"/>
            <a:ext cx="989013" cy="594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 name="Picture 3" descr="E:\rtc_prezent_png\rtc_shapka.png"/>
          <p:cNvPicPr>
            <a:picLocks noChangeAspect="1" noChangeArrowheads="1"/>
          </p:cNvPicPr>
          <p:nvPr/>
        </p:nvPicPr>
        <p:blipFill>
          <a:blip r:embed="rId2" cstate="print"/>
          <a:srcRect/>
          <a:stretch>
            <a:fillRect/>
          </a:stretch>
        </p:blipFill>
        <p:spPr bwMode="auto">
          <a:xfrm>
            <a:off x="-14288" y="-20638"/>
            <a:ext cx="9158288" cy="1080220"/>
          </a:xfrm>
          <a:prstGeom prst="rect">
            <a:avLst/>
          </a:prstGeom>
          <a:noFill/>
          <a:ln w="9525">
            <a:noFill/>
            <a:miter lim="800000"/>
            <a:headEnd/>
            <a:tailEnd/>
          </a:ln>
        </p:spPr>
      </p:pic>
      <p:sp>
        <p:nvSpPr>
          <p:cNvPr id="7" name="TextBox 6"/>
          <p:cNvSpPr txBox="1"/>
          <p:nvPr/>
        </p:nvSpPr>
        <p:spPr>
          <a:xfrm>
            <a:off x="0" y="0"/>
            <a:ext cx="9474966" cy="830997"/>
          </a:xfrm>
          <a:prstGeom prst="rect">
            <a:avLst/>
          </a:prstGeom>
          <a:noFill/>
        </p:spPr>
        <p:txBody>
          <a:bodyPr wrap="square" rtlCol="0">
            <a:spAutoFit/>
          </a:bodyPr>
          <a:lstStyle/>
          <a:p>
            <a:r>
              <a:rPr lang="ru-RU" sz="2400" b="1" dirty="0" smtClean="0">
                <a:solidFill>
                  <a:schemeClr val="bg1"/>
                </a:solidFill>
              </a:rPr>
              <a:t>7. Необходимо интегрироваться в новую  информационную </a:t>
            </a:r>
          </a:p>
          <a:p>
            <a:r>
              <a:rPr lang="ru-RU" sz="2400" b="1" dirty="0" smtClean="0">
                <a:solidFill>
                  <a:schemeClr val="bg1"/>
                </a:solidFill>
              </a:rPr>
              <a:t>систему  оценки качества образования -МРКО</a:t>
            </a:r>
            <a:endParaRPr lang="ru-RU" sz="2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4"/>
          <p:cNvGrpSpPr>
            <a:grpSpLocks/>
          </p:cNvGrpSpPr>
          <p:nvPr/>
        </p:nvGrpSpPr>
        <p:grpSpPr bwMode="auto">
          <a:xfrm>
            <a:off x="569914" y="1707357"/>
            <a:ext cx="8072437" cy="516731"/>
            <a:chOff x="0" y="164583"/>
            <a:chExt cx="8072494" cy="688906"/>
          </a:xfrm>
        </p:grpSpPr>
        <p:sp>
          <p:nvSpPr>
            <p:cNvPr id="6" name="Скругленный прямоугольник 5"/>
            <p:cNvSpPr/>
            <p:nvPr/>
          </p:nvSpPr>
          <p:spPr>
            <a:xfrm>
              <a:off x="0" y="164583"/>
              <a:ext cx="8072494" cy="688906"/>
            </a:xfrm>
            <a:prstGeom prst="roundRect">
              <a:avLst/>
            </a:prstGeom>
          </p:spPr>
          <p:style>
            <a:lnRef idx="1">
              <a:schemeClr val="accent1"/>
            </a:lnRef>
            <a:fillRef idx="2">
              <a:schemeClr val="accent1"/>
            </a:fillRef>
            <a:effectRef idx="1">
              <a:schemeClr val="accent1"/>
            </a:effectRef>
            <a:fontRef idx="minor">
              <a:schemeClr val="dk1"/>
            </a:fontRef>
          </p:style>
        </p:sp>
        <p:sp>
          <p:nvSpPr>
            <p:cNvPr id="7" name="Скругленный прямоугольник 4"/>
            <p:cNvSpPr/>
            <p:nvPr/>
          </p:nvSpPr>
          <p:spPr>
            <a:xfrm>
              <a:off x="33337" y="197918"/>
              <a:ext cx="8005820" cy="622238"/>
            </a:xfrm>
            <a:prstGeom prst="rect">
              <a:avLst/>
            </a:prstGeom>
          </p:spPr>
          <p:style>
            <a:lnRef idx="1">
              <a:schemeClr val="accent1"/>
            </a:lnRef>
            <a:fillRef idx="2">
              <a:schemeClr val="accent1"/>
            </a:fillRef>
            <a:effectRef idx="1">
              <a:schemeClr val="accent1"/>
            </a:effectRef>
            <a:fontRef idx="minor">
              <a:schemeClr val="dk1"/>
            </a:fontRef>
          </p:style>
          <p:txBody>
            <a:bodyPr lIns="60960" tIns="60960" rIns="60960" bIns="60960" spcCol="1270" anchor="ctr"/>
            <a:lstStyle/>
            <a:p>
              <a:pPr defTabSz="711200" fontAlgn="auto">
                <a:lnSpc>
                  <a:spcPct val="90000"/>
                </a:lnSpc>
                <a:spcAft>
                  <a:spcPct val="35000"/>
                </a:spcAft>
                <a:defRPr/>
              </a:pPr>
              <a:r>
                <a:rPr lang="ru-RU" sz="1600" dirty="0">
                  <a:latin typeface="Arial Black" pitchFamily="34" charset="0"/>
                </a:rPr>
                <a:t>Соответствие </a:t>
              </a:r>
              <a:r>
                <a:rPr lang="ru-RU" sz="1600" dirty="0" smtClean="0">
                  <a:latin typeface="Arial Black" pitchFamily="34" charset="0"/>
                </a:rPr>
                <a:t>ВШК и </a:t>
              </a:r>
              <a:r>
                <a:rPr lang="ru-RU" sz="1600" dirty="0">
                  <a:latin typeface="Arial Black" pitchFamily="34" charset="0"/>
                </a:rPr>
                <a:t>внешней независимой оценки за счет единых требований (критериев) к образовательным результатам</a:t>
              </a:r>
              <a:endParaRPr lang="ru-RU" sz="1600" dirty="0"/>
            </a:p>
          </p:txBody>
        </p:sp>
      </p:grpSp>
      <p:grpSp>
        <p:nvGrpSpPr>
          <p:cNvPr id="4" name="Группа 7"/>
          <p:cNvGrpSpPr>
            <a:grpSpLocks/>
          </p:cNvGrpSpPr>
          <p:nvPr/>
        </p:nvGrpSpPr>
        <p:grpSpPr bwMode="auto">
          <a:xfrm>
            <a:off x="544513" y="2895600"/>
            <a:ext cx="8078787" cy="520304"/>
            <a:chOff x="33630" y="125838"/>
            <a:chExt cx="8079390" cy="694021"/>
          </a:xfrm>
        </p:grpSpPr>
        <p:sp>
          <p:nvSpPr>
            <p:cNvPr id="9" name="Скругленный прямоугольник 8"/>
            <p:cNvSpPr/>
            <p:nvPr/>
          </p:nvSpPr>
          <p:spPr>
            <a:xfrm>
              <a:off x="39980" y="125838"/>
              <a:ext cx="8073040" cy="68925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Скругленный прямоугольник 4"/>
            <p:cNvSpPr/>
            <p:nvPr/>
          </p:nvSpPr>
          <p:spPr>
            <a:xfrm>
              <a:off x="33630" y="198893"/>
              <a:ext cx="8004772" cy="620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60960" tIns="60960" rIns="60960" bIns="60960" anchor="ctr"/>
            <a:lstStyle/>
            <a:p>
              <a:pPr defTabSz="711200">
                <a:lnSpc>
                  <a:spcPct val="90000"/>
                </a:lnSpc>
                <a:spcAft>
                  <a:spcPct val="35000"/>
                </a:spcAft>
                <a:defRPr/>
              </a:pPr>
              <a:r>
                <a:rPr lang="ru-RU" sz="1600">
                  <a:solidFill>
                    <a:srgbClr val="FFFFFF"/>
                  </a:solidFill>
                  <a:latin typeface="Arial Black" pitchFamily="34" charset="0"/>
                </a:rPr>
                <a:t>Соответствие содержания всех измерителей нормативным документам на основе их преемственности (ФГТ и ФГОС)</a:t>
              </a:r>
              <a:endParaRPr lang="ru-RU" sz="1600">
                <a:solidFill>
                  <a:srgbClr val="FFFFFF"/>
                </a:solidFill>
              </a:endParaRPr>
            </a:p>
          </p:txBody>
        </p:sp>
      </p:grpSp>
      <p:grpSp>
        <p:nvGrpSpPr>
          <p:cNvPr id="5" name="Группа 10"/>
          <p:cNvGrpSpPr>
            <a:grpSpLocks/>
          </p:cNvGrpSpPr>
          <p:nvPr/>
        </p:nvGrpSpPr>
        <p:grpSpPr bwMode="auto">
          <a:xfrm>
            <a:off x="534989" y="2313385"/>
            <a:ext cx="8074025" cy="516731"/>
            <a:chOff x="0" y="164583"/>
            <a:chExt cx="8072494" cy="688906"/>
          </a:xfrm>
        </p:grpSpPr>
        <p:sp>
          <p:nvSpPr>
            <p:cNvPr id="12" name="Скругленный прямоугольник 11"/>
            <p:cNvSpPr/>
            <p:nvPr/>
          </p:nvSpPr>
          <p:spPr>
            <a:xfrm>
              <a:off x="0" y="164583"/>
              <a:ext cx="8072494" cy="68890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Скругленный прямоугольник 4"/>
            <p:cNvSpPr/>
            <p:nvPr/>
          </p:nvSpPr>
          <p:spPr>
            <a:xfrm>
              <a:off x="33331" y="197917"/>
              <a:ext cx="8005832" cy="622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60960" tIns="60960" rIns="60960" bIns="60960" spcCol="1270" anchor="ctr"/>
            <a:lstStyle/>
            <a:p>
              <a:pPr defTabSz="711200" fontAlgn="auto">
                <a:lnSpc>
                  <a:spcPct val="90000"/>
                </a:lnSpc>
                <a:spcAft>
                  <a:spcPct val="35000"/>
                </a:spcAft>
                <a:defRPr/>
              </a:pPr>
              <a:r>
                <a:rPr lang="ru-RU" sz="1600" dirty="0">
                  <a:latin typeface="Arial Black" pitchFamily="34" charset="0"/>
                </a:rPr>
                <a:t>Своевременное принятие управленческих решений по результатам </a:t>
              </a:r>
              <a:endParaRPr lang="ru-RU" sz="1600" dirty="0"/>
            </a:p>
          </p:txBody>
        </p:sp>
      </p:grpSp>
      <p:sp>
        <p:nvSpPr>
          <p:cNvPr id="2" name="TextBox 1"/>
          <p:cNvSpPr txBox="1"/>
          <p:nvPr/>
        </p:nvSpPr>
        <p:spPr>
          <a:xfrm>
            <a:off x="3000375" y="269081"/>
            <a:ext cx="5715000" cy="1569660"/>
          </a:xfrm>
          <a:prstGeom prst="rect">
            <a:avLst/>
          </a:prstGeom>
          <a:noFill/>
        </p:spPr>
        <p:txBody>
          <a:bodyPr>
            <a:spAutoFit/>
          </a:bodyPr>
          <a:lstStyle/>
          <a:p>
            <a:pPr algn="ctr" fontAlgn="auto">
              <a:spcBef>
                <a:spcPts val="0"/>
              </a:spcBef>
              <a:spcAft>
                <a:spcPts val="0"/>
              </a:spcAft>
              <a:defRPr/>
            </a:pPr>
            <a:r>
              <a:rPr lang="ru-RU" sz="3200" b="1" dirty="0">
                <a:solidFill>
                  <a:schemeClr val="tx2">
                    <a:lumMod val="75000"/>
                  </a:schemeClr>
                </a:solidFill>
                <a:latin typeface="+mn-lt"/>
                <a:cs typeface="+mn-cs"/>
              </a:rPr>
              <a:t>МРКО как основа для регулирования образовательного процесса</a:t>
            </a:r>
          </a:p>
        </p:txBody>
      </p:sp>
      <p:grpSp>
        <p:nvGrpSpPr>
          <p:cNvPr id="8" name="Группа 13"/>
          <p:cNvGrpSpPr>
            <a:grpSpLocks/>
          </p:cNvGrpSpPr>
          <p:nvPr/>
        </p:nvGrpSpPr>
        <p:grpSpPr bwMode="auto">
          <a:xfrm>
            <a:off x="541338" y="3489723"/>
            <a:ext cx="8072437" cy="516731"/>
            <a:chOff x="0" y="164583"/>
            <a:chExt cx="8072494" cy="688906"/>
          </a:xfrm>
        </p:grpSpPr>
        <p:sp>
          <p:nvSpPr>
            <p:cNvPr id="15" name="Скругленный прямоугольник 14"/>
            <p:cNvSpPr/>
            <p:nvPr/>
          </p:nvSpPr>
          <p:spPr>
            <a:xfrm>
              <a:off x="0" y="164583"/>
              <a:ext cx="8072494" cy="688906"/>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16" name="Скругленный прямоугольник 4"/>
            <p:cNvSpPr/>
            <p:nvPr/>
          </p:nvSpPr>
          <p:spPr>
            <a:xfrm>
              <a:off x="33337" y="197917"/>
              <a:ext cx="8005820" cy="6222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60960" tIns="60960" rIns="60960" bIns="60960" spcCol="1270" anchor="ctr"/>
            <a:lstStyle/>
            <a:p>
              <a:pPr defTabSz="711200" fontAlgn="auto">
                <a:lnSpc>
                  <a:spcPct val="90000"/>
                </a:lnSpc>
                <a:spcAft>
                  <a:spcPct val="35000"/>
                </a:spcAft>
                <a:defRPr/>
              </a:pPr>
              <a:r>
                <a:rPr lang="ru-RU" sz="1600" dirty="0">
                  <a:latin typeface="Arial Black" pitchFamily="34" charset="0"/>
                </a:rPr>
                <a:t>Управление в условиях введения НСОТ</a:t>
              </a:r>
              <a:endParaRPr lang="ru-RU" sz="1600" dirty="0"/>
            </a:p>
          </p:txBody>
        </p:sp>
      </p:grpSp>
      <p:pic>
        <p:nvPicPr>
          <p:cNvPr id="18439" name="Рисунок 16" descr="top1.jpg"/>
          <p:cNvPicPr>
            <a:picLocks noChangeAspect="1"/>
          </p:cNvPicPr>
          <p:nvPr/>
        </p:nvPicPr>
        <p:blipFill>
          <a:blip r:embed="rId3" cstate="print"/>
          <a:srcRect/>
          <a:stretch>
            <a:fillRect/>
          </a:stretch>
        </p:blipFill>
        <p:spPr bwMode="auto">
          <a:xfrm>
            <a:off x="357189" y="160735"/>
            <a:ext cx="2674937" cy="1285875"/>
          </a:xfrm>
          <a:prstGeom prst="rect">
            <a:avLst/>
          </a:prstGeom>
          <a:noFill/>
          <a:ln w="9525">
            <a:noFill/>
            <a:miter lim="800000"/>
            <a:headEnd/>
            <a:tailEnd/>
          </a:ln>
        </p:spPr>
      </p:pic>
      <p:sp>
        <p:nvSpPr>
          <p:cNvPr id="17" name="Номер слайда 16"/>
          <p:cNvSpPr>
            <a:spLocks noGrp="1"/>
          </p:cNvSpPr>
          <p:nvPr>
            <p:ph type="sldNum" sz="quarter" idx="12"/>
          </p:nvPr>
        </p:nvSpPr>
        <p:spPr/>
        <p:txBody>
          <a:bodyPr/>
          <a:lstStyle/>
          <a:p>
            <a:pPr>
              <a:defRPr/>
            </a:pPr>
            <a:fld id="{685AB034-5B67-46D9-B727-CDA1C784ABAC}"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Содержимое 2"/>
          <p:cNvSpPr>
            <a:spLocks noGrp="1"/>
          </p:cNvSpPr>
          <p:nvPr>
            <p:ph idx="1"/>
          </p:nvPr>
        </p:nvSpPr>
        <p:spPr>
          <a:xfrm>
            <a:off x="0" y="1419623"/>
            <a:ext cx="9144000" cy="3723878"/>
          </a:xfrm>
        </p:spPr>
        <p:txBody>
          <a:bodyPr/>
          <a:lstStyle/>
          <a:p>
            <a:r>
              <a:rPr lang="ru-RU" sz="2000" b="1" dirty="0" smtClean="0">
                <a:latin typeface="Tahoma" pitchFamily="34" charset="0"/>
                <a:cs typeface="Tahoma" pitchFamily="34" charset="0"/>
              </a:rPr>
              <a:t>Единая система критериев оценки и стандартов.</a:t>
            </a:r>
          </a:p>
          <a:p>
            <a:r>
              <a:rPr lang="ru-RU" sz="2000" b="1" dirty="0" smtClean="0">
                <a:latin typeface="Tahoma" pitchFamily="34" charset="0"/>
                <a:cs typeface="Tahoma" pitchFamily="34" charset="0"/>
              </a:rPr>
              <a:t>Наглядность и доступность информации .</a:t>
            </a:r>
          </a:p>
          <a:p>
            <a:r>
              <a:rPr lang="ru-RU" sz="2000" b="1" dirty="0" smtClean="0">
                <a:latin typeface="Tahoma" pitchFamily="34" charset="0"/>
                <a:cs typeface="Tahoma" pitchFamily="34" charset="0"/>
              </a:rPr>
              <a:t>Распределенная система доступа к информации в режиме реального времени.</a:t>
            </a:r>
          </a:p>
          <a:p>
            <a:r>
              <a:rPr lang="ru-RU" sz="2000" b="1" dirty="0" err="1" smtClean="0">
                <a:latin typeface="Tahoma" pitchFamily="34" charset="0"/>
                <a:cs typeface="Tahoma" pitchFamily="34" charset="0"/>
              </a:rPr>
              <a:t>Масштабируемость</a:t>
            </a:r>
            <a:r>
              <a:rPr lang="ru-RU" sz="2000" b="1" dirty="0" smtClean="0">
                <a:latin typeface="Tahoma" pitchFamily="34" charset="0"/>
                <a:cs typeface="Tahoma" pitchFamily="34" charset="0"/>
              </a:rPr>
              <a:t> системы – неограниченное количество ОУ.</a:t>
            </a:r>
          </a:p>
          <a:p>
            <a:r>
              <a:rPr lang="ru-RU" sz="2000" b="1" dirty="0" smtClean="0">
                <a:latin typeface="Tahoma" pitchFamily="34" charset="0"/>
                <a:cs typeface="Tahoma" pitchFamily="34" charset="0"/>
              </a:rPr>
              <a:t>Возможность работы на свободном программном обеспечении. </a:t>
            </a:r>
          </a:p>
          <a:p>
            <a:r>
              <a:rPr lang="ru-RU" sz="2000" b="1" dirty="0" smtClean="0">
                <a:latin typeface="Tahoma" pitchFamily="34" charset="0"/>
                <a:cs typeface="Tahoma" pitchFamily="34" charset="0"/>
              </a:rPr>
              <a:t>Электронный  </a:t>
            </a:r>
            <a:r>
              <a:rPr lang="ru-RU" sz="2000" b="1" dirty="0" err="1" smtClean="0">
                <a:latin typeface="Tahoma" pitchFamily="34" charset="0"/>
                <a:cs typeface="Tahoma" pitchFamily="34" charset="0"/>
              </a:rPr>
              <a:t>самоаудит</a:t>
            </a:r>
            <a:r>
              <a:rPr lang="ru-RU" sz="2000" b="1" dirty="0" smtClean="0">
                <a:latin typeface="Tahoma" pitchFamily="34" charset="0"/>
                <a:cs typeface="Tahoma" pitchFamily="34" charset="0"/>
              </a:rPr>
              <a:t> .</a:t>
            </a:r>
          </a:p>
          <a:p>
            <a:r>
              <a:rPr lang="ru-RU" sz="2000" b="1" dirty="0" smtClean="0">
                <a:latin typeface="Tahoma" pitchFamily="34" charset="0"/>
                <a:cs typeface="Tahoma" pitchFamily="34" charset="0"/>
              </a:rPr>
              <a:t>Автоматизация всех направлений учебного процесса.</a:t>
            </a:r>
          </a:p>
          <a:p>
            <a:r>
              <a:rPr lang="ru-RU" sz="2000" b="1" dirty="0" smtClean="0">
                <a:latin typeface="Tahoma" pitchFamily="34" charset="0"/>
                <a:cs typeface="Tahoma" pitchFamily="34" charset="0"/>
              </a:rPr>
              <a:t>Интеграция электронного журнала и электронного дневника в общую систему оценки качества образования. </a:t>
            </a:r>
          </a:p>
          <a:p>
            <a:endParaRPr lang="ru-RU" sz="2000" dirty="0" smtClean="0"/>
          </a:p>
        </p:txBody>
      </p:sp>
      <p:pic>
        <p:nvPicPr>
          <p:cNvPr id="4" name="Picture 3" descr="E:\rtc_prezent_png\rtc_shapka.png"/>
          <p:cNvPicPr>
            <a:picLocks noChangeAspect="1" noChangeArrowheads="1"/>
          </p:cNvPicPr>
          <p:nvPr/>
        </p:nvPicPr>
        <p:blipFill>
          <a:blip r:embed="rId2" cstate="print"/>
          <a:srcRect/>
          <a:stretch>
            <a:fillRect/>
          </a:stretch>
        </p:blipFill>
        <p:spPr bwMode="auto">
          <a:xfrm>
            <a:off x="0" y="0"/>
            <a:ext cx="9158288" cy="1177926"/>
          </a:xfrm>
          <a:prstGeom prst="rect">
            <a:avLst/>
          </a:prstGeom>
          <a:noFill/>
          <a:ln w="9525">
            <a:noFill/>
            <a:miter lim="800000"/>
            <a:headEnd/>
            <a:tailEnd/>
          </a:ln>
        </p:spPr>
      </p:pic>
      <p:sp>
        <p:nvSpPr>
          <p:cNvPr id="5" name="TextBox 4"/>
          <p:cNvSpPr txBox="1"/>
          <p:nvPr/>
        </p:nvSpPr>
        <p:spPr>
          <a:xfrm>
            <a:off x="0" y="0"/>
            <a:ext cx="8964488" cy="1384995"/>
          </a:xfrm>
          <a:prstGeom prst="rect">
            <a:avLst/>
          </a:prstGeom>
          <a:noFill/>
        </p:spPr>
        <p:txBody>
          <a:bodyPr wrap="square" rtlCol="0">
            <a:spAutoFit/>
          </a:bodyPr>
          <a:lstStyle/>
          <a:p>
            <a:pPr algn="ctr"/>
            <a:r>
              <a:rPr lang="ru-RU" sz="2800" b="1" dirty="0" smtClean="0">
                <a:solidFill>
                  <a:schemeClr val="bg1"/>
                </a:solidFill>
                <a:latin typeface="Tahoma" pitchFamily="34" charset="0"/>
                <a:cs typeface="Tahoma" pitchFamily="34" charset="0"/>
              </a:rPr>
              <a:t>ПЛЮСЫ</a:t>
            </a:r>
            <a:br>
              <a:rPr lang="ru-RU" sz="2800" b="1" dirty="0" smtClean="0">
                <a:solidFill>
                  <a:schemeClr val="bg1"/>
                </a:solidFill>
                <a:latin typeface="Tahoma" pitchFamily="34" charset="0"/>
                <a:cs typeface="Tahoma" pitchFamily="34" charset="0"/>
              </a:rPr>
            </a:br>
            <a:r>
              <a:rPr lang="ru-RU" sz="2800" b="1" dirty="0" smtClean="0">
                <a:solidFill>
                  <a:schemeClr val="bg1"/>
                </a:solidFill>
                <a:latin typeface="Tahoma" pitchFamily="34" charset="0"/>
                <a:cs typeface="Tahoma" pitchFamily="34" charset="0"/>
              </a:rPr>
              <a:t> СИСТЕМЫ МРКО  ОЧЕВИДНЫ:</a:t>
            </a:r>
            <a:r>
              <a:rPr lang="ru-RU" sz="2800" dirty="0" smtClean="0">
                <a:solidFill>
                  <a:schemeClr val="bg1"/>
                </a:solidFill>
              </a:rPr>
              <a:t/>
            </a:r>
            <a:br>
              <a:rPr lang="ru-RU" sz="2800" dirty="0" smtClean="0">
                <a:solidFill>
                  <a:schemeClr val="bg1"/>
                </a:solidFill>
              </a:rPr>
            </a:br>
            <a:endParaRPr lang="ru-RU"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txBox="1">
            <a:spLocks/>
          </p:cNvSpPr>
          <p:nvPr/>
        </p:nvSpPr>
        <p:spPr bwMode="auto">
          <a:xfrm>
            <a:off x="428625" y="1017985"/>
            <a:ext cx="8286750" cy="3183731"/>
          </a:xfrm>
          <a:prstGeom prst="rect">
            <a:avLst/>
          </a:prstGeom>
          <a:solidFill>
            <a:srgbClr val="FFFFFF">
              <a:alpha val="65097"/>
            </a:srgbClr>
          </a:solidFill>
          <a:ln w="9525">
            <a:noFill/>
            <a:miter lim="800000"/>
            <a:headEnd/>
            <a:tailEnd/>
          </a:ln>
        </p:spPr>
        <p:txBody>
          <a:bodyPr/>
          <a:lstStyle/>
          <a:p>
            <a:pPr marL="514350" indent="-514350">
              <a:lnSpc>
                <a:spcPct val="150000"/>
              </a:lnSpc>
              <a:spcBef>
                <a:spcPct val="20000"/>
              </a:spcBef>
            </a:pPr>
            <a:endParaRPr lang="ru-RU" sz="1600">
              <a:solidFill>
                <a:srgbClr val="002060"/>
              </a:solidFill>
              <a:latin typeface="Arial Black" pitchFamily="34" charset="0"/>
            </a:endParaRPr>
          </a:p>
        </p:txBody>
      </p:sp>
      <p:graphicFrame>
        <p:nvGraphicFramePr>
          <p:cNvPr id="5" name="Схема 4"/>
          <p:cNvGraphicFramePr/>
          <p:nvPr/>
        </p:nvGraphicFramePr>
        <p:xfrm>
          <a:off x="500034" y="1768072"/>
          <a:ext cx="8072494" cy="305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TextBox 7"/>
          <p:cNvSpPr txBox="1">
            <a:spLocks noChangeArrowheads="1"/>
          </p:cNvSpPr>
          <p:nvPr/>
        </p:nvSpPr>
        <p:spPr bwMode="auto">
          <a:xfrm>
            <a:off x="1403648" y="250031"/>
            <a:ext cx="7200603" cy="1384995"/>
          </a:xfrm>
          <a:prstGeom prst="rect">
            <a:avLst/>
          </a:prstGeom>
          <a:noFill/>
          <a:ln w="9525">
            <a:noFill/>
            <a:miter lim="800000"/>
            <a:headEnd/>
            <a:tailEnd/>
          </a:ln>
        </p:spPr>
        <p:txBody>
          <a:bodyPr wrap="square">
            <a:spAutoFit/>
          </a:bodyPr>
          <a:lstStyle/>
          <a:p>
            <a:pPr algn="ctr"/>
            <a:r>
              <a:rPr lang="ru-RU" sz="2800" b="1" dirty="0">
                <a:solidFill>
                  <a:srgbClr val="0070C0"/>
                </a:solidFill>
                <a:latin typeface="Calibri" pitchFamily="34" charset="0"/>
              </a:rPr>
              <a:t>МРКО как инструмент получения, систематизации и хранения необходимой информации</a:t>
            </a:r>
          </a:p>
        </p:txBody>
      </p:sp>
      <p:pic>
        <p:nvPicPr>
          <p:cNvPr id="8197" name="Рисунок 6" descr="top1.jpg"/>
          <p:cNvPicPr>
            <a:picLocks noChangeAspect="1"/>
          </p:cNvPicPr>
          <p:nvPr/>
        </p:nvPicPr>
        <p:blipFill>
          <a:blip r:embed="rId8" cstate="print"/>
          <a:srcRect/>
          <a:stretch>
            <a:fillRect/>
          </a:stretch>
        </p:blipFill>
        <p:spPr bwMode="auto">
          <a:xfrm>
            <a:off x="0" y="1"/>
            <a:ext cx="1619672" cy="987574"/>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F1E47DF9-2B71-4878-87CF-CBCA57AD40D9}" type="slidenum">
              <a:rPr lang="ru-RU" smtClean="0"/>
              <a:pPr>
                <a:defRPr/>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5"/>
          <p:cNvSpPr>
            <a:spLocks noGrp="1"/>
          </p:cNvSpPr>
          <p:nvPr>
            <p:ph idx="4294967295"/>
          </p:nvPr>
        </p:nvSpPr>
        <p:spPr>
          <a:xfrm>
            <a:off x="251520" y="915566"/>
            <a:ext cx="8892480" cy="3888432"/>
          </a:xfrm>
        </p:spPr>
        <p:txBody>
          <a:bodyPr/>
          <a:lstStyle/>
          <a:p>
            <a:pPr>
              <a:buNone/>
            </a:pPr>
            <a:r>
              <a:rPr lang="ru-RU" sz="2800" b="1" dirty="0" smtClean="0">
                <a:latin typeface="Tahoma" pitchFamily="34" charset="0"/>
                <a:cs typeface="Tahoma" pitchFamily="34" charset="0"/>
              </a:rPr>
              <a:t> это комплексная характеристика образования, выражающая </a:t>
            </a:r>
          </a:p>
          <a:p>
            <a:r>
              <a:rPr lang="ru-RU" sz="2800" b="1" dirty="0" smtClean="0">
                <a:latin typeface="Tahoma" pitchFamily="34" charset="0"/>
                <a:cs typeface="Tahoma" pitchFamily="34" charset="0"/>
              </a:rPr>
              <a:t>степень его соответствия ФГОС </a:t>
            </a:r>
          </a:p>
          <a:p>
            <a:pPr>
              <a:buNone/>
            </a:pPr>
            <a:r>
              <a:rPr lang="ru-RU" sz="2800" b="1" dirty="0" smtClean="0">
                <a:latin typeface="Tahoma" pitchFamily="34" charset="0"/>
                <a:cs typeface="Tahoma" pitchFamily="34" charset="0"/>
              </a:rPr>
              <a:t>и </a:t>
            </a:r>
          </a:p>
          <a:p>
            <a:r>
              <a:rPr lang="ru-RU" sz="2800" b="1" dirty="0" smtClean="0">
                <a:latin typeface="Tahoma" pitchFamily="34" charset="0"/>
                <a:cs typeface="Tahoma" pitchFamily="34" charset="0"/>
              </a:rPr>
              <a:t>потребности заказчика образовательных услуг.  </a:t>
            </a:r>
          </a:p>
          <a:p>
            <a:pPr>
              <a:buFontTx/>
              <a:buNone/>
            </a:pPr>
            <a:r>
              <a:rPr lang="ru-RU" sz="2800" dirty="0" smtClean="0">
                <a:latin typeface="Tahoma" pitchFamily="34" charset="0"/>
                <a:cs typeface="Tahoma" pitchFamily="34" charset="0"/>
              </a:rPr>
              <a:t>( из закона  «Об образовании»).</a:t>
            </a:r>
          </a:p>
          <a:p>
            <a:endParaRPr lang="ru-RU" dirty="0" smtClean="0"/>
          </a:p>
        </p:txBody>
      </p:sp>
      <p:pic>
        <p:nvPicPr>
          <p:cNvPr id="3" name="Picture 3" descr="E:\rtc_prezent_png\rtc_shapka.png"/>
          <p:cNvPicPr>
            <a:picLocks noChangeAspect="1" noChangeArrowheads="1"/>
          </p:cNvPicPr>
          <p:nvPr/>
        </p:nvPicPr>
        <p:blipFill>
          <a:blip r:embed="rId2" cstate="print"/>
          <a:srcRect/>
          <a:stretch>
            <a:fillRect/>
          </a:stretch>
        </p:blipFill>
        <p:spPr bwMode="auto">
          <a:xfrm>
            <a:off x="-14288" y="-236562"/>
            <a:ext cx="9158288" cy="792188"/>
          </a:xfrm>
          <a:prstGeom prst="rect">
            <a:avLst/>
          </a:prstGeom>
          <a:noFill/>
          <a:ln w="9525">
            <a:noFill/>
            <a:miter lim="800000"/>
            <a:headEnd/>
            <a:tailEnd/>
          </a:ln>
        </p:spPr>
      </p:pic>
      <p:sp>
        <p:nvSpPr>
          <p:cNvPr id="4" name="Прямоугольник 3"/>
          <p:cNvSpPr/>
          <p:nvPr/>
        </p:nvSpPr>
        <p:spPr>
          <a:xfrm>
            <a:off x="2483768" y="0"/>
            <a:ext cx="5968301" cy="646331"/>
          </a:xfrm>
          <a:prstGeom prst="rect">
            <a:avLst/>
          </a:prstGeom>
        </p:spPr>
        <p:txBody>
          <a:bodyPr wrap="none">
            <a:spAutoFit/>
          </a:bodyPr>
          <a:lstStyle/>
          <a:p>
            <a:r>
              <a:rPr lang="ru-RU" sz="3600" b="1" dirty="0" smtClean="0">
                <a:solidFill>
                  <a:schemeClr val="bg1"/>
                </a:solidFill>
                <a:latin typeface="Tahoma" pitchFamily="34" charset="0"/>
                <a:cs typeface="Tahoma" pitchFamily="34" charset="0"/>
              </a:rPr>
              <a:t>Качество образования- </a:t>
            </a:r>
            <a:endParaRPr lang="ru-RU" sz="3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txBox="1">
            <a:spLocks/>
          </p:cNvSpPr>
          <p:nvPr/>
        </p:nvSpPr>
        <p:spPr bwMode="auto">
          <a:xfrm>
            <a:off x="428625" y="1017985"/>
            <a:ext cx="8286750" cy="3183731"/>
          </a:xfrm>
          <a:prstGeom prst="rect">
            <a:avLst/>
          </a:prstGeom>
          <a:solidFill>
            <a:srgbClr val="FFFFFF">
              <a:alpha val="65097"/>
            </a:srgbClr>
          </a:solidFill>
          <a:ln w="9525">
            <a:noFill/>
            <a:miter lim="800000"/>
            <a:headEnd/>
            <a:tailEnd/>
          </a:ln>
        </p:spPr>
        <p:txBody>
          <a:bodyPr/>
          <a:lstStyle/>
          <a:p>
            <a:pPr marL="514350" indent="-514350">
              <a:lnSpc>
                <a:spcPct val="150000"/>
              </a:lnSpc>
              <a:spcBef>
                <a:spcPct val="20000"/>
              </a:spcBef>
            </a:pPr>
            <a:endParaRPr lang="ru-RU" sz="1600">
              <a:solidFill>
                <a:srgbClr val="002060"/>
              </a:solidFill>
              <a:latin typeface="Arial Black" pitchFamily="34" charset="0"/>
            </a:endParaRPr>
          </a:p>
        </p:txBody>
      </p:sp>
      <p:graphicFrame>
        <p:nvGraphicFramePr>
          <p:cNvPr id="5" name="Схема 4"/>
          <p:cNvGraphicFramePr/>
          <p:nvPr/>
        </p:nvGraphicFramePr>
        <p:xfrm>
          <a:off x="571472" y="1714494"/>
          <a:ext cx="8072494" cy="3107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Рисунок 5" descr="top1.jpg"/>
          <p:cNvPicPr>
            <a:picLocks noChangeAspect="1"/>
          </p:cNvPicPr>
          <p:nvPr/>
        </p:nvPicPr>
        <p:blipFill>
          <a:blip r:embed="rId8" cstate="print"/>
          <a:srcRect/>
          <a:stretch>
            <a:fillRect/>
          </a:stretch>
        </p:blipFill>
        <p:spPr bwMode="auto">
          <a:xfrm>
            <a:off x="182564" y="214312"/>
            <a:ext cx="2674937" cy="128587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DFEFE637-DE70-43BA-844D-7E9BEFA46343}"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txBox="1">
            <a:spLocks/>
          </p:cNvSpPr>
          <p:nvPr/>
        </p:nvSpPr>
        <p:spPr bwMode="auto">
          <a:xfrm>
            <a:off x="376238" y="3750469"/>
            <a:ext cx="8286750" cy="1071563"/>
          </a:xfrm>
          <a:prstGeom prst="rect">
            <a:avLst/>
          </a:prstGeom>
          <a:solidFill>
            <a:srgbClr val="FFFFFF">
              <a:alpha val="65097"/>
            </a:srgbClr>
          </a:solidFill>
          <a:ln w="9525">
            <a:noFill/>
            <a:miter lim="800000"/>
            <a:headEnd/>
            <a:tailEnd/>
          </a:ln>
        </p:spPr>
        <p:txBody>
          <a:bodyPr/>
          <a:lstStyle/>
          <a:p>
            <a:pPr marL="457200" indent="-457200">
              <a:buFont typeface="Calibri" pitchFamily="34" charset="0"/>
              <a:buAutoNum type="arabicPeriod"/>
            </a:pPr>
            <a:endParaRPr lang="ru-RU" sz="1400">
              <a:solidFill>
                <a:srgbClr val="002060"/>
              </a:solidFill>
              <a:latin typeface="Calibri" pitchFamily="34" charset="0"/>
            </a:endParaRPr>
          </a:p>
        </p:txBody>
      </p:sp>
      <p:graphicFrame>
        <p:nvGraphicFramePr>
          <p:cNvPr id="6" name="Схема 5"/>
          <p:cNvGraphicFramePr/>
          <p:nvPr/>
        </p:nvGraphicFramePr>
        <p:xfrm>
          <a:off x="107536" y="1419622"/>
          <a:ext cx="9036464" cy="328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59832" y="0"/>
            <a:ext cx="5429250" cy="1384995"/>
          </a:xfrm>
          <a:prstGeom prst="rect">
            <a:avLst/>
          </a:prstGeom>
          <a:noFill/>
        </p:spPr>
        <p:txBody>
          <a:bodyPr>
            <a:spAutoFit/>
          </a:bodyPr>
          <a:lstStyle/>
          <a:p>
            <a:pPr algn="ctr" fontAlgn="auto">
              <a:spcBef>
                <a:spcPts val="0"/>
              </a:spcBef>
              <a:spcAft>
                <a:spcPts val="0"/>
              </a:spcAft>
              <a:defRPr/>
            </a:pPr>
            <a:r>
              <a:rPr lang="ru-RU" sz="2800" b="1" dirty="0">
                <a:effectLst>
                  <a:outerShdw blurRad="38100" dist="38100" dir="2700000" algn="tl">
                    <a:srgbClr val="000000">
                      <a:alpha val="43137"/>
                    </a:srgbClr>
                  </a:outerShdw>
                </a:effectLst>
                <a:latin typeface="+mn-lt"/>
                <a:cs typeface="+mn-cs"/>
              </a:rPr>
              <a:t>МРКО как инструмент для получения автоматизированных отчетов</a:t>
            </a:r>
          </a:p>
        </p:txBody>
      </p:sp>
      <p:pic>
        <p:nvPicPr>
          <p:cNvPr id="13317" name="Рисунок 7" descr="top1.jpg"/>
          <p:cNvPicPr>
            <a:picLocks noChangeAspect="1"/>
          </p:cNvPicPr>
          <p:nvPr/>
        </p:nvPicPr>
        <p:blipFill>
          <a:blip r:embed="rId8" cstate="print"/>
          <a:srcRect/>
          <a:stretch>
            <a:fillRect/>
          </a:stretch>
        </p:blipFill>
        <p:spPr bwMode="auto">
          <a:xfrm>
            <a:off x="182564" y="214312"/>
            <a:ext cx="2674937" cy="1285875"/>
          </a:xfrm>
          <a:prstGeom prst="rect">
            <a:avLst/>
          </a:prstGeom>
          <a:noFill/>
          <a:ln w="9525">
            <a:noFill/>
            <a:miter lim="800000"/>
            <a:headEnd/>
            <a:tailEnd/>
          </a:ln>
        </p:spPr>
      </p:pic>
      <p:sp>
        <p:nvSpPr>
          <p:cNvPr id="8" name="Номер слайда 7"/>
          <p:cNvSpPr>
            <a:spLocks noGrp="1"/>
          </p:cNvSpPr>
          <p:nvPr>
            <p:ph type="sldNum" sz="quarter" idx="12"/>
          </p:nvPr>
        </p:nvSpPr>
        <p:spPr/>
        <p:txBody>
          <a:bodyPr/>
          <a:lstStyle/>
          <a:p>
            <a:pPr>
              <a:defRPr/>
            </a:pPr>
            <a:fld id="{1AED5628-FDD0-4C16-9C53-FC784C60FBF7}" type="slidenum">
              <a:rPr lang="ru-RU" smtClean="0"/>
              <a:pPr>
                <a:defRPr/>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a:r>
              <a:rPr lang="ru-RU"/>
              <a:t>Диагностируемые показатели</a:t>
            </a:r>
          </a:p>
        </p:txBody>
      </p:sp>
      <p:sp>
        <p:nvSpPr>
          <p:cNvPr id="233475" name="Rectangle 3"/>
          <p:cNvSpPr>
            <a:spLocks noGrp="1" noChangeArrowheads="1"/>
          </p:cNvSpPr>
          <p:nvPr>
            <p:ph type="body" idx="1"/>
          </p:nvPr>
        </p:nvSpPr>
        <p:spPr/>
        <p:txBody>
          <a:bodyPr/>
          <a:lstStyle/>
          <a:p>
            <a:r>
              <a:rPr lang="ru-RU">
                <a:solidFill>
                  <a:srgbClr val="FF6600"/>
                </a:solidFill>
              </a:rPr>
              <a:t>ИРО </a:t>
            </a:r>
            <a:r>
              <a:rPr lang="ru-RU"/>
              <a:t>– индекс ожидаемых результатов (% усвоения)         </a:t>
            </a:r>
          </a:p>
          <a:p>
            <a:r>
              <a:rPr lang="ru-RU">
                <a:solidFill>
                  <a:srgbClr val="008000"/>
                </a:solidFill>
              </a:rPr>
              <a:t>ИКО</a:t>
            </a:r>
            <a:r>
              <a:rPr lang="ru-RU"/>
              <a:t> – индекс качества обучения</a:t>
            </a:r>
          </a:p>
          <a:p>
            <a:r>
              <a:rPr lang="ru-RU"/>
              <a:t>ИНО – индекс неуспешности</a:t>
            </a:r>
          </a:p>
          <a:p>
            <a:r>
              <a:rPr lang="ru-RU">
                <a:solidFill>
                  <a:srgbClr val="33CCCC"/>
                </a:solidFill>
              </a:rPr>
              <a:t>ИСО</a:t>
            </a:r>
            <a:r>
              <a:rPr lang="ru-RU"/>
              <a:t> – индекс степени обученности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srcRect t="17433"/>
          <a:stretch>
            <a:fillRect/>
          </a:stretch>
        </p:blipFill>
        <p:spPr bwMode="auto">
          <a:xfrm>
            <a:off x="123825" y="123478"/>
            <a:ext cx="8896350" cy="4980732"/>
          </a:xfrm>
          <a:prstGeom prst="rect">
            <a:avLst/>
          </a:prstGeom>
          <a:noFill/>
          <a:ln w="9525">
            <a:noFill/>
            <a:miter lim="800000"/>
            <a:headEnd/>
            <a:tailEnd/>
          </a:ln>
        </p:spPr>
      </p:pic>
      <p:pic>
        <p:nvPicPr>
          <p:cNvPr id="14339" name="Рисунок 2" descr="top1.jpg"/>
          <p:cNvPicPr>
            <a:picLocks noChangeAspect="1"/>
          </p:cNvPicPr>
          <p:nvPr/>
        </p:nvPicPr>
        <p:blipFill>
          <a:blip r:embed="rId4" cstate="print"/>
          <a:srcRect/>
          <a:stretch>
            <a:fillRect/>
          </a:stretch>
        </p:blipFill>
        <p:spPr bwMode="auto">
          <a:xfrm>
            <a:off x="0" y="1"/>
            <a:ext cx="2674938" cy="1203598"/>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pPr>
              <a:defRPr/>
            </a:pPr>
            <a:fld id="{5C27FB7E-31AC-4B4C-B229-0895214E4509}" type="slidenum">
              <a:rPr lang="ru-RU" smtClean="0"/>
              <a:pPr>
                <a:defRPr/>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l="25994"/>
          <a:stretch>
            <a:fillRect/>
          </a:stretch>
        </p:blipFill>
        <p:spPr bwMode="auto">
          <a:xfrm>
            <a:off x="1331640" y="94802"/>
            <a:ext cx="7488832" cy="4929775"/>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pPr>
              <a:defRPr/>
            </a:pPr>
            <a:fld id="{A4DFC2E1-6B55-4CDE-9230-7749522F6C9F}" type="slidenum">
              <a:rPr lang="ru-RU" smtClean="0"/>
              <a:pPr>
                <a:defRPr/>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104775" y="82154"/>
            <a:ext cx="8934450" cy="4979194"/>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pPr>
              <a:defRPr/>
            </a:pPr>
            <a:fld id="{A9A0B6C6-4281-40DD-8DF4-8740BF489DEA}" type="slidenum">
              <a:rPr lang="ru-RU" smtClean="0"/>
              <a:pPr>
                <a:defRPr/>
              </a:pPr>
              <a:t>35</a:t>
            </a:fld>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a:xfrm>
            <a:off x="1295400" y="303610"/>
            <a:ext cx="7162800" cy="1079897"/>
          </a:xfrm>
        </p:spPr>
        <p:txBody>
          <a:bodyPr/>
          <a:lstStyle/>
          <a:p>
            <a:pPr algn="ctr"/>
            <a:r>
              <a:rPr lang="ru-RU" sz="3200" b="1" dirty="0" smtClean="0">
                <a:solidFill>
                  <a:srgbClr val="0070C0"/>
                </a:solidFill>
                <a:latin typeface="Tahoma" pitchFamily="34" charset="0"/>
                <a:cs typeface="Tahoma" pitchFamily="34" charset="0"/>
              </a:rPr>
              <a:t>Ожидаемый результат:</a:t>
            </a:r>
          </a:p>
        </p:txBody>
      </p:sp>
      <p:sp>
        <p:nvSpPr>
          <p:cNvPr id="13315" name="Подзаголовок 2"/>
          <p:cNvSpPr>
            <a:spLocks noGrp="1"/>
          </p:cNvSpPr>
          <p:nvPr>
            <p:ph type="subTitle" idx="1"/>
          </p:nvPr>
        </p:nvSpPr>
        <p:spPr>
          <a:xfrm>
            <a:off x="1524000" y="1437085"/>
            <a:ext cx="6400800" cy="1991915"/>
          </a:xfrm>
        </p:spPr>
        <p:txBody>
          <a:bodyPr/>
          <a:lstStyle/>
          <a:p>
            <a:r>
              <a:rPr lang="ru-RU" dirty="0" smtClean="0"/>
              <a:t>Совершенствование  </a:t>
            </a:r>
            <a:r>
              <a:rPr lang="ru-RU" dirty="0" err="1" smtClean="0"/>
              <a:t>внутришкольной</a:t>
            </a:r>
            <a:r>
              <a:rPr lang="ru-RU" dirty="0" smtClean="0"/>
              <a:t> системы оценки качества образования на основе внедрения – МРКО.</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468312" y="158750"/>
            <a:ext cx="8208143" cy="828675"/>
          </a:xfrm>
        </p:spPr>
        <p:txBody>
          <a:bodyPr/>
          <a:lstStyle/>
          <a:p>
            <a:r>
              <a:rPr lang="ru-RU" dirty="0" smtClean="0">
                <a:solidFill>
                  <a:schemeClr val="bg1"/>
                </a:solidFill>
              </a:rPr>
              <a:t>СПАСИБО ЗА ВНИМАНИЕ!</a:t>
            </a:r>
          </a:p>
        </p:txBody>
      </p:sp>
      <p:sp>
        <p:nvSpPr>
          <p:cNvPr id="5125" name="Объект 2"/>
          <p:cNvSpPr txBox="1">
            <a:spLocks/>
          </p:cNvSpPr>
          <p:nvPr/>
        </p:nvSpPr>
        <p:spPr bwMode="auto">
          <a:xfrm>
            <a:off x="457200" y="3076575"/>
            <a:ext cx="8229600" cy="1517650"/>
          </a:xfrm>
          <a:prstGeom prst="rect">
            <a:avLst/>
          </a:prstGeom>
          <a:noFill/>
          <a:ln w="9525">
            <a:noFill/>
            <a:miter lim="800000"/>
            <a:headEnd/>
            <a:tailEnd/>
          </a:ln>
        </p:spPr>
        <p:txBody>
          <a:bodyPr/>
          <a:lstStyle/>
          <a:p>
            <a:pPr algn="ctr">
              <a:spcBef>
                <a:spcPct val="20000"/>
              </a:spcBef>
              <a:buFont typeface="Arial" charset="0"/>
              <a:buNone/>
            </a:pPr>
            <a:endParaRPr lang="ru-RU" sz="3200">
              <a:solidFill>
                <a:srgbClr val="898989"/>
              </a:solidFill>
            </a:endParaRPr>
          </a:p>
        </p:txBody>
      </p:sp>
      <p:pic>
        <p:nvPicPr>
          <p:cNvPr id="2050" name="Picture 2" descr="E:\rtc_prezent_png\rtc_logo_02.png"/>
          <p:cNvPicPr>
            <a:picLocks noChangeAspect="1" noChangeArrowheads="1"/>
          </p:cNvPicPr>
          <p:nvPr/>
        </p:nvPicPr>
        <p:blipFill>
          <a:blip r:embed="rId4" cstate="print"/>
          <a:srcRect/>
          <a:stretch>
            <a:fillRect/>
          </a:stretch>
        </p:blipFill>
        <p:spPr bwMode="auto">
          <a:xfrm>
            <a:off x="14741" y="4299942"/>
            <a:ext cx="8661715" cy="846857"/>
          </a:xfrm>
          <a:prstGeom prst="rect">
            <a:avLst/>
          </a:prstGeom>
          <a:noFill/>
          <a:ln w="9525">
            <a:noFill/>
            <a:miter lim="800000"/>
            <a:headEnd/>
            <a:tailEnd/>
          </a:ln>
        </p:spPr>
      </p:pic>
      <p:sp>
        <p:nvSpPr>
          <p:cNvPr id="7" name="Заголовок 1"/>
          <p:cNvSpPr txBox="1">
            <a:spLocks/>
          </p:cNvSpPr>
          <p:nvPr/>
        </p:nvSpPr>
        <p:spPr bwMode="auto">
          <a:xfrm>
            <a:off x="6156176" y="4515966"/>
            <a:ext cx="1647031"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WWW.RTC-EDU.RU</a:t>
            </a:r>
            <a:endParaRPr kumimoji="0" lang="ru-RU"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Прямоугольник 7"/>
          <p:cNvSpPr/>
          <p:nvPr/>
        </p:nvSpPr>
        <p:spPr>
          <a:xfrm>
            <a:off x="107504" y="4505208"/>
            <a:ext cx="2324804" cy="369332"/>
          </a:xfrm>
          <a:prstGeom prst="rect">
            <a:avLst/>
          </a:prstGeom>
        </p:spPr>
        <p:txBody>
          <a:bodyPr wrap="none">
            <a:spAutoFit/>
          </a:bodyPr>
          <a:lstStyle/>
          <a:p>
            <a:r>
              <a:rPr lang="en-US" dirty="0" smtClean="0">
                <a:solidFill>
                  <a:srgbClr val="0070C0"/>
                </a:solidFill>
              </a:rPr>
              <a:t>rtc.imerae@gmail.com</a:t>
            </a:r>
            <a:endParaRPr lang="ru-RU"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323528" y="123478"/>
            <a:ext cx="8496176" cy="828675"/>
          </a:xfrm>
        </p:spPr>
        <p:txBody>
          <a:bodyPr/>
          <a:lstStyle/>
          <a:p>
            <a:endParaRPr lang="ru-RU" sz="3600" b="1" dirty="0" smtClean="0">
              <a:solidFill>
                <a:schemeClr val="bg1"/>
              </a:solidFill>
            </a:endParaRPr>
          </a:p>
        </p:txBody>
      </p:sp>
      <p:sp>
        <p:nvSpPr>
          <p:cNvPr id="8" name="Подзаголовок 2"/>
          <p:cNvSpPr txBox="1">
            <a:spLocks/>
          </p:cNvSpPr>
          <p:nvPr/>
        </p:nvSpPr>
        <p:spPr bwMode="auto">
          <a:xfrm>
            <a:off x="-108520" y="1359014"/>
            <a:ext cx="9001000" cy="35169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514350" lvl="0" indent="-514350" algn="just"/>
            <a:r>
              <a:rPr lang="ru-RU" sz="2800" dirty="0" smtClean="0"/>
              <a:t>	</a:t>
            </a:r>
            <a:endParaRPr lang="ru-RU" sz="3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468312" y="158750"/>
            <a:ext cx="8208143" cy="828675"/>
          </a:xfrm>
        </p:spPr>
        <p:txBody>
          <a:bodyPr/>
          <a:lstStyle/>
          <a:p>
            <a:r>
              <a:rPr lang="ru-RU" dirty="0" smtClean="0">
                <a:solidFill>
                  <a:schemeClr val="bg1"/>
                </a:solidFill>
              </a:rPr>
              <a:t>Новые требования государства</a:t>
            </a:r>
          </a:p>
        </p:txBody>
      </p:sp>
      <p:sp>
        <p:nvSpPr>
          <p:cNvPr id="7" name="Заголовок 1"/>
          <p:cNvSpPr txBox="1">
            <a:spLocks/>
          </p:cNvSpPr>
          <p:nvPr/>
        </p:nvSpPr>
        <p:spPr bwMode="auto">
          <a:xfrm>
            <a:off x="6156176" y="4515966"/>
            <a:ext cx="1647031"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WWW.RTC-EDU.RU</a:t>
            </a:r>
            <a:endParaRPr kumimoji="0" lang="ru-RU"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TextBox 8"/>
          <p:cNvSpPr txBox="1"/>
          <p:nvPr/>
        </p:nvSpPr>
        <p:spPr>
          <a:xfrm>
            <a:off x="0" y="1059582"/>
            <a:ext cx="3131840" cy="4524315"/>
          </a:xfrm>
          <a:prstGeom prst="rect">
            <a:avLst/>
          </a:prstGeom>
          <a:noFill/>
        </p:spPr>
        <p:txBody>
          <a:bodyPr wrap="square" rtlCol="0">
            <a:spAutoFit/>
          </a:bodyPr>
          <a:lstStyle/>
          <a:p>
            <a:r>
              <a:rPr lang="ru-RU" b="1" dirty="0" smtClean="0">
                <a:solidFill>
                  <a:srgbClr val="FF0000"/>
                </a:solidFill>
                <a:latin typeface="+mn-lt"/>
              </a:rPr>
              <a:t>Реализация </a:t>
            </a:r>
            <a:r>
              <a:rPr lang="ru-RU" b="1" dirty="0" err="1" smtClean="0">
                <a:solidFill>
                  <a:srgbClr val="FF0000"/>
                </a:solidFill>
                <a:latin typeface="+mn-lt"/>
              </a:rPr>
              <a:t>системно-деятельностного</a:t>
            </a:r>
            <a:r>
              <a:rPr lang="ru-RU" b="1" dirty="0" smtClean="0">
                <a:solidFill>
                  <a:srgbClr val="FF0000"/>
                </a:solidFill>
                <a:latin typeface="+mn-lt"/>
              </a:rPr>
              <a:t> подхода </a:t>
            </a:r>
            <a:r>
              <a:rPr lang="ru-RU" b="1" dirty="0" smtClean="0">
                <a:solidFill>
                  <a:srgbClr val="002060"/>
                </a:solidFill>
                <a:latin typeface="+mn-lt"/>
              </a:rPr>
              <a:t>как методологической основы ФГОС  Развитие личностных, познавательных, регулятивных и коммуникативных универсальных учебных действий, направленных на формирование у школьников умения учиться и применять свои знания в различных жизненных ситуациях</a:t>
            </a:r>
          </a:p>
          <a:p>
            <a:endParaRPr lang="ru-RU" b="1" dirty="0"/>
          </a:p>
        </p:txBody>
      </p:sp>
      <p:sp>
        <p:nvSpPr>
          <p:cNvPr id="10" name="Управляющая кнопка: далее 9">
            <a:hlinkClick r:id="rId4" action="ppaction://hlinksldjump" highlightClick="1"/>
          </p:cNvPr>
          <p:cNvSpPr/>
          <p:nvPr/>
        </p:nvSpPr>
        <p:spPr>
          <a:xfrm>
            <a:off x="8460432" y="4587974"/>
            <a:ext cx="683568" cy="5555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915816" y="1059582"/>
            <a:ext cx="3168352" cy="4247317"/>
          </a:xfrm>
          <a:prstGeom prst="rect">
            <a:avLst/>
          </a:prstGeom>
          <a:noFill/>
        </p:spPr>
        <p:txBody>
          <a:bodyPr wrap="square" rtlCol="0">
            <a:spAutoFit/>
          </a:bodyPr>
          <a:lstStyle/>
          <a:p>
            <a:r>
              <a:rPr lang="ru-RU" b="1" dirty="0" err="1" smtClean="0">
                <a:solidFill>
                  <a:srgbClr val="FF0000"/>
                </a:solidFill>
              </a:rPr>
              <a:t>Компетентностная</a:t>
            </a:r>
            <a:r>
              <a:rPr lang="ru-RU" b="1" dirty="0" smtClean="0">
                <a:solidFill>
                  <a:srgbClr val="FF0000"/>
                </a:solidFill>
              </a:rPr>
              <a:t> модель выпускника </a:t>
            </a:r>
            <a:r>
              <a:rPr lang="ru-RU" b="1" dirty="0" smtClean="0">
                <a:solidFill>
                  <a:srgbClr val="002060"/>
                </a:solidFill>
              </a:rPr>
              <a:t>– ответ на вызовы современного общества и социальные требования. Выработка на основе существующих в данном обществе социальных ожиданий и требований к комплексу качеств и умений, нужных каждому члену общества для достижения успеха в своей профессиональной, личной и общественной жизни.</a:t>
            </a:r>
          </a:p>
          <a:p>
            <a:endParaRPr lang="ru-RU" dirty="0"/>
          </a:p>
        </p:txBody>
      </p:sp>
      <p:sp>
        <p:nvSpPr>
          <p:cNvPr id="12" name="TextBox 11"/>
          <p:cNvSpPr txBox="1"/>
          <p:nvPr/>
        </p:nvSpPr>
        <p:spPr>
          <a:xfrm>
            <a:off x="6084168" y="1131590"/>
            <a:ext cx="3312368" cy="3693319"/>
          </a:xfrm>
          <a:prstGeom prst="rect">
            <a:avLst/>
          </a:prstGeom>
          <a:noFill/>
        </p:spPr>
        <p:txBody>
          <a:bodyPr wrap="square" rtlCol="0">
            <a:spAutoFit/>
          </a:bodyPr>
          <a:lstStyle/>
          <a:p>
            <a:r>
              <a:rPr lang="ru-RU" b="1" dirty="0" smtClean="0">
                <a:solidFill>
                  <a:srgbClr val="002060"/>
                </a:solidFill>
              </a:rPr>
              <a:t>Принципиальное отличие образовательных стандартов второго поколения - их </a:t>
            </a:r>
            <a:r>
              <a:rPr lang="ru-RU" b="1" dirty="0" smtClean="0">
                <a:solidFill>
                  <a:srgbClr val="FF0000"/>
                </a:solidFill>
              </a:rPr>
              <a:t>ориентация на результат образования =</a:t>
            </a:r>
            <a:r>
              <a:rPr lang="en-US" b="1" dirty="0" smtClean="0">
                <a:solidFill>
                  <a:srgbClr val="FF0000"/>
                </a:solidFill>
              </a:rPr>
              <a:t>&gt;</a:t>
            </a:r>
            <a:endParaRPr lang="ru-RU" b="1" dirty="0" smtClean="0">
              <a:solidFill>
                <a:srgbClr val="FF0000"/>
              </a:solidFill>
              <a:latin typeface="Times New Roman" pitchFamily="18" charset="0"/>
              <a:cs typeface="Times New Roman" pitchFamily="18" charset="0"/>
            </a:endParaRPr>
          </a:p>
          <a:p>
            <a:pPr lvl="0"/>
            <a:r>
              <a:rPr lang="ru-RU" b="1" dirty="0" smtClean="0">
                <a:solidFill>
                  <a:srgbClr val="002060"/>
                </a:solidFill>
              </a:rPr>
              <a:t>ведущим элементом всего образовательного процесса становится </a:t>
            </a:r>
            <a:r>
              <a:rPr lang="ru-RU" b="1" dirty="0" smtClean="0">
                <a:solidFill>
                  <a:srgbClr val="FF0000"/>
                </a:solidFill>
              </a:rPr>
              <a:t>система оценивания,</a:t>
            </a:r>
            <a:r>
              <a:rPr lang="ru-RU" b="1" dirty="0" smtClean="0">
                <a:solidFill>
                  <a:srgbClr val="002060"/>
                </a:solidFill>
              </a:rPr>
              <a:t> развитие теории и практики педагогических измерений выдвигается на первый план.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95288" y="0"/>
            <a:ext cx="8229600" cy="944166"/>
          </a:xfrm>
        </p:spPr>
        <p:txBody>
          <a:bodyPr/>
          <a:lstStyle/>
          <a:p>
            <a:r>
              <a:rPr lang="ru-RU" sz="4000" i="1" u="sng"/>
              <a:t>Качество-резюме:</a:t>
            </a:r>
            <a:br>
              <a:rPr lang="ru-RU" sz="4000" i="1" u="sng"/>
            </a:br>
            <a:endParaRPr lang="ru-RU" sz="4000" i="1" u="sng"/>
          </a:p>
        </p:txBody>
      </p:sp>
      <p:sp>
        <p:nvSpPr>
          <p:cNvPr id="12291" name="Rectangle 3"/>
          <p:cNvSpPr>
            <a:spLocks noGrp="1" noRot="1" noChangeArrowheads="1"/>
          </p:cNvSpPr>
          <p:nvPr>
            <p:ph type="body" idx="1"/>
          </p:nvPr>
        </p:nvSpPr>
        <p:spPr>
          <a:xfrm>
            <a:off x="323850" y="735807"/>
            <a:ext cx="8362950" cy="4407694"/>
          </a:xfrm>
        </p:spPr>
        <p:txBody>
          <a:bodyPr/>
          <a:lstStyle/>
          <a:p>
            <a:pPr>
              <a:lnSpc>
                <a:spcPct val="80000"/>
              </a:lnSpc>
              <a:buFont typeface="Wingdings" pitchFamily="2" charset="2"/>
              <a:buChar char="v"/>
            </a:pPr>
            <a:r>
              <a:rPr lang="ru-RU" sz="2800" b="1" i="1" dirty="0"/>
              <a:t>Качество </a:t>
            </a:r>
            <a:r>
              <a:rPr lang="ru-RU" sz="2800" b="1" i="1" dirty="0" smtClean="0"/>
              <a:t>=/= требования  стандарта</a:t>
            </a:r>
            <a:endParaRPr lang="ru-RU" sz="2800" b="1" i="1" dirty="0"/>
          </a:p>
          <a:p>
            <a:pPr>
              <a:lnSpc>
                <a:spcPct val="80000"/>
              </a:lnSpc>
              <a:buFont typeface="Wingdings" pitchFamily="2" charset="2"/>
              <a:buChar char="v"/>
            </a:pPr>
            <a:r>
              <a:rPr lang="ru-RU" sz="2800" b="1" i="1" dirty="0"/>
              <a:t>Качество – свойство организации достигать результат необходимый потребителю (обществу</a:t>
            </a:r>
            <a:r>
              <a:rPr lang="ru-RU" sz="2800" b="1" i="1" dirty="0" smtClean="0"/>
              <a:t>)</a:t>
            </a:r>
            <a:endParaRPr lang="ru-RU" sz="2800" b="1" i="1" dirty="0"/>
          </a:p>
          <a:p>
            <a:pPr>
              <a:lnSpc>
                <a:spcPct val="80000"/>
              </a:lnSpc>
              <a:buFont typeface="Wingdings" pitchFamily="2" charset="2"/>
              <a:buChar char="v"/>
            </a:pPr>
            <a:r>
              <a:rPr lang="ru-RU" sz="2800" b="1" i="1" dirty="0"/>
              <a:t>Качество = созданию всех возможных условий для достижения результата необходимого потребителю и их постоянное </a:t>
            </a:r>
            <a:r>
              <a:rPr lang="ru-RU" sz="2800" b="1" i="1" dirty="0" smtClean="0"/>
              <a:t>совершенствование</a:t>
            </a:r>
            <a:endParaRPr lang="ru-RU" sz="2800" b="1" i="1" dirty="0"/>
          </a:p>
          <a:p>
            <a:pPr>
              <a:lnSpc>
                <a:spcPct val="80000"/>
              </a:lnSpc>
              <a:buFont typeface="Wingdings" pitchFamily="2" charset="2"/>
              <a:buChar char="v"/>
            </a:pPr>
            <a:r>
              <a:rPr lang="ru-RU" sz="2800" b="1" i="1" dirty="0"/>
              <a:t>Качество – способность </a:t>
            </a:r>
            <a:r>
              <a:rPr lang="ru-RU" sz="2800" b="1" i="1" dirty="0" smtClean="0"/>
              <a:t>ОУ  определять </a:t>
            </a:r>
            <a:r>
              <a:rPr lang="ru-RU" sz="2800" b="1" i="1" dirty="0"/>
              <a:t>тенденцию развития и отвечать на еще не сформулированный запрос потребителей</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2" name="Заголовок 1"/>
          <p:cNvSpPr>
            <a:spLocks noGrp="1"/>
          </p:cNvSpPr>
          <p:nvPr>
            <p:ph type="ctrTitle"/>
          </p:nvPr>
        </p:nvSpPr>
        <p:spPr>
          <a:xfrm>
            <a:off x="468312" y="158750"/>
            <a:ext cx="8208143" cy="828675"/>
          </a:xfrm>
        </p:spPr>
        <p:txBody>
          <a:bodyPr/>
          <a:lstStyle/>
          <a:p>
            <a:r>
              <a:rPr lang="ru-RU" dirty="0" smtClean="0">
                <a:solidFill>
                  <a:schemeClr val="bg1"/>
                </a:solidFill>
              </a:rPr>
              <a:t>Запросы родителей и детей:</a:t>
            </a:r>
          </a:p>
        </p:txBody>
      </p:sp>
      <p:sp>
        <p:nvSpPr>
          <p:cNvPr id="5125" name="Объект 2"/>
          <p:cNvSpPr txBox="1">
            <a:spLocks/>
          </p:cNvSpPr>
          <p:nvPr/>
        </p:nvSpPr>
        <p:spPr bwMode="auto">
          <a:xfrm>
            <a:off x="457200" y="3076575"/>
            <a:ext cx="8229600" cy="1517650"/>
          </a:xfrm>
          <a:prstGeom prst="rect">
            <a:avLst/>
          </a:prstGeom>
          <a:noFill/>
          <a:ln w="9525">
            <a:noFill/>
            <a:miter lim="800000"/>
            <a:headEnd/>
            <a:tailEnd/>
          </a:ln>
        </p:spPr>
        <p:txBody>
          <a:bodyPr/>
          <a:lstStyle/>
          <a:p>
            <a:pPr algn="ctr">
              <a:spcBef>
                <a:spcPct val="20000"/>
              </a:spcBef>
              <a:buFont typeface="Arial" charset="0"/>
              <a:buNone/>
            </a:pPr>
            <a:endParaRPr lang="ru-RU" sz="3200">
              <a:solidFill>
                <a:srgbClr val="898989"/>
              </a:solidFill>
            </a:endParaRPr>
          </a:p>
        </p:txBody>
      </p:sp>
      <p:sp>
        <p:nvSpPr>
          <p:cNvPr id="7" name="Заголовок 1"/>
          <p:cNvSpPr txBox="1">
            <a:spLocks/>
          </p:cNvSpPr>
          <p:nvPr/>
        </p:nvSpPr>
        <p:spPr bwMode="auto">
          <a:xfrm>
            <a:off x="6156176" y="4515966"/>
            <a:ext cx="1647031" cy="360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WWW.RTC-EDU.RU</a:t>
            </a:r>
            <a:endParaRPr kumimoji="0" lang="ru-RU"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TextBox 8"/>
          <p:cNvSpPr txBox="1"/>
          <p:nvPr/>
        </p:nvSpPr>
        <p:spPr>
          <a:xfrm>
            <a:off x="179512" y="1059582"/>
            <a:ext cx="3672408" cy="369332"/>
          </a:xfrm>
          <a:prstGeom prst="rect">
            <a:avLst/>
          </a:prstGeom>
          <a:noFill/>
        </p:spPr>
        <p:txBody>
          <a:bodyPr wrap="square" rtlCol="0">
            <a:spAutoFit/>
          </a:bodyPr>
          <a:lstStyle/>
          <a:p>
            <a:endParaRPr lang="ru-RU" b="1" dirty="0"/>
          </a:p>
        </p:txBody>
      </p:sp>
      <p:sp>
        <p:nvSpPr>
          <p:cNvPr id="10" name="Управляющая кнопка: далее 9">
            <a:hlinkClick r:id="rId4" action="ppaction://hlinksldjump" highlightClick="1"/>
          </p:cNvPr>
          <p:cNvSpPr/>
          <p:nvPr/>
        </p:nvSpPr>
        <p:spPr>
          <a:xfrm>
            <a:off x="8460432" y="4587974"/>
            <a:ext cx="683568" cy="55552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899592" y="1491630"/>
            <a:ext cx="7344816" cy="3046988"/>
          </a:xfrm>
          <a:prstGeom prst="rect">
            <a:avLst/>
          </a:prstGeom>
          <a:noFill/>
        </p:spPr>
        <p:txBody>
          <a:bodyPr wrap="square" rtlCol="0">
            <a:spAutoFit/>
          </a:bodyPr>
          <a:lstStyle/>
          <a:p>
            <a:pPr algn="ctr"/>
            <a:r>
              <a:rPr lang="ru-RU" sz="2800" b="1" dirty="0" smtClean="0">
                <a:solidFill>
                  <a:srgbClr val="002060"/>
                </a:solidFill>
              </a:rPr>
              <a:t>Более приземленные интересы , прагматичный подход , нежели заложено в  ФГОС </a:t>
            </a:r>
            <a:r>
              <a:rPr lang="ru-RU" sz="2800" dirty="0" smtClean="0"/>
              <a:t>:</a:t>
            </a:r>
          </a:p>
          <a:p>
            <a:r>
              <a:rPr lang="ru-RU" sz="2800" dirty="0" smtClean="0"/>
              <a:t>-успешно сдать ГИА-9 , ЕГЭ</a:t>
            </a:r>
          </a:p>
          <a:p>
            <a:pPr>
              <a:buFontTx/>
              <a:buChar char="-"/>
            </a:pPr>
            <a:r>
              <a:rPr lang="ru-RU" sz="2800" dirty="0" smtClean="0"/>
              <a:t>поступить в вуз через олимпиады</a:t>
            </a:r>
          </a:p>
          <a:p>
            <a:pPr>
              <a:buFontTx/>
              <a:buChar char="-"/>
            </a:pPr>
            <a:r>
              <a:rPr lang="ru-RU" sz="2800" dirty="0" smtClean="0"/>
              <a:t>сдать внутренний экзамен в вузе</a:t>
            </a:r>
          </a:p>
          <a:p>
            <a:pPr>
              <a:buFontTx/>
              <a:buChar char="-"/>
            </a:pP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rtc_prezent_png\rtc_shapka.png"/>
          <p:cNvPicPr>
            <a:picLocks noChangeAspect="1" noChangeArrowheads="1"/>
          </p:cNvPicPr>
          <p:nvPr/>
        </p:nvPicPr>
        <p:blipFill>
          <a:blip r:embed="rId3" cstate="print"/>
          <a:srcRect/>
          <a:stretch>
            <a:fillRect/>
          </a:stretch>
        </p:blipFill>
        <p:spPr bwMode="auto">
          <a:xfrm>
            <a:off x="-14288" y="-20638"/>
            <a:ext cx="9158288" cy="1177926"/>
          </a:xfrm>
          <a:prstGeom prst="rect">
            <a:avLst/>
          </a:prstGeom>
          <a:noFill/>
          <a:ln w="9525">
            <a:noFill/>
            <a:miter lim="800000"/>
            <a:headEnd/>
            <a:tailEnd/>
          </a:ln>
        </p:spPr>
      </p:pic>
      <p:sp>
        <p:nvSpPr>
          <p:cNvPr id="8" name="Подзаголовок 2"/>
          <p:cNvSpPr txBox="1">
            <a:spLocks/>
          </p:cNvSpPr>
          <p:nvPr/>
        </p:nvSpPr>
        <p:spPr bwMode="auto">
          <a:xfrm>
            <a:off x="-108520" y="1359014"/>
            <a:ext cx="9001000" cy="35169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514350" lvl="0" indent="-514350" algn="just"/>
            <a:r>
              <a:rPr lang="ru-RU" sz="2800" dirty="0" smtClean="0"/>
              <a:t>	</a:t>
            </a:r>
            <a:endParaRPr lang="ru-RU" sz="3000" i="1" dirty="0" smtClean="0"/>
          </a:p>
        </p:txBody>
      </p:sp>
      <p:sp>
        <p:nvSpPr>
          <p:cNvPr id="5" name="Заголовок 1"/>
          <p:cNvSpPr txBox="1">
            <a:spLocks/>
          </p:cNvSpPr>
          <p:nvPr/>
        </p:nvSpPr>
        <p:spPr bwMode="auto">
          <a:xfrm>
            <a:off x="755650" y="1"/>
            <a:ext cx="8159750" cy="8977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1" i="0" u="none" strike="noStrike" kern="1200" cap="none" spc="0" normalizeH="0" baseline="0" noProof="0" dirty="0" smtClean="0">
                <a:ln>
                  <a:noFill/>
                </a:ln>
                <a:solidFill>
                  <a:schemeClr val="bg1"/>
                </a:solidFill>
                <a:effectLst/>
                <a:uLnTx/>
                <a:uFillTx/>
                <a:latin typeface="+mj-lt"/>
                <a:ea typeface="+mj-ea"/>
                <a:cs typeface="+mj-cs"/>
              </a:rPr>
              <a:t>Современные требования модернизации системы мониторинга качества знаний в лицее :</a:t>
            </a:r>
          </a:p>
        </p:txBody>
      </p:sp>
      <p:sp>
        <p:nvSpPr>
          <p:cNvPr id="7" name="Прямоугольник 6"/>
          <p:cNvSpPr/>
          <p:nvPr/>
        </p:nvSpPr>
        <p:spPr>
          <a:xfrm>
            <a:off x="539552" y="1275606"/>
            <a:ext cx="280831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hlinkClick r:id="rId4" action="ppaction://hlinksldjump"/>
              </a:rPr>
              <a:t>Новые требования государства:</a:t>
            </a:r>
            <a:endParaRPr lang="ru-RU" sz="2400" b="1" dirty="0" smtClean="0">
              <a:solidFill>
                <a:srgbClr val="FFFF00"/>
              </a:solidFill>
            </a:endParaRPr>
          </a:p>
          <a:p>
            <a:pPr>
              <a:buFont typeface="Wingdings" pitchFamily="2" charset="2"/>
              <a:buChar char="§"/>
            </a:pPr>
            <a:r>
              <a:rPr lang="ru-RU" sz="2000" b="1" dirty="0" smtClean="0">
                <a:solidFill>
                  <a:schemeClr val="bg1"/>
                </a:solidFill>
              </a:rPr>
              <a:t>ФГОС</a:t>
            </a:r>
          </a:p>
          <a:p>
            <a:pPr>
              <a:buFont typeface="Wingdings" pitchFamily="2" charset="2"/>
              <a:buChar char="§"/>
            </a:pPr>
            <a:r>
              <a:rPr lang="ru-RU" sz="2000" b="1" dirty="0" smtClean="0">
                <a:solidFill>
                  <a:schemeClr val="bg1"/>
                </a:solidFill>
              </a:rPr>
              <a:t>ПНПО "Наша новая школа»</a:t>
            </a:r>
          </a:p>
          <a:p>
            <a:pPr>
              <a:buFont typeface="Wingdings" pitchFamily="2" charset="2"/>
              <a:buChar char="§"/>
            </a:pPr>
            <a:r>
              <a:rPr lang="ru-RU" sz="2000" b="1" dirty="0" smtClean="0">
                <a:solidFill>
                  <a:schemeClr val="bg1"/>
                </a:solidFill>
              </a:rPr>
              <a:t>Городская целевая программа  развития образования «Столичное образование-5». </a:t>
            </a:r>
          </a:p>
          <a:p>
            <a:pPr algn="ctr"/>
            <a:endParaRPr lang="ru-RU" sz="2400" dirty="0"/>
          </a:p>
        </p:txBody>
      </p:sp>
      <p:sp>
        <p:nvSpPr>
          <p:cNvPr id="11" name="Прямоугольник 10"/>
          <p:cNvSpPr/>
          <p:nvPr/>
        </p:nvSpPr>
        <p:spPr>
          <a:xfrm>
            <a:off x="6228184" y="1275606"/>
            <a:ext cx="2808312"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FFFF00"/>
              </a:solidFill>
              <a:hlinkClick r:id="" action="ppaction://noaction"/>
            </a:endParaRPr>
          </a:p>
          <a:p>
            <a:pPr algn="ctr"/>
            <a:r>
              <a:rPr lang="ru-RU" sz="2400" b="1" dirty="0" smtClean="0">
                <a:solidFill>
                  <a:srgbClr val="FFFF00"/>
                </a:solidFill>
                <a:hlinkClick r:id="rId5" action="ppaction://hlinksldjump"/>
              </a:rPr>
              <a:t>Запросы родителей и детей:</a:t>
            </a:r>
            <a:endParaRPr lang="ru-RU" sz="2400" b="1" dirty="0" smtClean="0">
              <a:solidFill>
                <a:srgbClr val="FFFF00"/>
              </a:solidFill>
            </a:endParaRPr>
          </a:p>
          <a:p>
            <a:pPr eaLnBrk="0" fontAlgn="auto" hangingPunct="0">
              <a:spcBef>
                <a:spcPts val="0"/>
              </a:spcBef>
              <a:spcAft>
                <a:spcPts val="0"/>
              </a:spcAft>
              <a:buFontTx/>
              <a:buChar char="•"/>
              <a:defRPr/>
            </a:pPr>
            <a:r>
              <a:rPr lang="ru-RU" sz="2200" b="1" dirty="0" smtClean="0">
                <a:cs typeface="Arial" charset="0"/>
              </a:rPr>
              <a:t>Личностная успешность</a:t>
            </a:r>
          </a:p>
          <a:p>
            <a:pPr eaLnBrk="0" fontAlgn="auto" hangingPunct="0">
              <a:spcBef>
                <a:spcPts val="0"/>
              </a:spcBef>
              <a:spcAft>
                <a:spcPts val="0"/>
              </a:spcAft>
              <a:buFontTx/>
              <a:buChar char="•"/>
              <a:defRPr/>
            </a:pPr>
            <a:r>
              <a:rPr lang="ru-RU" sz="2200" b="1" dirty="0" smtClean="0">
                <a:cs typeface="Arial" charset="0"/>
              </a:rPr>
              <a:t>Социальная успешность</a:t>
            </a:r>
          </a:p>
          <a:p>
            <a:pPr eaLnBrk="0" fontAlgn="auto" hangingPunct="0">
              <a:spcBef>
                <a:spcPts val="0"/>
              </a:spcBef>
              <a:spcAft>
                <a:spcPts val="0"/>
              </a:spcAft>
              <a:buFontTx/>
              <a:buChar char="•"/>
              <a:defRPr/>
            </a:pPr>
            <a:r>
              <a:rPr lang="ru-RU" sz="2200" b="1" dirty="0" smtClean="0">
                <a:cs typeface="Arial" charset="0"/>
              </a:rPr>
              <a:t>Профессиональная </a:t>
            </a:r>
            <a:endParaRPr lang="en-US" sz="2200" b="1" dirty="0" smtClean="0">
              <a:cs typeface="Arial" charset="0"/>
            </a:endParaRPr>
          </a:p>
          <a:p>
            <a:pPr eaLnBrk="0" fontAlgn="auto" hangingPunct="0">
              <a:spcBef>
                <a:spcPts val="0"/>
              </a:spcBef>
              <a:spcAft>
                <a:spcPts val="0"/>
              </a:spcAft>
              <a:defRPr/>
            </a:pPr>
            <a:r>
              <a:rPr lang="ru-RU" sz="2200" b="1" dirty="0" smtClean="0">
                <a:cs typeface="Arial" charset="0"/>
              </a:rPr>
              <a:t>    успешность</a:t>
            </a:r>
          </a:p>
          <a:p>
            <a:pPr eaLnBrk="0" fontAlgn="auto" hangingPunct="0">
              <a:spcBef>
                <a:spcPts val="0"/>
              </a:spcBef>
              <a:spcAft>
                <a:spcPts val="0"/>
              </a:spcAft>
              <a:defRPr/>
            </a:pPr>
            <a:endParaRPr lang="ru-RU" sz="2200" b="1" dirty="0" smtClean="0">
              <a:solidFill>
                <a:srgbClr val="FFFF00"/>
              </a:solidFill>
              <a:cs typeface="Arial" charset="0"/>
            </a:endParaRPr>
          </a:p>
          <a:p>
            <a:pPr eaLnBrk="0" fontAlgn="auto" hangingPunct="0">
              <a:spcBef>
                <a:spcPts val="0"/>
              </a:spcBef>
              <a:spcAft>
                <a:spcPts val="0"/>
              </a:spcAft>
              <a:defRPr/>
            </a:pPr>
            <a:endParaRPr lang="ru-RU" sz="2200" b="1" dirty="0" smtClean="0">
              <a:solidFill>
                <a:srgbClr val="FFFF00"/>
              </a:solidFill>
              <a:cs typeface="Arial" charset="0"/>
            </a:endParaRPr>
          </a:p>
          <a:p>
            <a:pPr eaLnBrk="0" fontAlgn="auto" hangingPunct="0">
              <a:spcBef>
                <a:spcPts val="0"/>
              </a:spcBef>
              <a:spcAft>
                <a:spcPts val="0"/>
              </a:spcAft>
              <a:defRPr/>
            </a:pPr>
            <a:endParaRPr lang="ru-RU" sz="2200" b="1" dirty="0" smtClean="0">
              <a:solidFill>
                <a:srgbClr val="FFFF00"/>
              </a:solidFill>
            </a:endParaRPr>
          </a:p>
        </p:txBody>
      </p:sp>
      <p:pic>
        <p:nvPicPr>
          <p:cNvPr id="12" name="Picture 11" descr="Мальчикбезфона"/>
          <p:cNvPicPr>
            <a:picLocks noChangeAspect="1" noChangeArrowheads="1"/>
          </p:cNvPicPr>
          <p:nvPr/>
        </p:nvPicPr>
        <p:blipFill>
          <a:blip r:embed="rId6" cstate="print"/>
          <a:srcRect/>
          <a:stretch>
            <a:fillRect/>
          </a:stretch>
        </p:blipFill>
        <p:spPr bwMode="auto">
          <a:xfrm rot="342566">
            <a:off x="3981837" y="2221287"/>
            <a:ext cx="1774825" cy="2700338"/>
          </a:xfrm>
          <a:prstGeom prst="rect">
            <a:avLst/>
          </a:prstGeom>
          <a:noFill/>
          <a:ln w="9525">
            <a:noFill/>
            <a:miter lim="800000"/>
            <a:headEnd/>
            <a:tailEnd/>
          </a:ln>
          <a:effectLst>
            <a:outerShdw blurRad="50800" dist="38100" dir="16200000" rotWithShape="0">
              <a:prstClr val="black">
                <a:alpha val="40000"/>
              </a:prstClr>
            </a:outerShdw>
          </a:effectLst>
        </p:spPr>
      </p:pic>
      <p:sp>
        <p:nvSpPr>
          <p:cNvPr id="13" name="Овал 12"/>
          <p:cNvSpPr/>
          <p:nvPr/>
        </p:nvSpPr>
        <p:spPr>
          <a:xfrm>
            <a:off x="3851920" y="1275606"/>
            <a:ext cx="194421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ЛИЦЕЙ</a:t>
            </a:r>
            <a:endParaRPr lang="ru-RU" sz="2800" b="1" dirty="0"/>
          </a:p>
        </p:txBody>
      </p:sp>
      <p:sp>
        <p:nvSpPr>
          <p:cNvPr id="14" name="Стрелка вправо 13"/>
          <p:cNvSpPr/>
          <p:nvPr/>
        </p:nvSpPr>
        <p:spPr>
          <a:xfrm rot="19679748">
            <a:off x="3404801" y="2015144"/>
            <a:ext cx="702366"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rot="12971615">
            <a:off x="5508019" y="2098615"/>
            <a:ext cx="663220" cy="21644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AutoShape 3"/>
          <p:cNvSpPr>
            <a:spLocks noChangeArrowheads="1"/>
          </p:cNvSpPr>
          <p:nvPr/>
        </p:nvSpPr>
        <p:spPr bwMode="auto">
          <a:xfrm>
            <a:off x="2627784" y="1635646"/>
            <a:ext cx="3168352" cy="1656184"/>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КАЧЕСТВО ОБРАЗОВАНИЯ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7137" name="AutoShape 1"/>
          <p:cNvSpPr>
            <a:spLocks noChangeArrowheads="1"/>
          </p:cNvSpPr>
          <p:nvPr/>
        </p:nvSpPr>
        <p:spPr bwMode="auto">
          <a:xfrm>
            <a:off x="1547664" y="1707654"/>
            <a:ext cx="1008112" cy="432048"/>
          </a:xfrm>
          <a:prstGeom prst="rightArrow">
            <a:avLst>
              <a:gd name="adj1" fmla="val 50000"/>
              <a:gd name="adj2" fmla="val 112500"/>
            </a:avLst>
          </a:prstGeom>
          <a:solidFill>
            <a:schemeClr val="tx2">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47138" name="AutoShape 2"/>
          <p:cNvSpPr>
            <a:spLocks noChangeArrowheads="1"/>
          </p:cNvSpPr>
          <p:nvPr/>
        </p:nvSpPr>
        <p:spPr bwMode="auto">
          <a:xfrm>
            <a:off x="5796136" y="1707654"/>
            <a:ext cx="1085850" cy="482724"/>
          </a:xfrm>
          <a:prstGeom prst="leftArrow">
            <a:avLst>
              <a:gd name="adj1" fmla="val 50000"/>
              <a:gd name="adj2" fmla="val 101786"/>
            </a:avLst>
          </a:prstGeom>
          <a:solidFill>
            <a:schemeClr val="tx2">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47140" name="Rectangle 4"/>
          <p:cNvSpPr>
            <a:spLocks noChangeArrowheads="1"/>
          </p:cNvSpPr>
          <p:nvPr/>
        </p:nvSpPr>
        <p:spPr bwMode="auto">
          <a:xfrm>
            <a:off x="1331640" y="0"/>
            <a:ext cx="684076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Система управления качеством образования в ГБОУ лицее №1535</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7142"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47143" name="Rectangle 7"/>
          <p:cNvSpPr>
            <a:spLocks noChangeArrowheads="1"/>
          </p:cNvSpPr>
          <p:nvPr/>
        </p:nvSpPr>
        <p:spPr bwMode="auto">
          <a:xfrm>
            <a:off x="0" y="1049710"/>
            <a:ext cx="8568952"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r>
              <a:rPr lang="ru-RU" sz="2800" b="1" dirty="0" smtClean="0">
                <a:latin typeface="Arial" pitchFamily="34" charset="0"/>
                <a:ea typeface="Times New Roman" pitchFamily="18" charset="0"/>
                <a:cs typeface="Arial" pitchFamily="34" charset="0"/>
              </a:rPr>
              <a:t>  </a:t>
            </a:r>
            <a:r>
              <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0"/>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Внешний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мониторинг</a:t>
            </a:r>
          </a:p>
          <a:p>
            <a:pPr marL="0" marR="0" lvl="0" indent="0" algn="l" defTabSz="914400" rtl="0" eaLnBrk="0" fontAlgn="base" latinLnBrk="0" hangingPunct="0">
              <a:lnSpc>
                <a:spcPct val="100000"/>
              </a:lnSpc>
              <a:spcBef>
                <a:spcPct val="0"/>
              </a:spcBef>
              <a:spcAft>
                <a:spcPct val="0"/>
              </a:spcAft>
              <a:buClrTx/>
              <a:buSzTx/>
              <a:buFontTx/>
              <a:buNone/>
              <a:tabLst/>
            </a:pPr>
            <a:r>
              <a:rPr lang="ru-RU" sz="2800" b="1" dirty="0" smtClean="0">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6228184" y="2139702"/>
            <a:ext cx="3150417" cy="830997"/>
          </a:xfrm>
          <a:prstGeom prst="rect">
            <a:avLst/>
          </a:prstGeom>
        </p:spPr>
        <p:txBody>
          <a:bodyPr wrap="square">
            <a:spAutoFit/>
          </a:bodyPr>
          <a:lstStyle/>
          <a:p>
            <a:r>
              <a:rPr lang="ru-RU" sz="2400" b="1" dirty="0" err="1" smtClean="0">
                <a:latin typeface="Arial" pitchFamily="34" charset="0"/>
                <a:ea typeface="Times New Roman" pitchFamily="18" charset="0"/>
                <a:cs typeface="Arial" pitchFamily="34" charset="0"/>
              </a:rPr>
              <a:t>Внутрилицейский</a:t>
            </a:r>
            <a:endParaRPr lang="ru-RU" sz="2400" b="1" dirty="0" smtClean="0">
              <a:latin typeface="Arial" pitchFamily="34" charset="0"/>
              <a:ea typeface="Times New Roman" pitchFamily="18" charset="0"/>
              <a:cs typeface="Arial" pitchFamily="34" charset="0"/>
            </a:endParaRPr>
          </a:p>
          <a:p>
            <a:r>
              <a:rPr lang="ru-RU" sz="2400" b="1" dirty="0" smtClean="0">
                <a:latin typeface="Arial" pitchFamily="34" charset="0"/>
                <a:ea typeface="Times New Roman" pitchFamily="18" charset="0"/>
                <a:cs typeface="Arial" pitchFamily="34" charset="0"/>
              </a:rPr>
              <a:t>мониторинг</a:t>
            </a:r>
            <a:endParaRPr lang="ru-RU"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3568" y="0"/>
            <a:ext cx="7772400" cy="737543"/>
          </a:xfrm>
        </p:spPr>
        <p:txBody>
          <a:bodyPr/>
          <a:lstStyle/>
          <a:p>
            <a:pPr eaLnBrk="1" hangingPunct="1">
              <a:defRPr/>
            </a:pPr>
            <a:r>
              <a:rPr lang="ru-RU" sz="2800" b="1" dirty="0" smtClean="0">
                <a:solidFill>
                  <a:srgbClr val="0070C0"/>
                </a:solidFill>
                <a:effectLst>
                  <a:outerShdw blurRad="38100" dist="38100" dir="2700000" algn="tl">
                    <a:srgbClr val="000000"/>
                  </a:outerShdw>
                </a:effectLst>
                <a:latin typeface="Times New Roman" pitchFamily="18" charset="0"/>
              </a:rPr>
              <a:t>Основные принципы и особенности мониторинга качества знаний в лицее №1535:</a:t>
            </a:r>
            <a:endParaRPr lang="ru-RU" sz="2800" dirty="0" smtClean="0">
              <a:solidFill>
                <a:srgbClr val="0070C0"/>
              </a:solidFill>
            </a:endParaRPr>
          </a:p>
        </p:txBody>
      </p:sp>
      <p:sp>
        <p:nvSpPr>
          <p:cNvPr id="17411" name="Rectangle 3"/>
          <p:cNvSpPr>
            <a:spLocks noGrp="1" noChangeArrowheads="1"/>
          </p:cNvSpPr>
          <p:nvPr>
            <p:ph type="body" idx="1"/>
          </p:nvPr>
        </p:nvSpPr>
        <p:spPr>
          <a:xfrm>
            <a:off x="0" y="699542"/>
            <a:ext cx="9144000" cy="4443958"/>
          </a:xfrm>
        </p:spPr>
        <p:txBody>
          <a:bodyPr/>
          <a:lstStyle/>
          <a:p>
            <a:pPr marL="0" indent="0">
              <a:spcBef>
                <a:spcPts val="0"/>
              </a:spcBef>
            </a:pPr>
            <a:r>
              <a:rPr lang="ru-RU" sz="1700" b="1" dirty="0" smtClean="0"/>
              <a:t>Ориентация  на запросы государства , общества, родителей и детей ,</a:t>
            </a:r>
            <a:r>
              <a:rPr lang="ru-RU" sz="1700" b="1" dirty="0" smtClean="0">
                <a:cs typeface="Tahoma" pitchFamily="34" charset="0"/>
              </a:rPr>
              <a:t> установление соответствия качества образования миссии и целям образования</a:t>
            </a:r>
          </a:p>
          <a:p>
            <a:pPr marL="0" indent="0">
              <a:spcBef>
                <a:spcPts val="0"/>
              </a:spcBef>
            </a:pPr>
            <a:r>
              <a:rPr lang="ru-RU" sz="1700" b="1" dirty="0" smtClean="0"/>
              <a:t>Необходимость постоянно  отслеживать тенденции развития и отвечать на еще не сформулированный запрос потребителей</a:t>
            </a:r>
            <a:r>
              <a:rPr lang="ru-RU" sz="1700" b="1" dirty="0" smtClean="0">
                <a:cs typeface="Tahoma" pitchFamily="34" charset="0"/>
              </a:rPr>
              <a:t> </a:t>
            </a:r>
            <a:endParaRPr lang="ru-RU" sz="1700" b="1" dirty="0" smtClean="0"/>
          </a:p>
          <a:p>
            <a:pPr marL="0" indent="0">
              <a:spcBef>
                <a:spcPts val="0"/>
              </a:spcBef>
            </a:pPr>
            <a:r>
              <a:rPr lang="ru-RU" sz="1700" b="1" dirty="0" smtClean="0"/>
              <a:t>Взаимосвязь внешнего и внутреннего мониторинга</a:t>
            </a:r>
          </a:p>
          <a:p>
            <a:pPr marL="0" indent="0" eaLnBrk="1" hangingPunct="1">
              <a:spcBef>
                <a:spcPts val="0"/>
              </a:spcBef>
            </a:pPr>
            <a:r>
              <a:rPr lang="ru-RU" sz="1700" b="1" dirty="0" smtClean="0"/>
              <a:t>Системность мониторинга</a:t>
            </a:r>
            <a:r>
              <a:rPr lang="ru-RU" sz="1700" dirty="0" smtClean="0"/>
              <a:t> </a:t>
            </a:r>
            <a:r>
              <a:rPr lang="ru-RU" sz="1700" b="1" dirty="0" smtClean="0"/>
              <a:t>по всем предметам , параллелям , классам</a:t>
            </a:r>
          </a:p>
          <a:p>
            <a:pPr marL="0" indent="0">
              <a:spcBef>
                <a:spcPts val="0"/>
              </a:spcBef>
            </a:pPr>
            <a:r>
              <a:rPr lang="ru-RU" sz="1700" b="1" dirty="0" smtClean="0">
                <a:cs typeface="Tahoma" pitchFamily="34" charset="0"/>
              </a:rPr>
              <a:t>Непрерывное  повышение качества всех процессов образовательной деятельности.</a:t>
            </a:r>
          </a:p>
          <a:p>
            <a:pPr marL="0" indent="0">
              <a:spcBef>
                <a:spcPts val="0"/>
              </a:spcBef>
            </a:pPr>
            <a:r>
              <a:rPr lang="ru-RU" sz="1700" b="1" dirty="0" smtClean="0">
                <a:cs typeface="Tahoma" pitchFamily="34" charset="0"/>
              </a:rPr>
              <a:t>Обеспечение участия в решении проблем качества образования всех участников ОП</a:t>
            </a:r>
          </a:p>
          <a:p>
            <a:pPr marL="0" indent="0">
              <a:spcBef>
                <a:spcPts val="0"/>
              </a:spcBef>
            </a:pPr>
            <a:r>
              <a:rPr lang="ru-RU" sz="1700" b="1" dirty="0" smtClean="0">
                <a:cs typeface="Tahoma" pitchFamily="34" charset="0"/>
              </a:rPr>
              <a:t>Создание системы мотивации качества образования.</a:t>
            </a:r>
          </a:p>
          <a:p>
            <a:pPr marL="0" indent="0">
              <a:spcBef>
                <a:spcPts val="0"/>
              </a:spcBef>
            </a:pPr>
            <a:r>
              <a:rPr lang="ru-RU" sz="1700" b="1" dirty="0" smtClean="0">
                <a:cs typeface="Tahoma" pitchFamily="34" charset="0"/>
              </a:rPr>
              <a:t>Использование современных технологий управления качеством образования.</a:t>
            </a:r>
          </a:p>
          <a:p>
            <a:pPr marL="0" indent="0">
              <a:spcBef>
                <a:spcPts val="0"/>
              </a:spcBef>
            </a:pPr>
            <a:r>
              <a:rPr lang="ru-RU" sz="1700" b="1" dirty="0" smtClean="0">
                <a:cs typeface="Tahoma" pitchFamily="34" charset="0"/>
              </a:rPr>
              <a:t>Создание системы мониторинга качества образования на основе объективных показателей состояния качества  образования и постоянное её совершенствование</a:t>
            </a:r>
          </a:p>
          <a:p>
            <a:pPr marL="0" indent="0">
              <a:spcBef>
                <a:spcPts val="0"/>
              </a:spcBef>
            </a:pPr>
            <a:r>
              <a:rPr lang="ru-RU" sz="1700" b="1" dirty="0" smtClean="0">
                <a:cs typeface="Tahoma" pitchFamily="34" charset="0"/>
              </a:rPr>
              <a:t>Исследование и прогнозирование тенденций изменения качества образования.</a:t>
            </a:r>
          </a:p>
          <a:p>
            <a:pPr marL="0" indent="0">
              <a:spcBef>
                <a:spcPts val="0"/>
              </a:spcBef>
            </a:pPr>
            <a:r>
              <a:rPr lang="ru-RU" sz="1700" b="1" dirty="0" smtClean="0">
                <a:cs typeface="Tahoma" pitchFamily="34" charset="0"/>
              </a:rPr>
              <a:t>Формирование информационного обеспечения управления качеством образования.</a:t>
            </a:r>
          </a:p>
          <a:p>
            <a:pPr marL="0" indent="0">
              <a:spcBef>
                <a:spcPts val="0"/>
              </a:spcBef>
            </a:pPr>
            <a:r>
              <a:rPr lang="ru-RU" sz="1700" b="1" dirty="0" smtClean="0">
                <a:cs typeface="Tahoma" pitchFamily="34" charset="0"/>
              </a:rPr>
              <a:t>Стимулирование  творческого и профессионального роста учителя</a:t>
            </a:r>
          </a:p>
          <a:p>
            <a:pPr marL="0" indent="0">
              <a:spcBef>
                <a:spcPts val="0"/>
              </a:spcBef>
              <a:buNone/>
            </a:pPr>
            <a:endParaRPr lang="ru-RU" sz="1700" b="1" dirty="0" smtClean="0">
              <a:cs typeface="Tahoma" pitchFamily="34" charset="0"/>
            </a:endParaRPr>
          </a:p>
          <a:p>
            <a:pPr marL="0" indent="0">
              <a:spcBef>
                <a:spcPts val="0"/>
              </a:spcBef>
            </a:pPr>
            <a:endParaRPr lang="ru-RU" sz="1600" b="1" dirty="0" smtClean="0">
              <a:cs typeface="Tahoma" pitchFamily="34" charset="0"/>
            </a:endParaRPr>
          </a:p>
          <a:p>
            <a:pPr eaLnBrk="1" hangingPunct="1">
              <a:lnSpc>
                <a:spcPct val="90000"/>
              </a:lnSpc>
            </a:pPr>
            <a:endParaRPr lang="ru-RU" sz="16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15566"/>
            <a:ext cx="9144000" cy="4227934"/>
          </a:xfrm>
        </p:spPr>
        <p:txBody>
          <a:bodyPr/>
          <a:lstStyle/>
          <a:p>
            <a:pPr marL="0" indent="0">
              <a:spcBef>
                <a:spcPts val="0"/>
              </a:spcBef>
              <a:buNone/>
            </a:pPr>
            <a:r>
              <a:rPr lang="ru-RU" sz="2000" b="1" dirty="0" smtClean="0">
                <a:solidFill>
                  <a:srgbClr val="002060"/>
                </a:solidFill>
              </a:rPr>
              <a:t>1)Система </a:t>
            </a:r>
            <a:r>
              <a:rPr lang="ru-RU" sz="2000" b="1" dirty="0" err="1" smtClean="0">
                <a:solidFill>
                  <a:srgbClr val="002060"/>
                </a:solidFill>
              </a:rPr>
              <a:t>Статград</a:t>
            </a:r>
            <a:r>
              <a:rPr lang="ru-RU" sz="2000" b="1" dirty="0" smtClean="0">
                <a:solidFill>
                  <a:srgbClr val="002060"/>
                </a:solidFill>
              </a:rPr>
              <a:t> </a:t>
            </a:r>
            <a:r>
              <a:rPr lang="ru-RU" sz="2000" b="1" dirty="0" smtClean="0"/>
              <a:t>(включены все ОУ г. Москвы)-диагностические работы по разным предметам и параллелям , в том числе и в формате ГИА-9, ЕГЭ  (по </a:t>
            </a:r>
            <a:r>
              <a:rPr lang="ru-RU" sz="2000" b="1" dirty="0" err="1" smtClean="0"/>
              <a:t>КИМам</a:t>
            </a:r>
            <a:r>
              <a:rPr lang="ru-RU" sz="2000" b="1" dirty="0" smtClean="0"/>
              <a:t> МИОО)</a:t>
            </a:r>
          </a:p>
          <a:p>
            <a:pPr marL="0" indent="0">
              <a:spcBef>
                <a:spcPts val="0"/>
              </a:spcBef>
              <a:buNone/>
            </a:pPr>
            <a:r>
              <a:rPr lang="ru-RU" sz="2000" b="1" dirty="0" smtClean="0">
                <a:solidFill>
                  <a:srgbClr val="002060"/>
                </a:solidFill>
              </a:rPr>
              <a:t>2)МЦКО</a:t>
            </a:r>
          </a:p>
          <a:p>
            <a:pPr marL="0" indent="0">
              <a:spcBef>
                <a:spcPts val="0"/>
              </a:spcBef>
              <a:buNone/>
            </a:pPr>
            <a:r>
              <a:rPr lang="ru-RU" sz="2000" b="1" dirty="0" smtClean="0">
                <a:solidFill>
                  <a:srgbClr val="002060"/>
                </a:solidFill>
              </a:rPr>
              <a:t>-</a:t>
            </a:r>
            <a:r>
              <a:rPr lang="ru-RU" sz="2000" b="1" dirty="0" smtClean="0"/>
              <a:t>стартовый контроль</a:t>
            </a:r>
          </a:p>
          <a:p>
            <a:pPr marL="0" indent="0">
              <a:spcBef>
                <a:spcPts val="0"/>
              </a:spcBef>
              <a:buNone/>
            </a:pPr>
            <a:r>
              <a:rPr lang="ru-RU" sz="2000" b="1" dirty="0" smtClean="0"/>
              <a:t>-рубежный контроль        разные параллели и предметы , кроме того</a:t>
            </a:r>
          </a:p>
          <a:p>
            <a:pPr marL="0" indent="0">
              <a:spcBef>
                <a:spcPts val="0"/>
              </a:spcBef>
              <a:buNone/>
            </a:pPr>
            <a:r>
              <a:rPr lang="ru-RU" sz="2000" b="1" dirty="0" smtClean="0"/>
              <a:t>-итоговый контроль           проверка   </a:t>
            </a:r>
            <a:r>
              <a:rPr lang="ru-RU" sz="2000" b="1" dirty="0" err="1" smtClean="0"/>
              <a:t>метапреметных</a:t>
            </a:r>
            <a:r>
              <a:rPr lang="ru-RU" sz="2000" b="1" dirty="0" smtClean="0"/>
              <a:t> результатов </a:t>
            </a:r>
            <a:endParaRPr lang="ru-RU" sz="2000" b="1" dirty="0" smtClean="0">
              <a:solidFill>
                <a:srgbClr val="002060"/>
              </a:solidFill>
            </a:endParaRPr>
          </a:p>
          <a:p>
            <a:pPr marL="0" indent="0">
              <a:spcBef>
                <a:spcPts val="0"/>
              </a:spcBef>
              <a:buNone/>
            </a:pPr>
            <a:r>
              <a:rPr lang="ru-RU" sz="2000" b="1" dirty="0" smtClean="0"/>
              <a:t>-пробный экзамен в формате ЕГЭ (максимально приближен к настоящему</a:t>
            </a:r>
            <a:endParaRPr lang="ru-RU" sz="2000" b="1" dirty="0" smtClean="0">
              <a:solidFill>
                <a:srgbClr val="002060"/>
              </a:solidFill>
            </a:endParaRPr>
          </a:p>
          <a:p>
            <a:pPr marL="0" indent="0">
              <a:spcBef>
                <a:spcPts val="0"/>
              </a:spcBef>
              <a:buNone/>
            </a:pPr>
            <a:r>
              <a:rPr lang="ru-RU" sz="2000" b="1" dirty="0" smtClean="0">
                <a:solidFill>
                  <a:srgbClr val="002060"/>
                </a:solidFill>
              </a:rPr>
              <a:t>-</a:t>
            </a:r>
            <a:r>
              <a:rPr lang="ru-RU" sz="2000" b="1" dirty="0" smtClean="0"/>
              <a:t>городские плановые проверки</a:t>
            </a:r>
          </a:p>
          <a:p>
            <a:pPr marL="0" indent="0">
              <a:spcBef>
                <a:spcPts val="0"/>
              </a:spcBef>
              <a:buNone/>
            </a:pPr>
            <a:r>
              <a:rPr lang="ru-RU" sz="2000" b="1" dirty="0" smtClean="0"/>
              <a:t>-проверка в рамках  </a:t>
            </a:r>
            <a:r>
              <a:rPr lang="ru-RU" sz="2000" b="1" dirty="0" err="1" smtClean="0"/>
              <a:t>аккредитациии</a:t>
            </a:r>
            <a:r>
              <a:rPr lang="ru-RU" sz="2000" b="1" dirty="0" smtClean="0"/>
              <a:t> ОУ</a:t>
            </a:r>
          </a:p>
          <a:p>
            <a:pPr marL="0" indent="0">
              <a:spcBef>
                <a:spcPts val="0"/>
              </a:spcBef>
              <a:buNone/>
            </a:pPr>
            <a:r>
              <a:rPr lang="ru-RU" sz="2000" b="1" dirty="0" smtClean="0">
                <a:solidFill>
                  <a:srgbClr val="002060"/>
                </a:solidFill>
              </a:rPr>
              <a:t>3)ФИПИ (различные  работы в формате ГИА и ЕГЭ в рамках апробации)</a:t>
            </a:r>
          </a:p>
          <a:p>
            <a:pPr marL="0" indent="0">
              <a:spcBef>
                <a:spcPts val="0"/>
              </a:spcBef>
              <a:buNone/>
            </a:pPr>
            <a:r>
              <a:rPr lang="ru-RU" sz="2000" b="1" dirty="0" smtClean="0">
                <a:solidFill>
                  <a:srgbClr val="002060"/>
                </a:solidFill>
              </a:rPr>
              <a:t>4)Международные исследования </a:t>
            </a:r>
            <a:r>
              <a:rPr lang="en-US" sz="2000" b="1" dirty="0" smtClean="0">
                <a:solidFill>
                  <a:srgbClr val="002060"/>
                </a:solidFill>
              </a:rPr>
              <a:t> PISA</a:t>
            </a:r>
            <a:endParaRPr lang="ru-RU" sz="2000" b="1" dirty="0" smtClean="0">
              <a:solidFill>
                <a:srgbClr val="002060"/>
              </a:solidFill>
            </a:endParaRPr>
          </a:p>
          <a:p>
            <a:pPr marL="0" indent="0">
              <a:spcBef>
                <a:spcPts val="0"/>
              </a:spcBef>
              <a:buNone/>
            </a:pPr>
            <a:endParaRPr lang="ru-RU" sz="2000" b="1" dirty="0">
              <a:solidFill>
                <a:srgbClr val="002060"/>
              </a:solidFill>
            </a:endParaRPr>
          </a:p>
        </p:txBody>
      </p:sp>
      <p:pic>
        <p:nvPicPr>
          <p:cNvPr id="4" name="Picture 3" descr="E:\rtc_prezent_png\rtc_shapka.png"/>
          <p:cNvPicPr>
            <a:picLocks noChangeAspect="1" noChangeArrowheads="1"/>
          </p:cNvPicPr>
          <p:nvPr/>
        </p:nvPicPr>
        <p:blipFill>
          <a:blip r:embed="rId2" cstate="print"/>
          <a:srcRect/>
          <a:stretch>
            <a:fillRect/>
          </a:stretch>
        </p:blipFill>
        <p:spPr bwMode="auto">
          <a:xfrm>
            <a:off x="-14288" y="-20638"/>
            <a:ext cx="9158288" cy="792188"/>
          </a:xfrm>
          <a:prstGeom prst="rect">
            <a:avLst/>
          </a:prstGeom>
          <a:noFill/>
          <a:ln w="9525">
            <a:noFill/>
            <a:miter lim="800000"/>
            <a:headEnd/>
            <a:tailEnd/>
          </a:ln>
        </p:spPr>
      </p:pic>
      <p:sp>
        <p:nvSpPr>
          <p:cNvPr id="5" name="TextBox 4"/>
          <p:cNvSpPr txBox="1"/>
          <p:nvPr/>
        </p:nvSpPr>
        <p:spPr>
          <a:xfrm>
            <a:off x="899592" y="0"/>
            <a:ext cx="8507516" cy="646331"/>
          </a:xfrm>
          <a:prstGeom prst="rect">
            <a:avLst/>
          </a:prstGeom>
          <a:noFill/>
        </p:spPr>
        <p:txBody>
          <a:bodyPr wrap="square" rtlCol="0">
            <a:spAutoFit/>
          </a:bodyPr>
          <a:lstStyle/>
          <a:p>
            <a:pPr algn="ctr"/>
            <a:r>
              <a:rPr lang="ru-RU" sz="3600" b="1" dirty="0" smtClean="0">
                <a:solidFill>
                  <a:schemeClr val="bg1"/>
                </a:solidFill>
              </a:rPr>
              <a:t>ВНЕШНИЙ МОНИТОРИНГ</a:t>
            </a:r>
            <a:endParaRPr lang="ru-RU" sz="3600" b="1" dirty="0">
              <a:solidFill>
                <a:schemeClr val="bg1"/>
              </a:solidFill>
            </a:endParaRPr>
          </a:p>
        </p:txBody>
      </p:sp>
      <p:sp>
        <p:nvSpPr>
          <p:cNvPr id="6" name="Правая фигурная скобка 5"/>
          <p:cNvSpPr/>
          <p:nvPr/>
        </p:nvSpPr>
        <p:spPr>
          <a:xfrm>
            <a:off x="2483768" y="2211710"/>
            <a:ext cx="216024" cy="8640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7534"/>
            <a:ext cx="9144000" cy="4515966"/>
          </a:xfrm>
        </p:spPr>
        <p:txBody>
          <a:bodyPr/>
          <a:lstStyle/>
          <a:p>
            <a:pPr>
              <a:buNone/>
            </a:pPr>
            <a:r>
              <a:rPr lang="ru-RU" sz="1800" dirty="0" err="1" smtClean="0"/>
              <a:t>Внутрилицейское</a:t>
            </a:r>
            <a:r>
              <a:rPr lang="ru-RU" sz="1800" dirty="0" smtClean="0"/>
              <a:t> инспектирование осуществляется в двух формах:</a:t>
            </a:r>
          </a:p>
          <a:p>
            <a:pPr>
              <a:buNone/>
            </a:pPr>
            <a:r>
              <a:rPr lang="ru-RU" sz="1800" dirty="0" smtClean="0"/>
              <a:t>■ индивидуально-личной (представитель администрации проверяет тот или иной участок работы);</a:t>
            </a:r>
          </a:p>
          <a:p>
            <a:pPr>
              <a:buNone/>
            </a:pPr>
            <a:r>
              <a:rPr lang="ru-RU" sz="1800" dirty="0" smtClean="0"/>
              <a:t>■ коллективной (контроль осуществляет группа проверяющих).</a:t>
            </a:r>
          </a:p>
          <a:p>
            <a:pPr>
              <a:buNone/>
            </a:pPr>
            <a:r>
              <a:rPr lang="ru-RU" sz="1800" dirty="0" smtClean="0"/>
              <a:t>С целью более глубокого изучения состояния процессов обучения и воспитания школьников в лицее используются следующие </a:t>
            </a:r>
            <a:r>
              <a:rPr lang="ru-RU" sz="1800" b="1" u="sng" dirty="0" smtClean="0"/>
              <a:t>виды контроля:</a:t>
            </a:r>
          </a:p>
          <a:p>
            <a:pPr>
              <a:buNone/>
            </a:pPr>
            <a:r>
              <a:rPr lang="ru-RU" sz="1800" b="1" dirty="0" smtClean="0"/>
              <a:t>• предварительный</a:t>
            </a:r>
            <a:r>
              <a:rPr lang="ru-RU" sz="1800" dirty="0" smtClean="0"/>
              <a:t> – его целью является предупреждение возможных ошибок в работе нового учителя и оказание содействия росту эффективности его труда;</a:t>
            </a:r>
          </a:p>
          <a:p>
            <a:pPr>
              <a:buNone/>
            </a:pPr>
            <a:r>
              <a:rPr lang="ru-RU" sz="1800" b="1" dirty="0" smtClean="0"/>
              <a:t>• личностно-профессиональный</a:t>
            </a:r>
            <a:r>
              <a:rPr lang="ru-RU" sz="1800" dirty="0" smtClean="0"/>
              <a:t> - имеет цель проверить деятельность одного учителя или группы педагогов по достаточно конкретному вопросу (например, поурочное планирование работы учителя, качество и результативность</a:t>
            </a:r>
            <a:r>
              <a:rPr lang="ru-RU" sz="1800" i="1" dirty="0" smtClean="0"/>
              <a:t> </a:t>
            </a:r>
            <a:r>
              <a:rPr lang="ru-RU" sz="1800" dirty="0" smtClean="0"/>
              <a:t>обучения и т.д.);</a:t>
            </a:r>
          </a:p>
          <a:p>
            <a:pPr>
              <a:buNone/>
            </a:pPr>
            <a:r>
              <a:rPr lang="ru-RU" sz="1800" b="1" dirty="0" smtClean="0"/>
              <a:t>• тематический </a:t>
            </a:r>
            <a:r>
              <a:rPr lang="ru-RU" sz="1800" dirty="0" smtClean="0"/>
              <a:t>– его цель  - мобилизовать педагога или педагогический коллектив на решение определенных задач дидактического, методического или воспитательного характера, которые по тем или иным причинам решаются недостаточно успешно;</a:t>
            </a:r>
          </a:p>
        </p:txBody>
      </p:sp>
      <p:pic>
        <p:nvPicPr>
          <p:cNvPr id="4" name="Picture 3" descr="E:\rtc_prezent_png\rtc_shapka.png"/>
          <p:cNvPicPr>
            <a:picLocks noChangeAspect="1" noChangeArrowheads="1"/>
          </p:cNvPicPr>
          <p:nvPr/>
        </p:nvPicPr>
        <p:blipFill>
          <a:blip r:embed="rId2" cstate="print"/>
          <a:srcRect/>
          <a:stretch>
            <a:fillRect/>
          </a:stretch>
        </p:blipFill>
        <p:spPr bwMode="auto">
          <a:xfrm>
            <a:off x="-14288" y="-20638"/>
            <a:ext cx="9158288" cy="648172"/>
          </a:xfrm>
          <a:prstGeom prst="rect">
            <a:avLst/>
          </a:prstGeom>
          <a:noFill/>
          <a:ln w="9525">
            <a:noFill/>
            <a:miter lim="800000"/>
            <a:headEnd/>
            <a:tailEnd/>
          </a:ln>
        </p:spPr>
      </p:pic>
      <p:sp>
        <p:nvSpPr>
          <p:cNvPr id="5" name="TextBox 4"/>
          <p:cNvSpPr txBox="1"/>
          <p:nvPr/>
        </p:nvSpPr>
        <p:spPr>
          <a:xfrm>
            <a:off x="636484" y="0"/>
            <a:ext cx="8507516" cy="646331"/>
          </a:xfrm>
          <a:prstGeom prst="rect">
            <a:avLst/>
          </a:prstGeom>
          <a:noFill/>
        </p:spPr>
        <p:txBody>
          <a:bodyPr wrap="square" rtlCol="0">
            <a:spAutoFit/>
          </a:bodyPr>
          <a:lstStyle/>
          <a:p>
            <a:pPr algn="ctr"/>
            <a:r>
              <a:rPr lang="ru-RU" sz="3600" b="1" dirty="0" smtClean="0">
                <a:solidFill>
                  <a:schemeClr val="bg1"/>
                </a:solidFill>
              </a:rPr>
              <a:t>ВНУТРИЛИЦЕЙСКИЙ МОНИТОРИНГ(ВЛМ)</a:t>
            </a:r>
            <a:endParaRPr lang="ru-RU"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5954</TotalTime>
  <Words>2535</Words>
  <Application>Microsoft Office PowerPoint</Application>
  <PresentationFormat>Экран (16:9)</PresentationFormat>
  <Paragraphs>493</Paragraphs>
  <Slides>40</Slides>
  <Notes>19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40</vt:i4>
      </vt:variant>
    </vt:vector>
  </HeadingPairs>
  <TitlesOfParts>
    <vt:vector size="42" baseType="lpstr">
      <vt:lpstr>Тема Office</vt:lpstr>
      <vt:lpstr>Точечный рисунок</vt:lpstr>
      <vt:lpstr>Система мониторинга качества знаний в ГБОУ лицее №1535</vt:lpstr>
      <vt:lpstr>Слайд 2</vt:lpstr>
      <vt:lpstr>Слайд 3</vt:lpstr>
      <vt:lpstr>Качество-резюме: </vt:lpstr>
      <vt:lpstr>Слайд 5</vt:lpstr>
      <vt:lpstr>Слайд 6</vt:lpstr>
      <vt:lpstr>Основные принципы и особенности мониторинга качества знаний в лицее №1535:</vt:lpstr>
      <vt:lpstr>Слайд 8</vt:lpstr>
      <vt:lpstr>Слайд 9</vt:lpstr>
      <vt:lpstr>Слайд 10</vt:lpstr>
      <vt:lpstr>Слайд 11</vt:lpstr>
      <vt:lpstr>Слайд 12</vt:lpstr>
      <vt:lpstr>Организация  мониторинга качества результатов в лицее №1535 :</vt:lpstr>
      <vt:lpstr>Алгоритм организации внутрилицейского мониторинга(ВЛМ) :</vt:lpstr>
      <vt:lpstr>Слайд 15</vt:lpstr>
      <vt:lpstr>Слайд 16</vt:lpstr>
      <vt:lpstr>СТРУКТУРНАЯ  МОДЕЛЬ   МОНИТОРИНГА  ОБРАЗОВАТЕЛЬНЫХ  РЕЗУЛЬТАТОВ</vt:lpstr>
      <vt:lpstr>Результативность системы мониторинга знаний  лицея №1535 :</vt:lpstr>
      <vt:lpstr>ОСНОВНЫЕ ПРОБЛЕМЫ ОРГАНИЗАЦИИ ЛИЦЕЙСКОГО МОНИТОРИНГА : </vt:lpstr>
      <vt:lpstr>Слайд 20</vt:lpstr>
      <vt:lpstr>Слайд 21</vt:lpstr>
      <vt:lpstr>Слайд 22</vt:lpstr>
      <vt:lpstr>Слайд 23</vt:lpstr>
      <vt:lpstr>Слайд 24</vt:lpstr>
      <vt:lpstr>Слайд 25</vt:lpstr>
      <vt:lpstr>М Ц К О</vt:lpstr>
      <vt:lpstr>Слайд 27</vt:lpstr>
      <vt:lpstr>Слайд 28</vt:lpstr>
      <vt:lpstr>Слайд 29</vt:lpstr>
      <vt:lpstr>Слайд 30</vt:lpstr>
      <vt:lpstr>Слайд 31</vt:lpstr>
      <vt:lpstr>Диагностируемые показатели</vt:lpstr>
      <vt:lpstr>Слайд 33</vt:lpstr>
      <vt:lpstr>Слайд 34</vt:lpstr>
      <vt:lpstr>Слайд 35</vt:lpstr>
      <vt:lpstr>Ожидаемый результат:</vt:lpstr>
      <vt:lpstr>СПАСИБО ЗА ВНИМАНИЕ!</vt:lpstr>
      <vt:lpstr>Слайд 38</vt:lpstr>
      <vt:lpstr>Новые требования государства</vt:lpstr>
      <vt:lpstr>Запросы родителей и детей:</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dc:creator>
  <cp:lastModifiedBy>Лицей</cp:lastModifiedBy>
  <cp:revision>355</cp:revision>
  <dcterms:created xsi:type="dcterms:W3CDTF">2011-08-25T06:09:31Z</dcterms:created>
  <dcterms:modified xsi:type="dcterms:W3CDTF">2012-03-29T09:47:07Z</dcterms:modified>
</cp:coreProperties>
</file>