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93" r:id="rId3"/>
    <p:sldId id="288" r:id="rId4"/>
    <p:sldId id="277" r:id="rId5"/>
    <p:sldId id="289" r:id="rId6"/>
    <p:sldId id="291" r:id="rId7"/>
    <p:sldId id="292" r:id="rId8"/>
    <p:sldId id="268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49" autoAdjust="0"/>
  </p:normalViewPr>
  <p:slideViewPr>
    <p:cSldViewPr>
      <p:cViewPr varScale="1">
        <p:scale>
          <a:sx n="85" d="100"/>
          <a:sy n="85" d="100"/>
        </p:scale>
        <p:origin x="-762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RAINING%20CENTER_READ%20fbs\&#1059;&#1095;&#1077;&#1073;&#1085;&#1099;&#1077;%20&#1084;&#1077;&#1088;&#1086;&#1087;&#1088;&#1080;&#1103;&#1090;&#1080;&#1103;\&#1050;&#1091;&#1088;&#1089;%204_&#1050;&#1083;&#1102;&#1095;&#1077;&#1074;&#1099;&#1077;%20&#1072;&#1089;&#1087;&#1077;&#1082;&#1090;&#1099;\&#1057;&#1090;&#1072;&#1090;&#1080;&#1089;&#1090;&#1080;&#1082;&#1072;%20&#1091;&#1095;&#1072;&#1089;&#1090;&#1085;&#1080;&#1082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RAINING%20CENTER_READ%20fbs\&#1059;&#1095;&#1077;&#1073;&#1085;&#1099;&#1077;%20&#1084;&#1077;&#1088;&#1086;&#1087;&#1088;&#1080;&#1103;&#1090;&#1080;&#1103;\&#1050;&#1091;&#1088;&#1089;%204_&#1050;&#1083;&#1102;&#1095;&#1077;&#1074;&#1099;&#1077;%20&#1072;&#1089;&#1087;&#1077;&#1082;&#1090;&#1099;\&#1057;&#1090;&#1072;&#1090;&#1080;&#1089;&#1090;&#1080;&#1082;&#1072;%20&#1091;&#1095;&#1072;&#1089;&#1090;&#1085;&#1080;&#1082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Статистика!$B$2:$B$7</c:f>
              <c:strCache>
                <c:ptCount val="6"/>
                <c:pt idx="0">
                  <c:v>Регионы РФ</c:v>
                </c:pt>
                <c:pt idx="1">
                  <c:v>Армения</c:v>
                </c:pt>
                <c:pt idx="2">
                  <c:v>Кыргызстан</c:v>
                </c:pt>
                <c:pt idx="3">
                  <c:v>Таджикистан</c:v>
                </c:pt>
                <c:pt idx="4">
                  <c:v>Турменистан</c:v>
                </c:pt>
                <c:pt idx="5">
                  <c:v>Белоруссия</c:v>
                </c:pt>
              </c:strCache>
            </c:strRef>
          </c:cat>
          <c:val>
            <c:numRef>
              <c:f>Статистика!$C$2:$C$7</c:f>
              <c:numCache>
                <c:formatCode>General</c:formatCode>
                <c:ptCount val="6"/>
                <c:pt idx="0">
                  <c:v>25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Статистика!$B$8:$B$12</c:f>
              <c:strCache>
                <c:ptCount val="5"/>
                <c:pt idx="0">
                  <c:v>Органы власти</c:v>
                </c:pt>
                <c:pt idx="1">
                  <c:v>Учреждения ВПО и ДПО</c:v>
                </c:pt>
                <c:pt idx="2">
                  <c:v>Центры ОКО</c:v>
                </c:pt>
                <c:pt idx="3">
                  <c:v>Науч. и межд. Организации</c:v>
                </c:pt>
                <c:pt idx="4">
                  <c:v>ОУ</c:v>
                </c:pt>
              </c:strCache>
            </c:strRef>
          </c:cat>
          <c:val>
            <c:numRef>
              <c:f>Статистика!$C$8:$C$12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19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D09A3-73D1-4D65-82D9-BBDDD6DDE74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1992A1-1FC3-4817-9CB3-BFE9CFF0D9F5}">
      <dgm:prSet phldrT="[Текст]" custT="1"/>
      <dgm:spPr/>
      <dgm:t>
        <a:bodyPr/>
        <a:lstStyle/>
        <a:p>
          <a:pPr>
            <a:spcAft>
              <a:spcPts val="200"/>
            </a:spcAft>
          </a:pPr>
          <a:r>
            <a:rPr lang="ru-RU" sz="1600" b="1" dirty="0" smtClean="0"/>
            <a:t>Групповая работа, обсуждение,</a:t>
          </a:r>
        </a:p>
        <a:p>
          <a:pPr>
            <a:spcAft>
              <a:spcPts val="200"/>
            </a:spcAft>
          </a:pPr>
          <a:r>
            <a:rPr lang="ru-RU" sz="1600" b="1" dirty="0" smtClean="0"/>
            <a:t>формирование матрицы использования результатов</a:t>
          </a:r>
        </a:p>
      </dgm:t>
    </dgm:pt>
    <dgm:pt modelId="{43923CAF-6DF6-4269-8C7D-D99E3F3FD05B}" type="parTrans" cxnId="{AB53048C-32BA-4E92-8EED-1FA40AAACF70}">
      <dgm:prSet/>
      <dgm:spPr/>
      <dgm:t>
        <a:bodyPr/>
        <a:lstStyle/>
        <a:p>
          <a:endParaRPr lang="ru-RU"/>
        </a:p>
      </dgm:t>
    </dgm:pt>
    <dgm:pt modelId="{FCD0BED6-EE77-436F-ADCC-8EA0DE9A9718}" type="sibTrans" cxnId="{AB53048C-32BA-4E92-8EED-1FA40AAACF70}">
      <dgm:prSet/>
      <dgm:spPr/>
      <dgm:t>
        <a:bodyPr/>
        <a:lstStyle/>
        <a:p>
          <a:endParaRPr lang="ru-RU"/>
        </a:p>
      </dgm:t>
    </dgm:pt>
    <dgm:pt modelId="{0ADC6904-5516-445D-9545-6F8663DE3291}">
      <dgm:prSet phldrT="[Текст]" custT="1"/>
      <dgm:spPr>
        <a:solidFill>
          <a:srgbClr val="92D050"/>
        </a:solidFill>
      </dgm:spPr>
      <dgm:t>
        <a:bodyPr/>
        <a:lstStyle/>
        <a:p>
          <a:pPr marL="0" algn="ctr">
            <a:spcBef>
              <a:spcPts val="1200"/>
            </a:spcBef>
          </a:pPr>
          <a:endParaRPr lang="ru-RU" sz="1600" dirty="0" smtClean="0"/>
        </a:p>
        <a:p>
          <a:pPr marL="0" algn="ctr">
            <a:spcBef>
              <a:spcPts val="1200"/>
            </a:spcBef>
          </a:pPr>
          <a:r>
            <a:rPr lang="ru-RU" sz="1600" dirty="0" smtClean="0"/>
            <a:t>Условия использования результатов</a:t>
          </a:r>
        </a:p>
        <a:p>
          <a:pPr marL="0" algn="l">
            <a:spcBef>
              <a:spcPts val="1200"/>
            </a:spcBef>
          </a:pPr>
          <a:r>
            <a:rPr lang="ru-RU" sz="1600" dirty="0" smtClean="0"/>
            <a:t>Сессия 5</a:t>
          </a:r>
          <a:endParaRPr lang="ru-RU" sz="1600" dirty="0"/>
        </a:p>
      </dgm:t>
    </dgm:pt>
    <dgm:pt modelId="{CF2E464C-2A15-4251-99A0-B1011EC4CDD6}" type="parTrans" cxnId="{791FE3DB-B615-40BB-A1C6-048FF723A40C}">
      <dgm:prSet/>
      <dgm:spPr/>
      <dgm:t>
        <a:bodyPr/>
        <a:lstStyle/>
        <a:p>
          <a:endParaRPr lang="ru-RU"/>
        </a:p>
      </dgm:t>
    </dgm:pt>
    <dgm:pt modelId="{E3E0D14E-CD17-4952-B70A-F41E3D76937E}" type="sibTrans" cxnId="{791FE3DB-B615-40BB-A1C6-048FF723A40C}">
      <dgm:prSet/>
      <dgm:spPr/>
      <dgm:t>
        <a:bodyPr/>
        <a:lstStyle/>
        <a:p>
          <a:endParaRPr lang="ru-RU"/>
        </a:p>
      </dgm:t>
    </dgm:pt>
    <dgm:pt modelId="{C1D32EED-731F-4CF0-BAE7-59C7F6DE630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sz="1600" dirty="0" smtClean="0"/>
        </a:p>
        <a:p>
          <a:r>
            <a:rPr lang="ru-RU" sz="1600" dirty="0" smtClean="0"/>
            <a:t>Использование результатов национальных экзаменов и </a:t>
          </a:r>
          <a:r>
            <a:rPr lang="ru-RU" sz="1600" dirty="0" err="1" smtClean="0"/>
            <a:t>международ</a:t>
          </a:r>
          <a:r>
            <a:rPr lang="ru-RU" sz="1600" dirty="0" smtClean="0"/>
            <a:t>. исследований</a:t>
          </a:r>
        </a:p>
        <a:p>
          <a:r>
            <a:rPr lang="ru-RU" sz="1600" dirty="0" smtClean="0"/>
            <a:t>		     Сессия 6</a:t>
          </a:r>
          <a:endParaRPr lang="ru-RU" sz="1600" dirty="0"/>
        </a:p>
      </dgm:t>
    </dgm:pt>
    <dgm:pt modelId="{72BCC4BC-30CD-4BC1-9EE9-542B606D43A5}" type="parTrans" cxnId="{9FC63C0B-F71E-4724-BB18-331532F1334E}">
      <dgm:prSet/>
      <dgm:spPr/>
      <dgm:t>
        <a:bodyPr/>
        <a:lstStyle/>
        <a:p>
          <a:endParaRPr lang="ru-RU"/>
        </a:p>
      </dgm:t>
    </dgm:pt>
    <dgm:pt modelId="{D895CC6F-3516-41E4-AE12-A66D7838C443}" type="sibTrans" cxnId="{9FC63C0B-F71E-4724-BB18-331532F1334E}">
      <dgm:prSet/>
      <dgm:spPr/>
      <dgm:t>
        <a:bodyPr/>
        <a:lstStyle/>
        <a:p>
          <a:endParaRPr lang="ru-RU"/>
        </a:p>
      </dgm:t>
    </dgm:pt>
    <dgm:pt modelId="{C890113F-76A1-438F-A1F0-903799A7CB3D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600" dirty="0" smtClean="0"/>
            <a:t>Использование результатов оценки на уровне школы</a:t>
          </a:r>
        </a:p>
        <a:p>
          <a:r>
            <a:rPr lang="ru-RU" sz="1600" dirty="0" smtClean="0"/>
            <a:t>Сессия 9-11</a:t>
          </a:r>
          <a:endParaRPr lang="ru-RU" sz="1600" dirty="0"/>
        </a:p>
      </dgm:t>
    </dgm:pt>
    <dgm:pt modelId="{FFA18DA3-68C0-4349-8C9C-E9D014D773A5}" type="parTrans" cxnId="{F7722817-A758-4BC9-B775-E3C22D7C1C84}">
      <dgm:prSet/>
      <dgm:spPr/>
      <dgm:t>
        <a:bodyPr/>
        <a:lstStyle/>
        <a:p>
          <a:endParaRPr lang="ru-RU"/>
        </a:p>
      </dgm:t>
    </dgm:pt>
    <dgm:pt modelId="{5494555E-1ACB-40F0-A798-7BAD1DFC12AD}" type="sibTrans" cxnId="{F7722817-A758-4BC9-B775-E3C22D7C1C84}">
      <dgm:prSet/>
      <dgm:spPr/>
      <dgm:t>
        <a:bodyPr/>
        <a:lstStyle/>
        <a:p>
          <a:endParaRPr lang="ru-RU"/>
        </a:p>
      </dgm:t>
    </dgm:pt>
    <dgm:pt modelId="{E0B835F3-C4A9-40C0-85F3-4FECEEE84308}">
      <dgm:prSet phldrT="[Текст]" custT="1"/>
      <dgm:spPr>
        <a:solidFill>
          <a:srgbClr val="F84253"/>
        </a:solidFill>
      </dgm:spPr>
      <dgm:t>
        <a:bodyPr/>
        <a:lstStyle/>
        <a:p>
          <a:r>
            <a:rPr lang="ru-RU" sz="1600" dirty="0" smtClean="0"/>
            <a:t>Кейсы стран и регионов</a:t>
          </a:r>
        </a:p>
        <a:p>
          <a:r>
            <a:rPr lang="ru-RU" sz="1600" dirty="0" smtClean="0"/>
            <a:t>Сессия 7-8</a:t>
          </a:r>
          <a:endParaRPr lang="ru-RU" sz="1600" dirty="0"/>
        </a:p>
      </dgm:t>
    </dgm:pt>
    <dgm:pt modelId="{CCE536B2-D1DF-4D84-B868-E4E3E8B75BDD}" type="parTrans" cxnId="{44352EF3-5723-4926-9014-30BE116777AC}">
      <dgm:prSet/>
      <dgm:spPr/>
      <dgm:t>
        <a:bodyPr/>
        <a:lstStyle/>
        <a:p>
          <a:endParaRPr lang="ru-RU"/>
        </a:p>
      </dgm:t>
    </dgm:pt>
    <dgm:pt modelId="{7FB020B1-5895-4C49-97EA-5CA56315CB5F}" type="sibTrans" cxnId="{44352EF3-5723-4926-9014-30BE116777AC}">
      <dgm:prSet/>
      <dgm:spPr/>
      <dgm:t>
        <a:bodyPr/>
        <a:lstStyle/>
        <a:p>
          <a:endParaRPr lang="ru-RU"/>
        </a:p>
      </dgm:t>
    </dgm:pt>
    <dgm:pt modelId="{8F422C47-C2B9-4495-A1F0-99F964CF449E}" type="pres">
      <dgm:prSet presAssocID="{4CBD09A3-73D1-4D65-82D9-BBDDD6DDE74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2F4AAA-E3BE-4454-8DC1-96EA274AE403}" type="pres">
      <dgm:prSet presAssocID="{4CBD09A3-73D1-4D65-82D9-BBDDD6DDE74C}" presName="matrix" presStyleCnt="0"/>
      <dgm:spPr/>
    </dgm:pt>
    <dgm:pt modelId="{B1224A57-A6AD-478A-A144-11AD6E629121}" type="pres">
      <dgm:prSet presAssocID="{4CBD09A3-73D1-4D65-82D9-BBDDD6DDE74C}" presName="tile1" presStyleLbl="node1" presStyleIdx="0" presStyleCnt="4" custLinFactNeighborX="-2041"/>
      <dgm:spPr/>
      <dgm:t>
        <a:bodyPr/>
        <a:lstStyle/>
        <a:p>
          <a:endParaRPr lang="ru-RU"/>
        </a:p>
      </dgm:t>
    </dgm:pt>
    <dgm:pt modelId="{7F0972A2-AF33-4AB8-AF34-5CB8BD0D8E48}" type="pres">
      <dgm:prSet presAssocID="{4CBD09A3-73D1-4D65-82D9-BBDDD6DDE74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1E00-563A-4C03-9073-318828DD9861}" type="pres">
      <dgm:prSet presAssocID="{4CBD09A3-73D1-4D65-82D9-BBDDD6DDE74C}" presName="tile2" presStyleLbl="node1" presStyleIdx="1" presStyleCnt="4"/>
      <dgm:spPr/>
      <dgm:t>
        <a:bodyPr/>
        <a:lstStyle/>
        <a:p>
          <a:endParaRPr lang="ru-RU"/>
        </a:p>
      </dgm:t>
    </dgm:pt>
    <dgm:pt modelId="{10B27E7B-3071-4388-BD67-46143B06A90F}" type="pres">
      <dgm:prSet presAssocID="{4CBD09A3-73D1-4D65-82D9-BBDDD6DDE74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D4EB1-F536-424F-BADC-7B9D5134D4FA}" type="pres">
      <dgm:prSet presAssocID="{4CBD09A3-73D1-4D65-82D9-BBDDD6DDE74C}" presName="tile3" presStyleLbl="node1" presStyleIdx="2" presStyleCnt="4"/>
      <dgm:spPr/>
      <dgm:t>
        <a:bodyPr/>
        <a:lstStyle/>
        <a:p>
          <a:endParaRPr lang="ru-RU"/>
        </a:p>
      </dgm:t>
    </dgm:pt>
    <dgm:pt modelId="{F29795F5-1148-4E80-9C38-10689F81A9B2}" type="pres">
      <dgm:prSet presAssocID="{4CBD09A3-73D1-4D65-82D9-BBDDD6DDE74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54810-9DB3-4C20-946D-527C85FED12E}" type="pres">
      <dgm:prSet presAssocID="{4CBD09A3-73D1-4D65-82D9-BBDDD6DDE74C}" presName="tile4" presStyleLbl="node1" presStyleIdx="3" presStyleCnt="4" custLinFactNeighborX="407"/>
      <dgm:spPr/>
      <dgm:t>
        <a:bodyPr/>
        <a:lstStyle/>
        <a:p>
          <a:endParaRPr lang="ru-RU"/>
        </a:p>
      </dgm:t>
    </dgm:pt>
    <dgm:pt modelId="{34510729-2509-48B5-88B7-FCA06FD1EF9E}" type="pres">
      <dgm:prSet presAssocID="{4CBD09A3-73D1-4D65-82D9-BBDDD6DDE74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B7684-298A-45C0-BDD9-C308961B6AA2}" type="pres">
      <dgm:prSet presAssocID="{4CBD09A3-73D1-4D65-82D9-BBDDD6DDE74C}" presName="centerTile" presStyleLbl="fgShp" presStyleIdx="0" presStyleCnt="1" custScaleX="204082" custScaleY="12446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C7CE11E-98C4-423E-9788-6F13A77A5361}" type="presOf" srcId="{0ADC6904-5516-445D-9545-6F8663DE3291}" destId="{B1224A57-A6AD-478A-A144-11AD6E629121}" srcOrd="0" destOrd="0" presId="urn:microsoft.com/office/officeart/2005/8/layout/matrix1"/>
    <dgm:cxn modelId="{34B6DD17-22BD-486F-BFED-029BC0828109}" type="presOf" srcId="{C890113F-76A1-438F-A1F0-903799A7CB3D}" destId="{F29795F5-1148-4E80-9C38-10689F81A9B2}" srcOrd="1" destOrd="0" presId="urn:microsoft.com/office/officeart/2005/8/layout/matrix1"/>
    <dgm:cxn modelId="{087C17A5-8BB8-4A4D-993F-4E1E861B5F23}" type="presOf" srcId="{881992A1-1FC3-4817-9CB3-BFE9CFF0D9F5}" destId="{C4DB7684-298A-45C0-BDD9-C308961B6AA2}" srcOrd="0" destOrd="0" presId="urn:microsoft.com/office/officeart/2005/8/layout/matrix1"/>
    <dgm:cxn modelId="{44352EF3-5723-4926-9014-30BE116777AC}" srcId="{881992A1-1FC3-4817-9CB3-BFE9CFF0D9F5}" destId="{E0B835F3-C4A9-40C0-85F3-4FECEEE84308}" srcOrd="3" destOrd="0" parTransId="{CCE536B2-D1DF-4D84-B868-E4E3E8B75BDD}" sibTransId="{7FB020B1-5895-4C49-97EA-5CA56315CB5F}"/>
    <dgm:cxn modelId="{791FE3DB-B615-40BB-A1C6-048FF723A40C}" srcId="{881992A1-1FC3-4817-9CB3-BFE9CFF0D9F5}" destId="{0ADC6904-5516-445D-9545-6F8663DE3291}" srcOrd="0" destOrd="0" parTransId="{CF2E464C-2A15-4251-99A0-B1011EC4CDD6}" sibTransId="{E3E0D14E-CD17-4952-B70A-F41E3D76937E}"/>
    <dgm:cxn modelId="{1CDAF1F8-7E25-40F2-B157-8B37A800BEEB}" type="presOf" srcId="{0ADC6904-5516-445D-9545-6F8663DE3291}" destId="{7F0972A2-AF33-4AB8-AF34-5CB8BD0D8E48}" srcOrd="1" destOrd="0" presId="urn:microsoft.com/office/officeart/2005/8/layout/matrix1"/>
    <dgm:cxn modelId="{F1570699-E2C9-46BC-B04E-894B62CB1328}" type="presOf" srcId="{C1D32EED-731F-4CF0-BAE7-59C7F6DE6300}" destId="{C40B1E00-563A-4C03-9073-318828DD9861}" srcOrd="0" destOrd="0" presId="urn:microsoft.com/office/officeart/2005/8/layout/matrix1"/>
    <dgm:cxn modelId="{9FC63C0B-F71E-4724-BB18-331532F1334E}" srcId="{881992A1-1FC3-4817-9CB3-BFE9CFF0D9F5}" destId="{C1D32EED-731F-4CF0-BAE7-59C7F6DE6300}" srcOrd="1" destOrd="0" parTransId="{72BCC4BC-30CD-4BC1-9EE9-542B606D43A5}" sibTransId="{D895CC6F-3516-41E4-AE12-A66D7838C443}"/>
    <dgm:cxn modelId="{E5183733-08C9-4026-A88C-AB1B3A9CDBA1}" type="presOf" srcId="{4CBD09A3-73D1-4D65-82D9-BBDDD6DDE74C}" destId="{8F422C47-C2B9-4495-A1F0-99F964CF449E}" srcOrd="0" destOrd="0" presId="urn:microsoft.com/office/officeart/2005/8/layout/matrix1"/>
    <dgm:cxn modelId="{BFBF5E38-6E37-40F1-A12C-4216871AB809}" type="presOf" srcId="{C890113F-76A1-438F-A1F0-903799A7CB3D}" destId="{4AED4EB1-F536-424F-BADC-7B9D5134D4FA}" srcOrd="0" destOrd="0" presId="urn:microsoft.com/office/officeart/2005/8/layout/matrix1"/>
    <dgm:cxn modelId="{01126D35-4D5D-42A4-8031-71FE7D10A4FC}" type="presOf" srcId="{E0B835F3-C4A9-40C0-85F3-4FECEEE84308}" destId="{34510729-2509-48B5-88B7-FCA06FD1EF9E}" srcOrd="1" destOrd="0" presId="urn:microsoft.com/office/officeart/2005/8/layout/matrix1"/>
    <dgm:cxn modelId="{F7722817-A758-4BC9-B775-E3C22D7C1C84}" srcId="{881992A1-1FC3-4817-9CB3-BFE9CFF0D9F5}" destId="{C890113F-76A1-438F-A1F0-903799A7CB3D}" srcOrd="2" destOrd="0" parTransId="{FFA18DA3-68C0-4349-8C9C-E9D014D773A5}" sibTransId="{5494555E-1ACB-40F0-A798-7BAD1DFC12AD}"/>
    <dgm:cxn modelId="{AB53048C-32BA-4E92-8EED-1FA40AAACF70}" srcId="{4CBD09A3-73D1-4D65-82D9-BBDDD6DDE74C}" destId="{881992A1-1FC3-4817-9CB3-BFE9CFF0D9F5}" srcOrd="0" destOrd="0" parTransId="{43923CAF-6DF6-4269-8C7D-D99E3F3FD05B}" sibTransId="{FCD0BED6-EE77-436F-ADCC-8EA0DE9A9718}"/>
    <dgm:cxn modelId="{6AC7C0AC-3655-456A-96EE-D8CCE73C9BA3}" type="presOf" srcId="{C1D32EED-731F-4CF0-BAE7-59C7F6DE6300}" destId="{10B27E7B-3071-4388-BD67-46143B06A90F}" srcOrd="1" destOrd="0" presId="urn:microsoft.com/office/officeart/2005/8/layout/matrix1"/>
    <dgm:cxn modelId="{3438A7E8-19CB-497D-A3AE-BF88EF4EEE78}" type="presOf" srcId="{E0B835F3-C4A9-40C0-85F3-4FECEEE84308}" destId="{03054810-9DB3-4C20-946D-527C85FED12E}" srcOrd="0" destOrd="0" presId="urn:microsoft.com/office/officeart/2005/8/layout/matrix1"/>
    <dgm:cxn modelId="{D3B8A546-7300-4386-A0DF-1FA23A41CF91}" type="presParOf" srcId="{8F422C47-C2B9-4495-A1F0-99F964CF449E}" destId="{072F4AAA-E3BE-4454-8DC1-96EA274AE403}" srcOrd="0" destOrd="0" presId="urn:microsoft.com/office/officeart/2005/8/layout/matrix1"/>
    <dgm:cxn modelId="{214B8E47-1578-4754-96D6-C53209873119}" type="presParOf" srcId="{072F4AAA-E3BE-4454-8DC1-96EA274AE403}" destId="{B1224A57-A6AD-478A-A144-11AD6E629121}" srcOrd="0" destOrd="0" presId="urn:microsoft.com/office/officeart/2005/8/layout/matrix1"/>
    <dgm:cxn modelId="{4F7F237A-5BF3-4876-B5C1-74EFAC87B38A}" type="presParOf" srcId="{072F4AAA-E3BE-4454-8DC1-96EA274AE403}" destId="{7F0972A2-AF33-4AB8-AF34-5CB8BD0D8E48}" srcOrd="1" destOrd="0" presId="urn:microsoft.com/office/officeart/2005/8/layout/matrix1"/>
    <dgm:cxn modelId="{233F1823-6D2C-46D2-AAF4-44A8A9787EAC}" type="presParOf" srcId="{072F4AAA-E3BE-4454-8DC1-96EA274AE403}" destId="{C40B1E00-563A-4C03-9073-318828DD9861}" srcOrd="2" destOrd="0" presId="urn:microsoft.com/office/officeart/2005/8/layout/matrix1"/>
    <dgm:cxn modelId="{8E538247-D8A6-4A64-92F1-E08C251A17D5}" type="presParOf" srcId="{072F4AAA-E3BE-4454-8DC1-96EA274AE403}" destId="{10B27E7B-3071-4388-BD67-46143B06A90F}" srcOrd="3" destOrd="0" presId="urn:microsoft.com/office/officeart/2005/8/layout/matrix1"/>
    <dgm:cxn modelId="{738B662C-503D-4000-8294-949E8B597BD0}" type="presParOf" srcId="{072F4AAA-E3BE-4454-8DC1-96EA274AE403}" destId="{4AED4EB1-F536-424F-BADC-7B9D5134D4FA}" srcOrd="4" destOrd="0" presId="urn:microsoft.com/office/officeart/2005/8/layout/matrix1"/>
    <dgm:cxn modelId="{C3C5E0DA-0E25-4539-A4C1-A0BA5D736521}" type="presParOf" srcId="{072F4AAA-E3BE-4454-8DC1-96EA274AE403}" destId="{F29795F5-1148-4E80-9C38-10689F81A9B2}" srcOrd="5" destOrd="0" presId="urn:microsoft.com/office/officeart/2005/8/layout/matrix1"/>
    <dgm:cxn modelId="{CC3B36AA-EB76-4B16-990F-CE8A8D20D989}" type="presParOf" srcId="{072F4AAA-E3BE-4454-8DC1-96EA274AE403}" destId="{03054810-9DB3-4C20-946D-527C85FED12E}" srcOrd="6" destOrd="0" presId="urn:microsoft.com/office/officeart/2005/8/layout/matrix1"/>
    <dgm:cxn modelId="{E7602EDE-3D97-4880-A3D7-6A3558713D80}" type="presParOf" srcId="{072F4AAA-E3BE-4454-8DC1-96EA274AE403}" destId="{34510729-2509-48B5-88B7-FCA06FD1EF9E}" srcOrd="7" destOrd="0" presId="urn:microsoft.com/office/officeart/2005/8/layout/matrix1"/>
    <dgm:cxn modelId="{3A0EAF5B-E25F-4515-8D6B-313FE40A128B}" type="presParOf" srcId="{8F422C47-C2B9-4495-A1F0-99F964CF449E}" destId="{C4DB7684-298A-45C0-BDD9-C308961B6AA2}" srcOrd="1" destOrd="0" presId="urn:microsoft.com/office/officeart/2005/8/layout/matrix1"/>
  </dgm:cxnLst>
  <dgm:bg>
    <a:solidFill>
      <a:srgbClr val="002060"/>
    </a:solidFill>
  </dgm:bg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224A57-A6AD-478A-A144-11AD6E629121}">
      <dsp:nvSpPr>
        <dsp:cNvPr id="0" name=""/>
        <dsp:cNvSpPr/>
      </dsp:nvSpPr>
      <dsp:spPr>
        <a:xfrm rot="16200000">
          <a:off x="664562" y="-664562"/>
          <a:ext cx="1509418" cy="2838543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Условия использования результатов</a:t>
          </a: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Сессия 5</a:t>
          </a:r>
          <a:endParaRPr lang="ru-RU" sz="1600" kern="1200" dirty="0"/>
        </a:p>
      </dsp:txBody>
      <dsp:txXfrm rot="16200000">
        <a:off x="853239" y="-853239"/>
        <a:ext cx="1132063" cy="2838543"/>
      </dsp:txXfrm>
    </dsp:sp>
    <dsp:sp modelId="{C40B1E00-563A-4C03-9073-318828DD9861}">
      <dsp:nvSpPr>
        <dsp:cNvPr id="0" name=""/>
        <dsp:cNvSpPr/>
      </dsp:nvSpPr>
      <dsp:spPr>
        <a:xfrm>
          <a:off x="2838543" y="0"/>
          <a:ext cx="2838543" cy="1509418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Использование результатов национальных экзаменов и </a:t>
          </a:r>
          <a:r>
            <a:rPr lang="ru-RU" sz="1600" kern="1200" dirty="0" err="1" smtClean="0"/>
            <a:t>международ</a:t>
          </a:r>
          <a:r>
            <a:rPr lang="ru-RU" sz="1600" kern="1200" dirty="0" smtClean="0"/>
            <a:t>. исследований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		     Сессия 6</a:t>
          </a:r>
          <a:endParaRPr lang="ru-RU" sz="1600" kern="1200" dirty="0"/>
        </a:p>
      </dsp:txBody>
      <dsp:txXfrm>
        <a:off x="2838543" y="0"/>
        <a:ext cx="2838543" cy="1132063"/>
      </dsp:txXfrm>
    </dsp:sp>
    <dsp:sp modelId="{4AED4EB1-F536-424F-BADC-7B9D5134D4FA}">
      <dsp:nvSpPr>
        <dsp:cNvPr id="0" name=""/>
        <dsp:cNvSpPr/>
      </dsp:nvSpPr>
      <dsp:spPr>
        <a:xfrm rot="10800000">
          <a:off x="0" y="1509418"/>
          <a:ext cx="2838543" cy="1509418"/>
        </a:xfrm>
        <a:prstGeom prst="round1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Использование результатов оценки на уровне школы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Сессия 9-11</a:t>
          </a:r>
          <a:endParaRPr lang="ru-RU" sz="1600" kern="1200" dirty="0"/>
        </a:p>
      </dsp:txBody>
      <dsp:txXfrm rot="10800000">
        <a:off x="0" y="1886772"/>
        <a:ext cx="2838543" cy="1132063"/>
      </dsp:txXfrm>
    </dsp:sp>
    <dsp:sp modelId="{03054810-9DB3-4C20-946D-527C85FED12E}">
      <dsp:nvSpPr>
        <dsp:cNvPr id="0" name=""/>
        <dsp:cNvSpPr/>
      </dsp:nvSpPr>
      <dsp:spPr>
        <a:xfrm rot="5400000">
          <a:off x="3503106" y="844855"/>
          <a:ext cx="1509418" cy="2838543"/>
        </a:xfrm>
        <a:prstGeom prst="round1Rect">
          <a:avLst/>
        </a:prstGeom>
        <a:solidFill>
          <a:srgbClr val="F8425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Кейсы стран и регионов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Сессия 7-8</a:t>
          </a:r>
          <a:endParaRPr lang="ru-RU" sz="1600" kern="1200" dirty="0"/>
        </a:p>
      </dsp:txBody>
      <dsp:txXfrm rot="5400000">
        <a:off x="3691783" y="1033532"/>
        <a:ext cx="1132063" cy="2838543"/>
      </dsp:txXfrm>
    </dsp:sp>
    <dsp:sp modelId="{C4DB7684-298A-45C0-BDD9-C308961B6AA2}">
      <dsp:nvSpPr>
        <dsp:cNvPr id="0" name=""/>
        <dsp:cNvSpPr/>
      </dsp:nvSpPr>
      <dsp:spPr>
        <a:xfrm>
          <a:off x="1100656" y="1039732"/>
          <a:ext cx="3475773" cy="93937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ru-RU" sz="1600" b="1" kern="1200" dirty="0" smtClean="0"/>
            <a:t>Групповая работа, обсуждение,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ru-RU" sz="1600" b="1" kern="1200" dirty="0" smtClean="0"/>
            <a:t>формирование матрицы использования результатов</a:t>
          </a:r>
        </a:p>
      </dsp:txBody>
      <dsp:txXfrm>
        <a:off x="1100656" y="1039732"/>
        <a:ext cx="3475773" cy="93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gif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worldbank.org/" TargetMode="External"/><Relationship Id="rId12" Type="http://schemas.openxmlformats.org/officeDocument/2006/relationships/hyperlink" Target="http://www.ria.ru/ratings/" TargetMode="Externa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gi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hyperlink" Target="http://www.iuorao.ru/" TargetMode="External"/><Relationship Id="rId1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9622"/>
            <a:ext cx="8496944" cy="2524136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Представление учебного курса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123478"/>
            <a:ext cx="1679004" cy="83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4257555" y="3507854"/>
            <a:ext cx="44909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dirty="0" err="1" smtClean="0">
                <a:solidFill>
                  <a:schemeClr val="bg1"/>
                </a:solidFill>
              </a:rPr>
              <a:t>Вальдман</a:t>
            </a:r>
            <a:r>
              <a:rPr lang="ru-RU" dirty="0" smtClean="0">
                <a:solidFill>
                  <a:schemeClr val="bg1"/>
                </a:solidFill>
              </a:rPr>
              <a:t> И.А.,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директор Российского </a:t>
            </a:r>
            <a:r>
              <a:rPr lang="ru-RU" dirty="0" err="1" smtClean="0">
                <a:solidFill>
                  <a:schemeClr val="bg1"/>
                </a:solidFill>
              </a:rPr>
              <a:t>тренингового</a:t>
            </a:r>
            <a:r>
              <a:rPr lang="ru-RU" dirty="0" smtClean="0">
                <a:solidFill>
                  <a:schemeClr val="bg1"/>
                </a:solidFill>
              </a:rPr>
              <a:t> центра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1976" y="150422"/>
            <a:ext cx="7380344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«Ключевые аспекты построения эффективной системы оценки качества образования и использования результатов оценки учебных достижений школьников»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27-30 марта 2012 года, г. Москва</a:t>
            </a:r>
            <a:endParaRPr lang="ru-RU" sz="11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473474" y="4598058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2" descr="http://www.rtc-edu.ru/sites/default/files/pict/wb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32" name="Picture 4" descr="Описание: лого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1582" y="4577088"/>
            <a:ext cx="988516" cy="417804"/>
          </a:xfrm>
          <a:prstGeom prst="rect">
            <a:avLst/>
          </a:prstGeom>
          <a:noFill/>
        </p:spPr>
      </p:pic>
      <p:pic>
        <p:nvPicPr>
          <p:cNvPr id="33" name="Picture 10" descr="img6911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 descr="Описание: social-240-100.gif">
            <a:hlinkClick r:id="rId12" tgtFrame="&quot;_blank&quot;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668" y="4550320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 descr="gizlogo-standard-rgb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951038" y="4577088"/>
            <a:ext cx="411510" cy="411510"/>
          </a:xfrm>
          <a:prstGeom prst="rect">
            <a:avLst/>
          </a:prstGeom>
        </p:spPr>
      </p:pic>
      <p:graphicFrame>
        <p:nvGraphicFramePr>
          <p:cNvPr id="36" name="Object 1"/>
          <p:cNvGraphicFramePr>
            <a:graphicFrameLocks noChangeAspect="1"/>
          </p:cNvGraphicFramePr>
          <p:nvPr/>
        </p:nvGraphicFramePr>
        <p:xfrm>
          <a:off x="2232407" y="4587974"/>
          <a:ext cx="866775" cy="390525"/>
        </p:xfrm>
        <a:graphic>
          <a:graphicData uri="http://schemas.openxmlformats.org/presentationml/2006/ole">
            <p:oleObj spid="_x0000_s1026" name="Точечный рисунок" r:id="rId15" imgW="762106" imgH="343039" progId="PBrush">
              <p:embed/>
            </p:oleObj>
          </a:graphicData>
        </a:graphic>
      </p:graphicFrame>
      <p:pic>
        <p:nvPicPr>
          <p:cNvPr id="37" name="Picture 4" descr="http://www.testing.kg/ima/logo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03848" y="4580049"/>
            <a:ext cx="2664296" cy="395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1131590"/>
            <a:ext cx="4883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34 специалиста из стран СНГ и регионов России</a:t>
            </a:r>
            <a:endParaRPr lang="ru-RU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0" y="1471092"/>
          <a:ext cx="47525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3893443" y="1347614"/>
          <a:ext cx="5250557" cy="379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ЦЕЛЬ КУРСА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325"/>
            <a:ext cx="889248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Цель курса состоит в том, чтобы обсудить и выработать практические рекомендации по возможным вариантам использования данных программ оценки учебных достижений школьников.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КЛЮЧЕВЫЕ ВОПРОСЫ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142990"/>
            <a:ext cx="8892480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Каким образом могут быть использованы результаты различных программ оценки (крупномасштабные исследования, экзамены, оценка на уровне класса) для повышения качества деятельности образовательной системы и улучшения результатов обучения школьников? 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 Каковы характеристики эффективной системы оценивания?</a:t>
            </a:r>
            <a:r>
              <a:rPr kumimoji="0" lang="ru-RU" sz="24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  <a:cs typeface="+mn-cs"/>
              </a:rPr>
              <a:t>От каких условий/факторов зависит эффективное использование результатов ОКО?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ru-RU" sz="24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Какие риски использования результатов ОКО имеют место и как их избежать?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endParaRPr kumimoji="0" lang="ru-RU" sz="2400" b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СТРУКТУРА КУРСА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1101973"/>
            <a:ext cx="6985024" cy="406206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1763440" y="1662682"/>
          <a:ext cx="5677087" cy="3018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475408" y="1173981"/>
            <a:ext cx="6264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Рамка для построения системы ОКО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3491632" y="4693081"/>
            <a:ext cx="229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Сессии </a:t>
            </a:r>
            <a:r>
              <a:rPr lang="ru-RU" dirty="0" smtClean="0">
                <a:solidFill>
                  <a:schemeClr val="bg1"/>
                </a:solidFill>
              </a:rPr>
              <a:t>1- 4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ОРГАНИЗАЦИЯ РАБОТЫ НА КУРСЕ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142990"/>
            <a:ext cx="8892480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ru-RU" sz="22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У</a:t>
            </a:r>
            <a:r>
              <a:rPr lang="ru-RU" sz="2200" dirty="0" smtClean="0">
                <a:latin typeface="+mn-lt"/>
                <a:cs typeface="+mn-cs"/>
              </a:rPr>
              <a:t>частники фиксируют наиболее важные с их точки зрения и заполняют личную матрицу использования результатов.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ru-RU" sz="22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Участники курса представляют опыт страны/региона в разных формах (дополнения к основному докладу или отдельные выступления), учитывая следующие вопросы:</a:t>
            </a:r>
          </a:p>
          <a:p>
            <a:pPr lvl="1"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00B050"/>
                </a:solidFill>
              </a:rPr>
              <a:t>	Какие программы оценки существуют в стране/регионе?</a:t>
            </a:r>
          </a:p>
          <a:p>
            <a:pPr lvl="1"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00B050"/>
                </a:solidFill>
              </a:rPr>
              <a:t>	Для принятия каких решений используются результаты? Примеры.</a:t>
            </a:r>
          </a:p>
          <a:p>
            <a:pPr lvl="1"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00B050"/>
                </a:solidFill>
              </a:rPr>
              <a:t>	</a:t>
            </a:r>
            <a:r>
              <a:rPr kumimoji="0" lang="ru-RU" sz="2000" b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риски </a:t>
            </a:r>
            <a:r>
              <a:rPr lang="ru-RU" sz="2000" dirty="0" smtClean="0">
                <a:solidFill>
                  <a:srgbClr val="00B050"/>
                </a:solidFill>
                <a:latin typeface="+mn-lt"/>
                <a:cs typeface="+mn-cs"/>
              </a:rPr>
              <a:t>возникают при использовании результатов? </a:t>
            </a:r>
            <a:r>
              <a:rPr kumimoji="0" lang="ru-RU" sz="2000" b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Ваши советы, как их избежать.</a:t>
            </a:r>
            <a:endParaRPr lang="ru-RU" sz="2000" dirty="0" smtClean="0">
              <a:solidFill>
                <a:srgbClr val="00B050"/>
              </a:solidFill>
              <a:latin typeface="+mn-lt"/>
              <a:cs typeface="+mn-cs"/>
            </a:endParaRP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	В рамках групповой работы на базе индивидуальных матриц формируется обобщённая матрица использования результатов.</a:t>
            </a:r>
            <a:endParaRPr kumimoji="0" lang="ru-RU" sz="2200" b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МАТРИЦА ИСПОЛЬЗОВАНИЯ РЕЗУЛЬТАТОВ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4" y="1172733"/>
          <a:ext cx="8964488" cy="3919297"/>
        </p:xfrm>
        <a:graphic>
          <a:graphicData uri="http://schemas.openxmlformats.org/drawingml/2006/table">
            <a:tbl>
              <a:tblPr/>
              <a:tblGrid>
                <a:gridCol w="2304256"/>
                <a:gridCol w="1944216"/>
                <a:gridCol w="2160240"/>
                <a:gridCol w="2555776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A.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Программы оценки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. Виды решений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C.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Кто принимает решения?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. Кто использует результаты?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На ком сказываются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решения?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Calibri"/>
                          <a:ea typeface="Calibri"/>
                          <a:cs typeface="Times New Roman"/>
                        </a:rPr>
                        <a:t>Экзамены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Выпускные экзамены</a:t>
                      </a: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Вступительные экзамены</a:t>
                      </a: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63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Calibri"/>
                          <a:ea typeface="Calibri"/>
                          <a:cs typeface="Times New Roman"/>
                        </a:rPr>
                        <a:t>Крупно-масштабные исследования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36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Международные исследования</a:t>
                      </a: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6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Национальные/региональные мониторинги</a:t>
                      </a: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Calibri"/>
                          <a:ea typeface="Calibri"/>
                          <a:cs typeface="Times New Roman"/>
                        </a:rPr>
                        <a:t>Оценка на уровне школы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Внутриклассное оценивание</a:t>
                      </a: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47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Внутришкольные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мониторинги</a:t>
                      </a: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Calibri"/>
                          <a:ea typeface="Calibri"/>
                          <a:cs typeface="Times New Roman"/>
                        </a:rPr>
                        <a:t>Другие программы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Самооценка школы</a:t>
                      </a: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49" marR="55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</TotalTime>
  <Words>228</Words>
  <Application>Microsoft Office PowerPoint</Application>
  <PresentationFormat>Экран (16:9)</PresentationFormat>
  <Paragraphs>66</Paragraphs>
  <Slides>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Точечный рисунок</vt:lpstr>
      <vt:lpstr>Представление учебного курса  </vt:lpstr>
      <vt:lpstr>УЧАСТНИКИ</vt:lpstr>
      <vt:lpstr>ЦЕЛЬ КУРСА</vt:lpstr>
      <vt:lpstr>КЛЮЧЕВЫЕ ВОПРОСЫ</vt:lpstr>
      <vt:lpstr>СТРУКТУРА КУРСА</vt:lpstr>
      <vt:lpstr>ОРГАНИЗАЦИЯ РАБОТЫ НА КУРСЕ</vt:lpstr>
      <vt:lpstr>МАТРИЦА ИСПОЛЬЗОВАНИЯ РЕЗУЛЬТАТОВ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Тренинговый центр</cp:lastModifiedBy>
  <cp:revision>96</cp:revision>
  <dcterms:created xsi:type="dcterms:W3CDTF">2011-08-25T06:09:31Z</dcterms:created>
  <dcterms:modified xsi:type="dcterms:W3CDTF">2012-03-24T07:05:18Z</dcterms:modified>
</cp:coreProperties>
</file>