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87" r:id="rId4"/>
    <p:sldId id="288" r:id="rId5"/>
    <p:sldId id="277" r:id="rId6"/>
    <p:sldId id="289" r:id="rId7"/>
    <p:sldId id="278" r:id="rId8"/>
    <p:sldId id="270" r:id="rId9"/>
    <p:sldId id="281" r:id="rId10"/>
    <p:sldId id="290" r:id="rId11"/>
    <p:sldId id="264" r:id="rId12"/>
    <p:sldId id="265" r:id="rId13"/>
    <p:sldId id="266" r:id="rId14"/>
    <p:sldId id="267" r:id="rId15"/>
    <p:sldId id="269" r:id="rId16"/>
    <p:sldId id="276" r:id="rId17"/>
    <p:sldId id="279" r:id="rId18"/>
    <p:sldId id="286" r:id="rId19"/>
    <p:sldId id="285" r:id="rId20"/>
    <p:sldId id="268" r:id="rId2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9" autoAdjust="0"/>
  </p:normalViewPr>
  <p:slideViewPr>
    <p:cSldViewPr>
      <p:cViewPr varScale="1">
        <p:scale>
          <a:sx n="89" d="100"/>
          <a:sy n="89" d="100"/>
        </p:scale>
        <p:origin x="-72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57A2A-C2EF-45FE-B8AE-5A05A2B17B9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B73E0-84F9-41CC-BFC6-95E3AC09B4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2060"/>
              </a:solidFill>
            </a:rPr>
            <a:t>Работы в области ОКО в РАО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rgbClr val="002060"/>
            </a:solidFill>
          </a:endParaRPr>
        </a:p>
      </dgm:t>
    </dgm:pt>
    <dgm:pt modelId="{01DDCF40-1970-4F5B-8E22-9A690440C0D5}" type="parTrans" cxnId="{CDFC1CA6-909A-4ED4-A620-2B0E2E336DAA}">
      <dgm:prSet/>
      <dgm:spPr/>
      <dgm:t>
        <a:bodyPr/>
        <a:lstStyle/>
        <a:p>
          <a:endParaRPr lang="ru-RU" sz="1600"/>
        </a:p>
      </dgm:t>
    </dgm:pt>
    <dgm:pt modelId="{A154BF87-1179-4FDB-A1A9-DFDCF3FFE8F5}" type="sibTrans" cxnId="{CDFC1CA6-909A-4ED4-A620-2B0E2E336DAA}">
      <dgm:prSet/>
      <dgm:spPr/>
      <dgm:t>
        <a:bodyPr/>
        <a:lstStyle/>
        <a:p>
          <a:endParaRPr lang="ru-RU" sz="1600"/>
        </a:p>
      </dgm:t>
    </dgm:pt>
    <dgm:pt modelId="{E92D67AC-620B-4195-A2A1-E006E744305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/>
            <a:t>Метод. семинар РАО</a:t>
          </a:r>
          <a:endParaRPr lang="ru-RU" sz="1400" dirty="0"/>
        </a:p>
      </dgm:t>
    </dgm:pt>
    <dgm:pt modelId="{6DBAF592-8337-439F-A128-E87A0B1A8FA2}" type="parTrans" cxnId="{79113042-FB4D-4710-A724-3B1B52102F04}">
      <dgm:prSet/>
      <dgm:spPr/>
      <dgm:t>
        <a:bodyPr/>
        <a:lstStyle/>
        <a:p>
          <a:endParaRPr lang="ru-RU" sz="1600"/>
        </a:p>
      </dgm:t>
    </dgm:pt>
    <dgm:pt modelId="{38ACB838-13E3-4FC2-93EC-D15969129F05}" type="sibTrans" cxnId="{79113042-FB4D-4710-A724-3B1B52102F04}">
      <dgm:prSet/>
      <dgm:spPr/>
      <dgm:t>
        <a:bodyPr/>
        <a:lstStyle/>
        <a:p>
          <a:endParaRPr lang="ru-RU" sz="1600"/>
        </a:p>
      </dgm:t>
    </dgm:pt>
    <dgm:pt modelId="{309EB236-BE3F-4132-AAAF-44FB8E2F9FD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dirty="0" smtClean="0"/>
            <a:t>Сборник РАО по ОКО</a:t>
          </a:r>
          <a:endParaRPr lang="ru-RU" sz="1400" dirty="0"/>
        </a:p>
      </dgm:t>
    </dgm:pt>
    <dgm:pt modelId="{D4F63A49-62D0-44F4-AA00-0188E7A2B9B6}" type="parTrans" cxnId="{94F73C56-6CE7-4A0C-A658-2C716B678AD7}">
      <dgm:prSet/>
      <dgm:spPr/>
      <dgm:t>
        <a:bodyPr/>
        <a:lstStyle/>
        <a:p>
          <a:endParaRPr lang="ru-RU" sz="1600"/>
        </a:p>
      </dgm:t>
    </dgm:pt>
    <dgm:pt modelId="{53B5DEE5-C1DD-43C3-9F71-2EB1F43A7FE9}" type="sibTrans" cxnId="{94F73C56-6CE7-4A0C-A658-2C716B678AD7}">
      <dgm:prSet/>
      <dgm:spPr/>
      <dgm:t>
        <a:bodyPr/>
        <a:lstStyle/>
        <a:p>
          <a:endParaRPr lang="ru-RU" sz="1600"/>
        </a:p>
      </dgm:t>
    </dgm:pt>
    <dgm:pt modelId="{5BAC7582-DDB9-4850-9570-7471467BDFF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/>
            <a:t>Банк данных по ОКО</a:t>
          </a:r>
          <a:endParaRPr lang="ru-RU" sz="1600" dirty="0"/>
        </a:p>
      </dgm:t>
    </dgm:pt>
    <dgm:pt modelId="{B7980363-69AC-46EB-A355-E28BB28DA152}" type="parTrans" cxnId="{0026A5E9-6A26-48F8-8D84-285DDFBE4264}">
      <dgm:prSet/>
      <dgm:spPr/>
      <dgm:t>
        <a:bodyPr/>
        <a:lstStyle/>
        <a:p>
          <a:endParaRPr lang="ru-RU" sz="1600"/>
        </a:p>
      </dgm:t>
    </dgm:pt>
    <dgm:pt modelId="{B0633C52-519E-49A6-88D2-1BF3A1CAEB65}" type="sibTrans" cxnId="{0026A5E9-6A26-48F8-8D84-285DDFBE4264}">
      <dgm:prSet/>
      <dgm:spPr/>
      <dgm:t>
        <a:bodyPr/>
        <a:lstStyle/>
        <a:p>
          <a:endParaRPr lang="ru-RU" sz="1600"/>
        </a:p>
      </dgm:t>
    </dgm:pt>
    <dgm:pt modelId="{152803FC-9E09-4633-9E72-2451E29C0D2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dirty="0" smtClean="0"/>
            <a:t>Учебные мероприятия РТЦ ИУО РАО</a:t>
          </a:r>
          <a:endParaRPr lang="ru-RU" sz="1400" dirty="0"/>
        </a:p>
      </dgm:t>
    </dgm:pt>
    <dgm:pt modelId="{ACFD5C21-AEF8-414D-887F-7B1D3856C2D8}" type="parTrans" cxnId="{E8DE81E7-C934-4710-ABA4-347D4B8E9A31}">
      <dgm:prSet/>
      <dgm:spPr/>
      <dgm:t>
        <a:bodyPr/>
        <a:lstStyle/>
        <a:p>
          <a:endParaRPr lang="ru-RU" sz="1600"/>
        </a:p>
      </dgm:t>
    </dgm:pt>
    <dgm:pt modelId="{09CE19BD-F42E-4F77-964A-623AA06D2C7E}" type="sibTrans" cxnId="{E8DE81E7-C934-4710-ABA4-347D4B8E9A31}">
      <dgm:prSet/>
      <dgm:spPr/>
      <dgm:t>
        <a:bodyPr/>
        <a:lstStyle/>
        <a:p>
          <a:endParaRPr lang="ru-RU" sz="1600"/>
        </a:p>
      </dgm:t>
    </dgm:pt>
    <dgm:pt modelId="{49FD6179-C568-4BEB-8729-F6480DA11019}">
      <dgm:prSet custT="1"/>
      <dgm:spPr>
        <a:solidFill>
          <a:schemeClr val="bg1">
            <a:lumMod val="75000"/>
          </a:schemeClr>
        </a:solidFill>
      </dgm:spPr>
      <dgm:t>
        <a:bodyPr lIns="0" tIns="0" rIns="0" bIns="0"/>
        <a:lstStyle/>
        <a:p>
          <a:r>
            <a:rPr lang="ru-RU" sz="1400" dirty="0" err="1" smtClean="0"/>
            <a:t>Междунар</a:t>
          </a:r>
          <a:r>
            <a:rPr lang="ru-RU" sz="1400" dirty="0" smtClean="0"/>
            <a:t>. и российские мониторинги КО</a:t>
          </a:r>
          <a:endParaRPr lang="ru-RU" sz="1400" dirty="0"/>
        </a:p>
      </dgm:t>
    </dgm:pt>
    <dgm:pt modelId="{0331480F-D382-4D77-96AA-E33942C3169B}" type="parTrans" cxnId="{ACE74E81-D6EE-440D-8E08-80C27A156FA8}">
      <dgm:prSet/>
      <dgm:spPr/>
      <dgm:t>
        <a:bodyPr/>
        <a:lstStyle/>
        <a:p>
          <a:endParaRPr lang="ru-RU" sz="1600"/>
        </a:p>
      </dgm:t>
    </dgm:pt>
    <dgm:pt modelId="{AF748A7A-7901-417C-800A-F427ABA99BDE}" type="sibTrans" cxnId="{ACE74E81-D6EE-440D-8E08-80C27A156FA8}">
      <dgm:prSet/>
      <dgm:spPr/>
      <dgm:t>
        <a:bodyPr/>
        <a:lstStyle/>
        <a:p>
          <a:endParaRPr lang="ru-RU" sz="1600"/>
        </a:p>
      </dgm:t>
    </dgm:pt>
    <dgm:pt modelId="{71F505A7-7425-4D8D-A834-B002442AFF8B}" type="pres">
      <dgm:prSet presAssocID="{1C357A2A-C2EF-45FE-B8AE-5A05A2B17B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6EDFC-3B87-406D-B366-09BB6C626A2F}" type="pres">
      <dgm:prSet presAssocID="{B05B73E0-84F9-41CC-BFC6-95E3AC09B49A}" presName="centerShape" presStyleLbl="node0" presStyleIdx="0" presStyleCnt="1"/>
      <dgm:spPr/>
      <dgm:t>
        <a:bodyPr/>
        <a:lstStyle/>
        <a:p>
          <a:endParaRPr lang="ru-RU"/>
        </a:p>
      </dgm:t>
    </dgm:pt>
    <dgm:pt modelId="{357590C1-4C34-44B9-A193-C7538014A233}" type="pres">
      <dgm:prSet presAssocID="{E92D67AC-620B-4195-A2A1-E006E74430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8AD3B-CBDF-486A-9E9E-58CB05E55640}" type="pres">
      <dgm:prSet presAssocID="{E92D67AC-620B-4195-A2A1-E006E744305B}" presName="dummy" presStyleCnt="0"/>
      <dgm:spPr/>
    </dgm:pt>
    <dgm:pt modelId="{F93446EF-D99E-43B8-A75A-3EC1AAFB13FB}" type="pres">
      <dgm:prSet presAssocID="{38ACB838-13E3-4FC2-93EC-D15969129F0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DE2E4A0-3249-4798-99A4-D07065A6C071}" type="pres">
      <dgm:prSet presAssocID="{309EB236-BE3F-4132-AAAF-44FB8E2F9F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29DFC-F359-4D14-ABC5-E0019DB4D583}" type="pres">
      <dgm:prSet presAssocID="{309EB236-BE3F-4132-AAAF-44FB8E2F9FD2}" presName="dummy" presStyleCnt="0"/>
      <dgm:spPr/>
    </dgm:pt>
    <dgm:pt modelId="{0798C939-D472-4AE5-8114-00B8B8FF0650}" type="pres">
      <dgm:prSet presAssocID="{53B5DEE5-C1DD-43C3-9F71-2EB1F43A7FE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FAEBDD7-C302-4F2A-9563-79059B2E97B8}" type="pres">
      <dgm:prSet presAssocID="{5BAC7582-DDB9-4850-9570-7471467BDF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A0C51-1EEA-4F44-A58A-D9981521598F}" type="pres">
      <dgm:prSet presAssocID="{5BAC7582-DDB9-4850-9570-7471467BDFF1}" presName="dummy" presStyleCnt="0"/>
      <dgm:spPr/>
    </dgm:pt>
    <dgm:pt modelId="{1BB6A12B-805B-49AA-ACE0-F92856F79BC8}" type="pres">
      <dgm:prSet presAssocID="{B0633C52-519E-49A6-88D2-1BF3A1CAEB6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BCD9477-DECC-486E-BB79-DF54EF154236}" type="pres">
      <dgm:prSet presAssocID="{152803FC-9E09-4633-9E72-2451E29C0D2A}" presName="node" presStyleLbl="node1" presStyleIdx="3" presStyleCnt="5" custScaleX="145046" custScaleY="143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500AF-9BB5-4FB3-8811-F450B9B6D4CA}" type="pres">
      <dgm:prSet presAssocID="{152803FC-9E09-4633-9E72-2451E29C0D2A}" presName="dummy" presStyleCnt="0"/>
      <dgm:spPr/>
    </dgm:pt>
    <dgm:pt modelId="{87637661-3A23-4AC7-AA28-A2293F410216}" type="pres">
      <dgm:prSet presAssocID="{09CE19BD-F42E-4F77-964A-623AA06D2C7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951ED05-A41D-4475-B954-14D685EA3BC8}" type="pres">
      <dgm:prSet presAssocID="{49FD6179-C568-4BEB-8729-F6480DA11019}" presName="node" presStyleLbl="node1" presStyleIdx="4" presStyleCnt="5" custScaleX="148620" custScaleY="149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8E985-7BAD-4769-AEA4-8DEC8A9FBE6A}" type="pres">
      <dgm:prSet presAssocID="{49FD6179-C568-4BEB-8729-F6480DA11019}" presName="dummy" presStyleCnt="0"/>
      <dgm:spPr/>
    </dgm:pt>
    <dgm:pt modelId="{14BD4EB1-A206-4A0B-9AD4-7B13A5A3D3B5}" type="pres">
      <dgm:prSet presAssocID="{AF748A7A-7901-417C-800A-F427ABA99BDE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9113042-FB4D-4710-A724-3B1B52102F04}" srcId="{B05B73E0-84F9-41CC-BFC6-95E3AC09B49A}" destId="{E92D67AC-620B-4195-A2A1-E006E744305B}" srcOrd="0" destOrd="0" parTransId="{6DBAF592-8337-439F-A128-E87A0B1A8FA2}" sibTransId="{38ACB838-13E3-4FC2-93EC-D15969129F05}"/>
    <dgm:cxn modelId="{4AAD3321-15D2-4EDD-B9BC-A145EEF68B12}" type="presOf" srcId="{152803FC-9E09-4633-9E72-2451E29C0D2A}" destId="{EBCD9477-DECC-486E-BB79-DF54EF154236}" srcOrd="0" destOrd="0" presId="urn:microsoft.com/office/officeart/2005/8/layout/radial6"/>
    <dgm:cxn modelId="{E8DE81E7-C934-4710-ABA4-347D4B8E9A31}" srcId="{B05B73E0-84F9-41CC-BFC6-95E3AC09B49A}" destId="{152803FC-9E09-4633-9E72-2451E29C0D2A}" srcOrd="3" destOrd="0" parTransId="{ACFD5C21-AEF8-414D-887F-7B1D3856C2D8}" sibTransId="{09CE19BD-F42E-4F77-964A-623AA06D2C7E}"/>
    <dgm:cxn modelId="{CAEA8719-4FD0-4603-BB33-98E0C0198685}" type="presOf" srcId="{49FD6179-C568-4BEB-8729-F6480DA11019}" destId="{0951ED05-A41D-4475-B954-14D685EA3BC8}" srcOrd="0" destOrd="0" presId="urn:microsoft.com/office/officeart/2005/8/layout/radial6"/>
    <dgm:cxn modelId="{154487D8-BC52-41AC-A04A-075ED500AD1A}" type="presOf" srcId="{AF748A7A-7901-417C-800A-F427ABA99BDE}" destId="{14BD4EB1-A206-4A0B-9AD4-7B13A5A3D3B5}" srcOrd="0" destOrd="0" presId="urn:microsoft.com/office/officeart/2005/8/layout/radial6"/>
    <dgm:cxn modelId="{5124C406-AB60-4FAC-B00B-0B17534E3567}" type="presOf" srcId="{1C357A2A-C2EF-45FE-B8AE-5A05A2B17B93}" destId="{71F505A7-7425-4D8D-A834-B002442AFF8B}" srcOrd="0" destOrd="0" presId="urn:microsoft.com/office/officeart/2005/8/layout/radial6"/>
    <dgm:cxn modelId="{846A6D1F-2770-458A-B096-CB67785CEFB2}" type="presOf" srcId="{09CE19BD-F42E-4F77-964A-623AA06D2C7E}" destId="{87637661-3A23-4AC7-AA28-A2293F410216}" srcOrd="0" destOrd="0" presId="urn:microsoft.com/office/officeart/2005/8/layout/radial6"/>
    <dgm:cxn modelId="{876FF816-63A3-4340-BEF1-C2FBCDD22EB3}" type="presOf" srcId="{5BAC7582-DDB9-4850-9570-7471467BDFF1}" destId="{3FAEBDD7-C302-4F2A-9563-79059B2E97B8}" srcOrd="0" destOrd="0" presId="urn:microsoft.com/office/officeart/2005/8/layout/radial6"/>
    <dgm:cxn modelId="{CDFC1CA6-909A-4ED4-A620-2B0E2E336DAA}" srcId="{1C357A2A-C2EF-45FE-B8AE-5A05A2B17B93}" destId="{B05B73E0-84F9-41CC-BFC6-95E3AC09B49A}" srcOrd="0" destOrd="0" parTransId="{01DDCF40-1970-4F5B-8E22-9A690440C0D5}" sibTransId="{A154BF87-1179-4FDB-A1A9-DFDCF3FFE8F5}"/>
    <dgm:cxn modelId="{0026A5E9-6A26-48F8-8D84-285DDFBE4264}" srcId="{B05B73E0-84F9-41CC-BFC6-95E3AC09B49A}" destId="{5BAC7582-DDB9-4850-9570-7471467BDFF1}" srcOrd="2" destOrd="0" parTransId="{B7980363-69AC-46EB-A355-E28BB28DA152}" sibTransId="{B0633C52-519E-49A6-88D2-1BF3A1CAEB65}"/>
    <dgm:cxn modelId="{ACE74E81-D6EE-440D-8E08-80C27A156FA8}" srcId="{B05B73E0-84F9-41CC-BFC6-95E3AC09B49A}" destId="{49FD6179-C568-4BEB-8729-F6480DA11019}" srcOrd="4" destOrd="0" parTransId="{0331480F-D382-4D77-96AA-E33942C3169B}" sibTransId="{AF748A7A-7901-417C-800A-F427ABA99BDE}"/>
    <dgm:cxn modelId="{432D5980-570E-4E59-BA69-242A54D83902}" type="presOf" srcId="{309EB236-BE3F-4132-AAAF-44FB8E2F9FD2}" destId="{ADE2E4A0-3249-4798-99A4-D07065A6C071}" srcOrd="0" destOrd="0" presId="urn:microsoft.com/office/officeart/2005/8/layout/radial6"/>
    <dgm:cxn modelId="{ED3126E1-1D87-4B56-B363-62913AFD74F1}" type="presOf" srcId="{B05B73E0-84F9-41CC-BFC6-95E3AC09B49A}" destId="{8636EDFC-3B87-406D-B366-09BB6C626A2F}" srcOrd="0" destOrd="0" presId="urn:microsoft.com/office/officeart/2005/8/layout/radial6"/>
    <dgm:cxn modelId="{B4B0DDDC-1672-4FC2-BA7C-2C79FB13AE32}" type="presOf" srcId="{38ACB838-13E3-4FC2-93EC-D15969129F05}" destId="{F93446EF-D99E-43B8-A75A-3EC1AAFB13FB}" srcOrd="0" destOrd="0" presId="urn:microsoft.com/office/officeart/2005/8/layout/radial6"/>
    <dgm:cxn modelId="{A90EA3CC-EEA5-4265-B7E5-B72E6990BD72}" type="presOf" srcId="{E92D67AC-620B-4195-A2A1-E006E744305B}" destId="{357590C1-4C34-44B9-A193-C7538014A233}" srcOrd="0" destOrd="0" presId="urn:microsoft.com/office/officeart/2005/8/layout/radial6"/>
    <dgm:cxn modelId="{09F73313-CF9B-457E-8D46-37CAE63E54E4}" type="presOf" srcId="{B0633C52-519E-49A6-88D2-1BF3A1CAEB65}" destId="{1BB6A12B-805B-49AA-ACE0-F92856F79BC8}" srcOrd="0" destOrd="0" presId="urn:microsoft.com/office/officeart/2005/8/layout/radial6"/>
    <dgm:cxn modelId="{86E80CEE-1157-4F2C-88E1-AD0652864573}" type="presOf" srcId="{53B5DEE5-C1DD-43C3-9F71-2EB1F43A7FE9}" destId="{0798C939-D472-4AE5-8114-00B8B8FF0650}" srcOrd="0" destOrd="0" presId="urn:microsoft.com/office/officeart/2005/8/layout/radial6"/>
    <dgm:cxn modelId="{94F73C56-6CE7-4A0C-A658-2C716B678AD7}" srcId="{B05B73E0-84F9-41CC-BFC6-95E3AC09B49A}" destId="{309EB236-BE3F-4132-AAAF-44FB8E2F9FD2}" srcOrd="1" destOrd="0" parTransId="{D4F63A49-62D0-44F4-AA00-0188E7A2B9B6}" sibTransId="{53B5DEE5-C1DD-43C3-9F71-2EB1F43A7FE9}"/>
    <dgm:cxn modelId="{E2979695-C63F-4227-9B7C-7598E551667E}" type="presParOf" srcId="{71F505A7-7425-4D8D-A834-B002442AFF8B}" destId="{8636EDFC-3B87-406D-B366-09BB6C626A2F}" srcOrd="0" destOrd="0" presId="urn:microsoft.com/office/officeart/2005/8/layout/radial6"/>
    <dgm:cxn modelId="{8930CA69-BECC-45AD-9F2C-D44170E51E44}" type="presParOf" srcId="{71F505A7-7425-4D8D-A834-B002442AFF8B}" destId="{357590C1-4C34-44B9-A193-C7538014A233}" srcOrd="1" destOrd="0" presId="urn:microsoft.com/office/officeart/2005/8/layout/radial6"/>
    <dgm:cxn modelId="{353CEFDD-EE21-490F-9FAC-8A82DDB3D574}" type="presParOf" srcId="{71F505A7-7425-4D8D-A834-B002442AFF8B}" destId="{C008AD3B-CBDF-486A-9E9E-58CB05E55640}" srcOrd="2" destOrd="0" presId="urn:microsoft.com/office/officeart/2005/8/layout/radial6"/>
    <dgm:cxn modelId="{249463D3-64C4-4D20-A837-87C9CB856014}" type="presParOf" srcId="{71F505A7-7425-4D8D-A834-B002442AFF8B}" destId="{F93446EF-D99E-43B8-A75A-3EC1AAFB13FB}" srcOrd="3" destOrd="0" presId="urn:microsoft.com/office/officeart/2005/8/layout/radial6"/>
    <dgm:cxn modelId="{4CF1634E-6B42-49FE-8D83-DB3EDCA078D2}" type="presParOf" srcId="{71F505A7-7425-4D8D-A834-B002442AFF8B}" destId="{ADE2E4A0-3249-4798-99A4-D07065A6C071}" srcOrd="4" destOrd="0" presId="urn:microsoft.com/office/officeart/2005/8/layout/radial6"/>
    <dgm:cxn modelId="{B12EF2D4-339F-4725-AECC-3C13DAD9495B}" type="presParOf" srcId="{71F505A7-7425-4D8D-A834-B002442AFF8B}" destId="{96129DFC-F359-4D14-ABC5-E0019DB4D583}" srcOrd="5" destOrd="0" presId="urn:microsoft.com/office/officeart/2005/8/layout/radial6"/>
    <dgm:cxn modelId="{11B9E907-9738-4F6A-8C13-F297D1A2BF90}" type="presParOf" srcId="{71F505A7-7425-4D8D-A834-B002442AFF8B}" destId="{0798C939-D472-4AE5-8114-00B8B8FF0650}" srcOrd="6" destOrd="0" presId="urn:microsoft.com/office/officeart/2005/8/layout/radial6"/>
    <dgm:cxn modelId="{13854A60-FCF7-4798-86E5-5E477442F3C1}" type="presParOf" srcId="{71F505A7-7425-4D8D-A834-B002442AFF8B}" destId="{3FAEBDD7-C302-4F2A-9563-79059B2E97B8}" srcOrd="7" destOrd="0" presId="urn:microsoft.com/office/officeart/2005/8/layout/radial6"/>
    <dgm:cxn modelId="{1816C592-D03F-46EB-A487-3CB0086BAEF2}" type="presParOf" srcId="{71F505A7-7425-4D8D-A834-B002442AFF8B}" destId="{B5EA0C51-1EEA-4F44-A58A-D9981521598F}" srcOrd="8" destOrd="0" presId="urn:microsoft.com/office/officeart/2005/8/layout/radial6"/>
    <dgm:cxn modelId="{AB453F6F-092F-430D-845E-DF2E7C71B158}" type="presParOf" srcId="{71F505A7-7425-4D8D-A834-B002442AFF8B}" destId="{1BB6A12B-805B-49AA-ACE0-F92856F79BC8}" srcOrd="9" destOrd="0" presId="urn:microsoft.com/office/officeart/2005/8/layout/radial6"/>
    <dgm:cxn modelId="{16890D58-2D26-4609-AB4D-68CB765E86F2}" type="presParOf" srcId="{71F505A7-7425-4D8D-A834-B002442AFF8B}" destId="{EBCD9477-DECC-486E-BB79-DF54EF154236}" srcOrd="10" destOrd="0" presId="urn:microsoft.com/office/officeart/2005/8/layout/radial6"/>
    <dgm:cxn modelId="{BC062580-8D15-4047-ADB4-4879373C331E}" type="presParOf" srcId="{71F505A7-7425-4D8D-A834-B002442AFF8B}" destId="{A84500AF-9BB5-4FB3-8811-F450B9B6D4CA}" srcOrd="11" destOrd="0" presId="urn:microsoft.com/office/officeart/2005/8/layout/radial6"/>
    <dgm:cxn modelId="{F7BD08FE-E20F-47A4-96D2-9FDB7CAC1824}" type="presParOf" srcId="{71F505A7-7425-4D8D-A834-B002442AFF8B}" destId="{87637661-3A23-4AC7-AA28-A2293F410216}" srcOrd="12" destOrd="0" presId="urn:microsoft.com/office/officeart/2005/8/layout/radial6"/>
    <dgm:cxn modelId="{454F6537-DBA3-45A2-8FBE-B1D8D68CBC87}" type="presParOf" srcId="{71F505A7-7425-4D8D-A834-B002442AFF8B}" destId="{0951ED05-A41D-4475-B954-14D685EA3BC8}" srcOrd="13" destOrd="0" presId="urn:microsoft.com/office/officeart/2005/8/layout/radial6"/>
    <dgm:cxn modelId="{BA84595D-6AC5-4493-BE79-8020E870D5EC}" type="presParOf" srcId="{71F505A7-7425-4D8D-A834-B002442AFF8B}" destId="{5618E985-7BAD-4769-AEA4-8DEC8A9FBE6A}" srcOrd="14" destOrd="0" presId="urn:microsoft.com/office/officeart/2005/8/layout/radial6"/>
    <dgm:cxn modelId="{8C126AF8-FADE-4CA4-BBE2-D972F653F8A9}" type="presParOf" srcId="{71F505A7-7425-4D8D-A834-B002442AFF8B}" destId="{14BD4EB1-A206-4A0B-9AD4-7B13A5A3D3B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D4EB1-A206-4A0B-9AD4-7B13A5A3D3B5}">
      <dsp:nvSpPr>
        <dsp:cNvPr id="0" name=""/>
        <dsp:cNvSpPr/>
      </dsp:nvSpPr>
      <dsp:spPr>
        <a:xfrm>
          <a:off x="3055643" y="392994"/>
          <a:ext cx="3290279" cy="3290279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37661-3A23-4AC7-AA28-A2293F410216}">
      <dsp:nvSpPr>
        <dsp:cNvPr id="0" name=""/>
        <dsp:cNvSpPr/>
      </dsp:nvSpPr>
      <dsp:spPr>
        <a:xfrm>
          <a:off x="3055643" y="392994"/>
          <a:ext cx="3290279" cy="3290279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6A12B-805B-49AA-ACE0-F92856F79BC8}">
      <dsp:nvSpPr>
        <dsp:cNvPr id="0" name=""/>
        <dsp:cNvSpPr/>
      </dsp:nvSpPr>
      <dsp:spPr>
        <a:xfrm>
          <a:off x="3055643" y="392994"/>
          <a:ext cx="3290279" cy="3290279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C939-D472-4AE5-8114-00B8B8FF0650}">
      <dsp:nvSpPr>
        <dsp:cNvPr id="0" name=""/>
        <dsp:cNvSpPr/>
      </dsp:nvSpPr>
      <dsp:spPr>
        <a:xfrm>
          <a:off x="3055643" y="392994"/>
          <a:ext cx="3290279" cy="3290279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446EF-D99E-43B8-A75A-3EC1AAFB13FB}">
      <dsp:nvSpPr>
        <dsp:cNvPr id="0" name=""/>
        <dsp:cNvSpPr/>
      </dsp:nvSpPr>
      <dsp:spPr>
        <a:xfrm>
          <a:off x="3055643" y="392994"/>
          <a:ext cx="3290279" cy="3290279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6EDFC-3B87-406D-B366-09BB6C626A2F}">
      <dsp:nvSpPr>
        <dsp:cNvPr id="0" name=""/>
        <dsp:cNvSpPr/>
      </dsp:nvSpPr>
      <dsp:spPr>
        <a:xfrm>
          <a:off x="3943992" y="1281343"/>
          <a:ext cx="1513582" cy="1513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2060"/>
              </a:solidFill>
            </a:rPr>
            <a:t>Работы в области ОКО в РАО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</a:endParaRPr>
        </a:p>
      </dsp:txBody>
      <dsp:txXfrm>
        <a:off x="3943992" y="1281343"/>
        <a:ext cx="1513582" cy="1513582"/>
      </dsp:txXfrm>
    </dsp:sp>
    <dsp:sp modelId="{357590C1-4C34-44B9-A193-C7538014A233}">
      <dsp:nvSpPr>
        <dsp:cNvPr id="0" name=""/>
        <dsp:cNvSpPr/>
      </dsp:nvSpPr>
      <dsp:spPr>
        <a:xfrm>
          <a:off x="4171029" y="-98617"/>
          <a:ext cx="1059507" cy="105950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Метод. семинар РАО</a:t>
          </a:r>
          <a:endParaRPr lang="ru-RU" sz="1400" kern="1200" dirty="0"/>
        </a:p>
      </dsp:txBody>
      <dsp:txXfrm>
        <a:off x="4171029" y="-98617"/>
        <a:ext cx="1059507" cy="1059507"/>
      </dsp:txXfrm>
    </dsp:sp>
    <dsp:sp modelId="{ADE2E4A0-3249-4798-99A4-D07065A6C071}">
      <dsp:nvSpPr>
        <dsp:cNvPr id="0" name=""/>
        <dsp:cNvSpPr/>
      </dsp:nvSpPr>
      <dsp:spPr>
        <a:xfrm>
          <a:off x="5699374" y="1011790"/>
          <a:ext cx="1059507" cy="105950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Сборник РАО по ОКО</a:t>
          </a:r>
          <a:endParaRPr lang="ru-RU" sz="1400" kern="1200" dirty="0"/>
        </a:p>
      </dsp:txBody>
      <dsp:txXfrm>
        <a:off x="5699374" y="1011790"/>
        <a:ext cx="1059507" cy="1059507"/>
      </dsp:txXfrm>
    </dsp:sp>
    <dsp:sp modelId="{3FAEBDD7-C302-4F2A-9563-79059B2E97B8}">
      <dsp:nvSpPr>
        <dsp:cNvPr id="0" name=""/>
        <dsp:cNvSpPr/>
      </dsp:nvSpPr>
      <dsp:spPr>
        <a:xfrm>
          <a:off x="5115598" y="2808468"/>
          <a:ext cx="1059507" cy="105950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Банк данных по ОКО</a:t>
          </a:r>
          <a:endParaRPr lang="ru-RU" sz="1600" kern="1200" dirty="0"/>
        </a:p>
      </dsp:txBody>
      <dsp:txXfrm>
        <a:off x="5115598" y="2808468"/>
        <a:ext cx="1059507" cy="1059507"/>
      </dsp:txXfrm>
    </dsp:sp>
    <dsp:sp modelId="{EBCD9477-DECC-486E-BB79-DF54EF154236}">
      <dsp:nvSpPr>
        <dsp:cNvPr id="0" name=""/>
        <dsp:cNvSpPr/>
      </dsp:nvSpPr>
      <dsp:spPr>
        <a:xfrm>
          <a:off x="2987827" y="2579609"/>
          <a:ext cx="1536773" cy="151722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Учебные мероприятия РТЦ ИУО РАО</a:t>
          </a:r>
          <a:endParaRPr lang="ru-RU" sz="1400" kern="1200" dirty="0"/>
        </a:p>
      </dsp:txBody>
      <dsp:txXfrm>
        <a:off x="2987827" y="2579609"/>
        <a:ext cx="1536773" cy="1517225"/>
      </dsp:txXfrm>
    </dsp:sp>
    <dsp:sp modelId="{0951ED05-A41D-4475-B954-14D685EA3BC8}">
      <dsp:nvSpPr>
        <dsp:cNvPr id="0" name=""/>
        <dsp:cNvSpPr/>
      </dsp:nvSpPr>
      <dsp:spPr>
        <a:xfrm>
          <a:off x="2385117" y="750521"/>
          <a:ext cx="1574639" cy="1582045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Междунар</a:t>
          </a:r>
          <a:r>
            <a:rPr lang="ru-RU" sz="1400" kern="1200" dirty="0" smtClean="0"/>
            <a:t>. и российские мониторинги КО</a:t>
          </a:r>
          <a:endParaRPr lang="ru-RU" sz="1400" kern="1200" dirty="0"/>
        </a:p>
      </dsp:txBody>
      <dsp:txXfrm>
        <a:off x="2385117" y="750521"/>
        <a:ext cx="1574639" cy="158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emf"/><Relationship Id="rId1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ntf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gif"/><Relationship Id="rId10" Type="http://schemas.openxmlformats.org/officeDocument/2006/relationships/hyperlink" Target="http://www.ciced.ru/" TargetMode="External"/><Relationship Id="rId19" Type="http://schemas.openxmlformats.org/officeDocument/2006/relationships/image" Target="../media/image12.gif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hyperlink" Target="http://www.ria.ru/rating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tc-edu.ru/resources/databank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9622"/>
            <a:ext cx="8496944" cy="252413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Российский </a:t>
            </a:r>
            <a:r>
              <a:rPr lang="ru-RU" dirty="0" err="1" smtClean="0">
                <a:solidFill>
                  <a:schemeClr val="bg1"/>
                </a:solidFill>
              </a:rPr>
              <a:t>тренинговый</a:t>
            </a:r>
            <a:r>
              <a:rPr lang="ru-RU" dirty="0" smtClean="0">
                <a:solidFill>
                  <a:schemeClr val="bg1"/>
                </a:solidFill>
              </a:rPr>
              <a:t> центр: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новые возможности для профессионального развития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23478"/>
            <a:ext cx="1679004" cy="83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4611724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572014"/>
            <a:ext cx="428628" cy="428628"/>
          </a:xfrm>
          <a:prstGeom prst="rect">
            <a:avLst/>
          </a:prstGeom>
          <a:noFill/>
        </p:spPr>
      </p:pic>
      <p:pic>
        <p:nvPicPr>
          <p:cNvPr id="9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643452"/>
            <a:ext cx="857256" cy="362326"/>
          </a:xfrm>
          <a:prstGeom prst="rect">
            <a:avLst/>
          </a:prstGeom>
          <a:noFill/>
        </p:spPr>
      </p:pic>
      <p:pic>
        <p:nvPicPr>
          <p:cNvPr id="10" name="Picture 6" descr="Описание: ciced logo single.ep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4731990"/>
            <a:ext cx="785818" cy="221433"/>
          </a:xfrm>
          <a:prstGeom prst="rect">
            <a:avLst/>
          </a:prstGeom>
          <a:noFill/>
        </p:spPr>
      </p:pic>
      <p:pic>
        <p:nvPicPr>
          <p:cNvPr id="11" name="Picture 10" descr="img691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4559378"/>
            <a:ext cx="380333" cy="44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4587205"/>
            <a:ext cx="864096" cy="432817"/>
          </a:xfrm>
          <a:prstGeom prst="rect">
            <a:avLst/>
          </a:prstGeom>
          <a:noFill/>
        </p:spPr>
      </p:pic>
      <p:pic>
        <p:nvPicPr>
          <p:cNvPr id="13" name="Рисунок 12" descr="Описание: social-240-100.gif">
            <a:hlinkClick r:id="rId14" tgtFrame="&quot;_blank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9952" y="4587974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писание: nfpk">
            <a:hlinkClick r:id="rId16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64088" y="4568155"/>
            <a:ext cx="576064" cy="3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ouro.ru/upload/news/112063.gif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84168" y="4515966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izlogo-standard-rgb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712280" y="4563466"/>
            <a:ext cx="411510" cy="41151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32" y="46487"/>
            <a:ext cx="721523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«Информирование различных целевых групп о результатах оценки учебных достижений школьников»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27-30 сентября 2011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4257555" y="3507854"/>
            <a:ext cx="4490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dirty="0" err="1">
                <a:solidFill>
                  <a:schemeClr val="bg1"/>
                </a:solidFill>
              </a:rPr>
              <a:t>Вальдман</a:t>
            </a:r>
            <a:r>
              <a:rPr lang="ru-RU" dirty="0">
                <a:solidFill>
                  <a:schemeClr val="bg1"/>
                </a:solidFill>
              </a:rPr>
              <a:t> И.А.,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директор </a:t>
            </a:r>
            <a:r>
              <a:rPr lang="ru-RU" dirty="0" smtClean="0">
                <a:solidFill>
                  <a:schemeClr val="bg1"/>
                </a:solidFill>
              </a:rPr>
              <a:t>Российского </a:t>
            </a:r>
            <a:r>
              <a:rPr lang="ru-RU" dirty="0" err="1" smtClean="0">
                <a:solidFill>
                  <a:schemeClr val="bg1"/>
                </a:solidFill>
              </a:rPr>
              <a:t>тренингового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центра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779389"/>
            <a:ext cx="8280152" cy="15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noProof="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Учебные мероприятия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37482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ПЛАН УЧЕБНЫХ МЕРОПРИЯТИЙ до конца 2012 г.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31590"/>
            <a:ext cx="8568952" cy="5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Учебные курсы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707654"/>
          <a:ext cx="8820471" cy="32575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32048"/>
                <a:gridCol w="4797338"/>
                <a:gridCol w="1725502"/>
                <a:gridCol w="1865583"/>
              </a:tblGrid>
              <a:tr h="271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Название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Сроки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Место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5730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1.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Использование результатов оценки учебных достижений школьников и результатов мониторинговых исследований для выработки управленческих решений на разных уровнях системы образования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15-18.11.2011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Москва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292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2.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Самооценка школы как условие эффективного управления общеобразовательного учреждения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20-23.03.2012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Москва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292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3.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Международные и национальные мониторинги качества образования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26-29.06.2012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Бишкек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(предварительно)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292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4.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Оценка качества дошкольного образования и раннего развития детей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25-28.09.2012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Москва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ПЛАН УЧЕБНЫХ МЕРОПРИЯТИЙ до конца 2012 г.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31590"/>
            <a:ext cx="8568952" cy="5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Семинары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822865"/>
          <a:ext cx="8928992" cy="305314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32048"/>
                <a:gridCol w="4876752"/>
                <a:gridCol w="1751706"/>
                <a:gridCol w="1868486"/>
              </a:tblGrid>
              <a:tr h="331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Название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Сроки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Место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486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1.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305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Развитие детей дошкольного возраста: вопросы оценки качества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15-16.12.2011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Москва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046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2.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305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Оценка индивидуального прогресса школьников: подходы и инструменты.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9-10.02.2012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Москва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3.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3055"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Интерпретация и использование данных оценивания для выработки образовательной политики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14-15.05.2012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Душанбэ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(предварительно)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247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4.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13055"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</a:rPr>
                        <a:t>Портфолио</a:t>
                      </a:r>
                      <a:r>
                        <a:rPr lang="ru-RU" sz="1600" dirty="0">
                          <a:latin typeface="+mn-lt"/>
                          <a:ea typeface="Times New Roman"/>
                        </a:rPr>
                        <a:t> как элемент системы </a:t>
                      </a:r>
                      <a:r>
                        <a:rPr lang="ru-RU" sz="1600" dirty="0" err="1">
                          <a:latin typeface="+mn-lt"/>
                          <a:ea typeface="Times New Roman"/>
                        </a:rPr>
                        <a:t>внутришкольной</a:t>
                      </a:r>
                      <a:r>
                        <a:rPr lang="ru-RU" sz="1600" dirty="0">
                          <a:latin typeface="+mn-lt"/>
                          <a:ea typeface="Times New Roman"/>
                        </a:rPr>
                        <a:t> оценки качества образования.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8-9.11.2012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Москва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ПЛАН УЧЕБНЫХ МЕРОПРИЯТИЙ до конца 2012 г.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31590"/>
            <a:ext cx="8568952" cy="5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Веб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инары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779662"/>
          <a:ext cx="8784976" cy="28803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32048"/>
                <a:gridCol w="6548593"/>
                <a:gridCol w="1804335"/>
              </a:tblGrid>
              <a:tr h="35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Название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Сроки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407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1.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Оценка индивидуальных образовательных достижений на основе портфолио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15-16.12.2011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203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2.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Как организовать и провести самооценку школы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9-10.02.2012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606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3.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Как не следует использовать результаты национальных экзаменов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14-15.05.2012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/>
                        <a:t>4.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Основные ошибки при информировании представителей различных целевых групп о результатах оценки учащихся и образовательных учреждений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8-9.11.2012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ПЛАН УЧЕБНЫХ МЕРОПРИЯТИЙ до конца 2012 г.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707654"/>
          <a:ext cx="8928992" cy="2592288"/>
        </p:xfrm>
        <a:graphic>
          <a:graphicData uri="http://schemas.openxmlformats.org/drawingml/2006/table">
            <a:tbl>
              <a:tblPr/>
              <a:tblGrid>
                <a:gridCol w="1173931"/>
                <a:gridCol w="521196"/>
                <a:gridCol w="471558"/>
                <a:gridCol w="471558"/>
                <a:gridCol w="471558"/>
                <a:gridCol w="471558"/>
                <a:gridCol w="482313"/>
                <a:gridCol w="482313"/>
                <a:gridCol w="471558"/>
                <a:gridCol w="471558"/>
                <a:gridCol w="471558"/>
                <a:gridCol w="471558"/>
                <a:gridCol w="471558"/>
                <a:gridCol w="471558"/>
                <a:gridCol w="535260"/>
                <a:gridCol w="535260"/>
                <a:gridCol w="483139"/>
              </a:tblGrid>
              <a:tr h="497908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Сроки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09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en-GB" sz="1200" b="1" dirty="0">
                          <a:latin typeface="Times New Roman"/>
                          <a:ea typeface="Times New Roman"/>
                        </a:rPr>
                        <a:t>/1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. курсы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15-18</a:t>
                      </a: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20-23</a:t>
                      </a: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26-29</a:t>
                      </a: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25-28</a:t>
                      </a: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1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Семинары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15-16</a:t>
                      </a: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9-10</a:t>
                      </a: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14-15</a:t>
                      </a: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8-9</a:t>
                      </a: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1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Вебинары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2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Семинар для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преподавателей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41446" marR="4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779389"/>
            <a:ext cx="8280152" cy="15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noProof="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Дополнительные виды деятельности</a:t>
            </a:r>
          </a:p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информационные ресурсы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37482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RTC</a:t>
            </a:r>
            <a:r>
              <a:rPr lang="ru-RU" sz="3200" dirty="0" smtClean="0">
                <a:solidFill>
                  <a:schemeClr val="bg1"/>
                </a:solidFill>
              </a:rPr>
              <a:t> И РАБОТЫ </a:t>
            </a:r>
            <a:r>
              <a:rPr lang="ru-RU" sz="3200" dirty="0" smtClean="0">
                <a:solidFill>
                  <a:srgbClr val="FFFF00"/>
                </a:solidFill>
              </a:rPr>
              <a:t>РАО</a:t>
            </a:r>
            <a:r>
              <a:rPr lang="ru-RU" sz="3200" dirty="0" smtClean="0">
                <a:solidFill>
                  <a:schemeClr val="bg1"/>
                </a:solidFill>
              </a:rPr>
              <a:t> ПО ОЦЕНКЕ КАЧЕСТВА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21804"/>
          <a:ext cx="9144000" cy="399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БАНК ДАННЫХ ПО ОКО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i="1" dirty="0" smtClean="0"/>
              <a:t>Банк данных работ, проводимых в России на федеральном и региональном уровнях в области оценки и управления качеством образования.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2800" b="0" i="1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i="1" noProof="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 сегодняшний день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ru-RU" sz="2800" b="0" i="1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128 наименований работ из 37 регионов РФ, а также РАО и НИУ ВШЭ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dirty="0" smtClean="0">
                <a:hlinkClick r:id="rId4"/>
              </a:rPr>
              <a:t>www.rtc-edu.ru/resources/databank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7814"/>
            <a:ext cx="1835684" cy="17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ДАЙДЖЕСТ УЧЕБНЫХ МАТЕРИАЛОВ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196034"/>
            <a:ext cx="5661211" cy="3823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435846"/>
            <a:ext cx="16426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203598"/>
            <a:ext cx="1627272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2813" y="1131590"/>
            <a:ext cx="1533683" cy="9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96356" y="1995686"/>
            <a:ext cx="1540140" cy="13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WWW.RTC-EDU.RU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38" y="915566"/>
            <a:ext cx="71342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1520" y="1779389"/>
            <a:ext cx="8280152" cy="158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noProof="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 Российском </a:t>
            </a:r>
            <a:r>
              <a:rPr lang="ru-RU" sz="3200" b="1" i="1" noProof="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тренинговом</a:t>
            </a:r>
            <a:r>
              <a:rPr lang="ru-RU" sz="3200" b="1" i="1" noProof="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центре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37482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99853"/>
            <a:ext cx="4362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МЕЖДУНАРОДНЫЙ КОНТЕКСТ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8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dirty="0" smtClean="0"/>
              <a:t>Российский </a:t>
            </a:r>
            <a:r>
              <a:rPr lang="ru-RU" sz="2800" dirty="0" err="1" smtClean="0"/>
              <a:t>Тренинговый</a:t>
            </a:r>
            <a:r>
              <a:rPr lang="ru-RU" sz="2800" dirty="0" smtClean="0"/>
              <a:t> Центр ИУО РАО создан в рамках программы READ (</a:t>
            </a:r>
            <a:r>
              <a:rPr lang="ru-RU" sz="2800" dirty="0" err="1" smtClean="0"/>
              <a:t>Russia</a:t>
            </a:r>
            <a:r>
              <a:rPr lang="ru-RU" sz="2800" dirty="0" smtClean="0"/>
              <a:t> </a:t>
            </a:r>
            <a:r>
              <a:rPr lang="ru-RU" sz="2800" dirty="0" err="1" smtClean="0"/>
              <a:t>Education</a:t>
            </a:r>
            <a:r>
              <a:rPr lang="ru-RU" sz="2800" dirty="0" smtClean="0"/>
              <a:t> </a:t>
            </a:r>
            <a:r>
              <a:rPr lang="ru-RU" sz="2800" dirty="0" err="1" smtClean="0"/>
              <a:t>Aid</a:t>
            </a:r>
            <a:r>
              <a:rPr lang="ru-RU" sz="2800" dirty="0" smtClean="0"/>
              <a:t> </a:t>
            </a:r>
            <a:r>
              <a:rPr lang="ru-RU" sz="2800" dirty="0" err="1" smtClean="0"/>
              <a:t>for</a:t>
            </a:r>
            <a:r>
              <a:rPr lang="ru-RU" sz="2800" dirty="0" smtClean="0"/>
              <a:t> </a:t>
            </a:r>
            <a:r>
              <a:rPr lang="ru-RU" sz="2800" dirty="0" err="1" smtClean="0"/>
              <a:t>Development</a:t>
            </a:r>
            <a:r>
              <a:rPr lang="ru-RU" sz="2800" dirty="0" smtClean="0"/>
              <a:t>) Министерства финансов Российской Федерации и Всемирного банка по развитию организационного, экспертного и исследовательского потенциала в области международной помощи развитию с фокусом на повышение качества образования в развивающихся странах.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b="1" dirty="0" smtClean="0"/>
              <a:t>Стратегической целью РТЦ </a:t>
            </a:r>
            <a:r>
              <a:rPr lang="ru-RU" sz="2800" dirty="0" smtClean="0"/>
              <a:t>является развитие национального кадрового потенциала в области образования в странах Восточной Европы и Центральной Азии на основе лучшего международного и российского опыта. </a:t>
            </a:r>
            <a:endParaRPr lang="en-US" sz="1200" dirty="0" smtClean="0"/>
          </a:p>
          <a:p>
            <a:pPr algn="just"/>
            <a:r>
              <a:rPr lang="ru-RU" sz="2800" b="1" dirty="0" smtClean="0"/>
              <a:t>Основная задача -</a:t>
            </a:r>
            <a:r>
              <a:rPr lang="ru-RU" sz="2800" dirty="0" smtClean="0"/>
              <a:t> распространение современных знаний, разработок и методик в области образования, ориентированных на потребности развивающихся стран.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ЦЕЛЕВАЯ АУДИТОРИЯ И ТЕМАТИКА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+mn-lt"/>
                <a:cs typeface="+mn-cs"/>
              </a:rPr>
              <a:t>	</a:t>
            </a:r>
            <a:r>
              <a:rPr lang="ru-RU" sz="2800" i="1" dirty="0" smtClean="0">
                <a:latin typeface="+mn-lt"/>
                <a:cs typeface="+mn-cs"/>
              </a:rPr>
              <a:t>Целевая аудитория</a:t>
            </a:r>
            <a:r>
              <a:rPr lang="ru-RU" sz="2800" dirty="0" smtClean="0">
                <a:latin typeface="+mn-lt"/>
                <a:cs typeface="+mn-cs"/>
              </a:rPr>
              <a:t>. Специалисты системы образования регионов РФ и 	СНГ (управленцы, координаторы программ 	ОКО, 	ведущие эксперты)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Основная тематика.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Оценка и управление качеством 	образования (школьное и дошкольное образование).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БАЗОВЫЕ ПРИНЦИПЫ ДЕЯТЕЛЬНОСТИ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	Ориентация на потребности потенциальных клиентов.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	Использование российского и международного опыта.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	Формирование национального потенциала в странах и регионах РФ - подготовка местных специалистов, которые смогут проводить обучение в сотрудничестве с РТЦ.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ПРЕПОДАВАТЕЛИ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dirty="0" smtClean="0"/>
              <a:t>Сотрудники и эксперты ИУО РАО, эксперты и преподаватели партнерских организаций, ведущие специалисты в области оценки качества образования, а также международные специалисты, имеющие опыт обучения взрослых и использования современных методов обучения.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ФОРМЫ ОБУЧЕНИЯ и СОДЕРЖАНИЕ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52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Фокус на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краткосрочные учебные мероприятия 	(курсы, семинары,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вебинары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) длительностью до 5 	дней.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Учебные курсы и семинары, проводимые на 	постоянной 	основе.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Содержание. Опора на результаты исследований, 	апробированный инструментарий, успешные проекты 	…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ОЖИДАЕМЫЕ РЕЗУЛЬТАТЫ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341438"/>
          <a:ext cx="8784975" cy="333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978"/>
                <a:gridCol w="1387101"/>
                <a:gridCol w="1310040"/>
                <a:gridCol w="1078856"/>
              </a:tblGrid>
              <a:tr h="6073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/>
                        <a:t>1 ЭТАП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/>
                        <a:t>(04-09.11)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/>
                        <a:t>2 ЭТАП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/>
                        <a:t>(до 12.12)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361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Учебные курсы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61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Семинары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6121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FF0000"/>
                          </a:solidFill>
                        </a:rPr>
                        <a:t>Вебинары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612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Преподаватели ТЦ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≥</a:t>
                      </a:r>
                      <a:r>
                        <a:rPr lang="en-US" sz="2000" dirty="0" smtClean="0"/>
                        <a:t> 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≥</a:t>
                      </a:r>
                      <a:r>
                        <a:rPr lang="en-US" sz="2000" dirty="0" smtClean="0"/>
                        <a:t> 15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23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612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Зарубежные</a:t>
                      </a:r>
                      <a:r>
                        <a:rPr lang="ru-RU" sz="2000" baseline="0" dirty="0" smtClean="0"/>
                        <a:t> у</a:t>
                      </a:r>
                      <a:r>
                        <a:rPr lang="ru-RU" sz="2000" dirty="0" smtClean="0"/>
                        <a:t>частники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≥</a:t>
                      </a:r>
                      <a:r>
                        <a:rPr lang="en-US" sz="2000" dirty="0" smtClean="0"/>
                        <a:t> 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≥</a:t>
                      </a:r>
                      <a:r>
                        <a:rPr lang="en-US" sz="2000" dirty="0" smtClean="0"/>
                        <a:t> 70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85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612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Соглашения о сотрудничестве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617</Words>
  <Application>Microsoft Office PowerPoint</Application>
  <PresentationFormat>Экран (16:9)</PresentationFormat>
  <Paragraphs>190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Российский тренинговый центр: новые возможности для профессионального развития  </vt:lpstr>
      <vt:lpstr>Слайд 2</vt:lpstr>
      <vt:lpstr>МЕЖДУНАРОДНЫЙ КОНТЕКСТ</vt:lpstr>
      <vt:lpstr>ЦЕЛИ</vt:lpstr>
      <vt:lpstr>ЦЕЛЕВАЯ АУДИТОРИЯ И ТЕМАТИКА</vt:lpstr>
      <vt:lpstr>БАЗОВЫЕ ПРИНЦИПЫ ДЕЯТЕЛЬНОСТИ</vt:lpstr>
      <vt:lpstr>ПРЕПОДАВАТЕЛИ</vt:lpstr>
      <vt:lpstr>ФОРМЫ ОБУЧЕНИЯ и СОДЕРЖАНИЕ</vt:lpstr>
      <vt:lpstr>ОЖИДАЕМЫЕ РЕЗУЛЬТАТЫ</vt:lpstr>
      <vt:lpstr>Слайд 10</vt:lpstr>
      <vt:lpstr>ПЛАН УЧЕБНЫХ МЕРОПРИЯТИЙ до конца 2012 г.</vt:lpstr>
      <vt:lpstr>ПЛАН УЧЕБНЫХ МЕРОПРИЯТИЙ до конца 2012 г.</vt:lpstr>
      <vt:lpstr>ПЛАН УЧЕБНЫХ МЕРОПРИЯТИЙ до конца 2012 г.</vt:lpstr>
      <vt:lpstr>ПЛАН УЧЕБНЫХ МЕРОПРИЯТИЙ до конца 2012 г.</vt:lpstr>
      <vt:lpstr>Слайд 15</vt:lpstr>
      <vt:lpstr>RTC И РАБОТЫ РАО ПО ОЦЕНКЕ КАЧЕСТВА</vt:lpstr>
      <vt:lpstr>БАНК ДАННЫХ ПО ОКО</vt:lpstr>
      <vt:lpstr>ДАЙДЖЕСТ УЧЕБНЫХ МАТЕРИАЛОВ</vt:lpstr>
      <vt:lpstr>WWW.RTC-EDU.RU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62</cp:revision>
  <dcterms:created xsi:type="dcterms:W3CDTF">2011-08-25T06:09:31Z</dcterms:created>
  <dcterms:modified xsi:type="dcterms:W3CDTF">2011-09-24T18:15:21Z</dcterms:modified>
</cp:coreProperties>
</file>