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29" r:id="rId2"/>
    <p:sldId id="328" r:id="rId3"/>
    <p:sldId id="326" r:id="rId4"/>
    <p:sldId id="298" r:id="rId5"/>
    <p:sldId id="299" r:id="rId6"/>
    <p:sldId id="321" r:id="rId7"/>
    <p:sldId id="302" r:id="rId8"/>
    <p:sldId id="295" r:id="rId9"/>
    <p:sldId id="291" r:id="rId10"/>
    <p:sldId id="311" r:id="rId11"/>
    <p:sldId id="292" r:id="rId12"/>
    <p:sldId id="323" r:id="rId13"/>
    <p:sldId id="324" r:id="rId14"/>
    <p:sldId id="325" r:id="rId15"/>
    <p:sldId id="33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66430" autoAdjust="0"/>
  </p:normalViewPr>
  <p:slideViewPr>
    <p:cSldViewPr>
      <p:cViewPr>
        <p:scale>
          <a:sx n="75" d="100"/>
          <a:sy n="75" d="100"/>
        </p:scale>
        <p:origin x="-3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1C18C-4433-416F-8766-B1EDE4F727F0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45DC46D-3D59-429C-BBE5-28DC012CF3A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Developing Knowledge Products/Tools</a:t>
          </a:r>
          <a:endParaRPr lang="en-US" dirty="0"/>
        </a:p>
      </dgm:t>
    </dgm:pt>
    <dgm:pt modelId="{4C5EB0C7-190B-41FD-9079-CDB3FB8A26EF}" type="parTrans" cxnId="{D7D0C36B-641D-409A-8985-30CB39D5C114}">
      <dgm:prSet/>
      <dgm:spPr/>
      <dgm:t>
        <a:bodyPr/>
        <a:lstStyle/>
        <a:p>
          <a:endParaRPr lang="en-US"/>
        </a:p>
      </dgm:t>
    </dgm:pt>
    <dgm:pt modelId="{20E30C92-64D5-4D1D-B268-4990098868BB}" type="sibTrans" cxnId="{D7D0C36B-641D-409A-8985-30CB39D5C114}">
      <dgm:prSet/>
      <dgm:spPr/>
      <dgm:t>
        <a:bodyPr/>
        <a:lstStyle/>
        <a:p>
          <a:endParaRPr lang="en-US"/>
        </a:p>
      </dgm:t>
    </dgm:pt>
    <dgm:pt modelId="{BDF99711-5F59-4215-8C5D-F95333B44437}">
      <dgm:prSet phldrT="[Text]"/>
      <dgm:spPr>
        <a:gradFill flip="none" rotWithShape="1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SABER-Student Assessment</a:t>
          </a:r>
          <a:endParaRPr lang="en-US" dirty="0"/>
        </a:p>
      </dgm:t>
    </dgm:pt>
    <dgm:pt modelId="{ABCD77F2-BEDF-4E76-BA83-2E8EFA3EF29C}" type="parTrans" cxnId="{DB234007-92A8-4EDC-A7FA-43191A726D3F}">
      <dgm:prSet/>
      <dgm:spPr/>
      <dgm:t>
        <a:bodyPr/>
        <a:lstStyle/>
        <a:p>
          <a:endParaRPr lang="en-US"/>
        </a:p>
      </dgm:t>
    </dgm:pt>
    <dgm:pt modelId="{CD2BAABB-B052-499C-AD0A-AAC91FBF09E8}" type="sibTrans" cxnId="{DB234007-92A8-4EDC-A7FA-43191A726D3F}">
      <dgm:prSet/>
      <dgm:spPr/>
      <dgm:t>
        <a:bodyPr/>
        <a:lstStyle/>
        <a:p>
          <a:endParaRPr lang="en-US"/>
        </a:p>
      </dgm:t>
    </dgm:pt>
    <dgm:pt modelId="{8035D183-2246-4E63-A49E-0167EC42D6F2}">
      <dgm:prSet phldrT="[Text]"/>
      <dgm:spPr>
        <a:gradFill flip="none" rotWithShape="1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SABER-Standards</a:t>
          </a:r>
          <a:endParaRPr lang="en-US" dirty="0"/>
        </a:p>
      </dgm:t>
    </dgm:pt>
    <dgm:pt modelId="{19334DCD-1BB4-41E7-B461-C1FCDD020FE0}" type="parTrans" cxnId="{3C72BAFF-A039-4859-84DF-219B22E5C24E}">
      <dgm:prSet/>
      <dgm:spPr/>
      <dgm:t>
        <a:bodyPr/>
        <a:lstStyle/>
        <a:p>
          <a:endParaRPr lang="en-US"/>
        </a:p>
      </dgm:t>
    </dgm:pt>
    <dgm:pt modelId="{47F59558-0449-4080-BAB5-7CA13359E80F}" type="sibTrans" cxnId="{3C72BAFF-A039-4859-84DF-219B22E5C24E}">
      <dgm:prSet/>
      <dgm:spPr/>
      <dgm:t>
        <a:bodyPr/>
        <a:lstStyle/>
        <a:p>
          <a:endParaRPr lang="en-US"/>
        </a:p>
      </dgm:t>
    </dgm:pt>
    <dgm:pt modelId="{7F7D03C9-BF50-41AE-95F8-96FD9E22CBC8}">
      <dgm:prSet phldrT="[Text]"/>
      <dgm:spPr/>
      <dgm:t>
        <a:bodyPr/>
        <a:lstStyle/>
        <a:p>
          <a:r>
            <a:rPr lang="en-US" dirty="0" smtClean="0"/>
            <a:t>Partnering/Sharing Knowledge</a:t>
          </a:r>
          <a:endParaRPr lang="en-US" dirty="0"/>
        </a:p>
      </dgm:t>
    </dgm:pt>
    <dgm:pt modelId="{1605D65B-7F65-493C-A99F-DBD450459522}" type="parTrans" cxnId="{8E7C1979-846A-478C-BF65-B6A6164211B7}">
      <dgm:prSet/>
      <dgm:spPr/>
      <dgm:t>
        <a:bodyPr/>
        <a:lstStyle/>
        <a:p>
          <a:endParaRPr lang="en-US"/>
        </a:p>
      </dgm:t>
    </dgm:pt>
    <dgm:pt modelId="{39CEDFA2-7BD8-460B-8865-BA2746DDAD01}" type="sibTrans" cxnId="{8E7C1979-846A-478C-BF65-B6A6164211B7}">
      <dgm:prSet/>
      <dgm:spPr/>
      <dgm:t>
        <a:bodyPr/>
        <a:lstStyle/>
        <a:p>
          <a:endParaRPr lang="en-US"/>
        </a:p>
      </dgm:t>
    </dgm:pt>
    <dgm:pt modelId="{11426649-11D1-4F6D-AA76-668FA92DF596}">
      <dgm:prSet phldrT="[Text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PISA International Option</a:t>
          </a:r>
          <a:endParaRPr lang="en-US" dirty="0"/>
        </a:p>
      </dgm:t>
    </dgm:pt>
    <dgm:pt modelId="{1C0777B1-5755-4FE9-BC01-65B14C22C6DE}" type="parTrans" cxnId="{4DDCB438-10E5-48EF-91FF-DAE2748B2BC5}">
      <dgm:prSet/>
      <dgm:spPr/>
      <dgm:t>
        <a:bodyPr/>
        <a:lstStyle/>
        <a:p>
          <a:endParaRPr lang="en-US"/>
        </a:p>
      </dgm:t>
    </dgm:pt>
    <dgm:pt modelId="{D96AFE6F-07D2-413E-A119-B8F9CE2BD1C7}" type="sibTrans" cxnId="{4DDCB438-10E5-48EF-91FF-DAE2748B2BC5}">
      <dgm:prSet/>
      <dgm:spPr/>
      <dgm:t>
        <a:bodyPr/>
        <a:lstStyle/>
        <a:p>
          <a:endParaRPr lang="en-US"/>
        </a:p>
      </dgm:t>
    </dgm:pt>
    <dgm:pt modelId="{A1CE2779-94B0-4B47-A7BB-AEB362E24A78}">
      <dgm:prSet phldrT="[Text]"/>
      <dgm:spPr>
        <a:solidFill>
          <a:srgbClr val="FF8C06"/>
        </a:solidFill>
      </dgm:spPr>
      <dgm:t>
        <a:bodyPr/>
        <a:lstStyle/>
        <a:p>
          <a:r>
            <a:rPr lang="en-US" dirty="0" smtClean="0"/>
            <a:t>Sharing Lessons Learned</a:t>
          </a:r>
          <a:endParaRPr lang="en-US" dirty="0"/>
        </a:p>
      </dgm:t>
    </dgm:pt>
    <dgm:pt modelId="{BCC18EDA-1484-486D-B338-9D3F9B0CAD66}" type="parTrans" cxnId="{4441F781-A50B-499D-BE3C-C9A1CECB59F8}">
      <dgm:prSet/>
      <dgm:spPr/>
      <dgm:t>
        <a:bodyPr/>
        <a:lstStyle/>
        <a:p>
          <a:endParaRPr lang="en-US"/>
        </a:p>
      </dgm:t>
    </dgm:pt>
    <dgm:pt modelId="{96367474-D7D2-4377-A286-FACB49C3315E}" type="sibTrans" cxnId="{4441F781-A50B-499D-BE3C-C9A1CECB59F8}">
      <dgm:prSet/>
      <dgm:spPr/>
      <dgm:t>
        <a:bodyPr/>
        <a:lstStyle/>
        <a:p>
          <a:endParaRPr lang="en-US"/>
        </a:p>
      </dgm:t>
    </dgm:pt>
    <dgm:pt modelId="{FE75BEF8-463D-4A7D-991B-801E4A95726A}">
      <dgm:prSet phldrT="[Text]"/>
      <dgm:spPr>
        <a:gradFill flip="none" rotWithShape="1">
          <a:gsLst>
            <a:gs pos="0">
              <a:srgbClr val="FF8C06">
                <a:tint val="66000"/>
                <a:satMod val="160000"/>
              </a:srgbClr>
            </a:gs>
            <a:gs pos="50000">
              <a:srgbClr val="FF8C06">
                <a:tint val="44500"/>
                <a:satMod val="160000"/>
              </a:srgbClr>
            </a:gs>
            <a:gs pos="100000">
              <a:srgbClr val="FF8C06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READ Website</a:t>
          </a:r>
          <a:endParaRPr lang="en-US" dirty="0"/>
        </a:p>
      </dgm:t>
    </dgm:pt>
    <dgm:pt modelId="{89A25E44-2ECB-4584-B1B0-5327D37868CA}" type="parTrans" cxnId="{21BE3409-94F2-4C3D-B0D1-DC8B10774A4C}">
      <dgm:prSet/>
      <dgm:spPr/>
      <dgm:t>
        <a:bodyPr/>
        <a:lstStyle/>
        <a:p>
          <a:endParaRPr lang="en-US"/>
        </a:p>
      </dgm:t>
    </dgm:pt>
    <dgm:pt modelId="{957CEA1C-556A-4CA3-B3E3-124B7315CB37}" type="sibTrans" cxnId="{21BE3409-94F2-4C3D-B0D1-DC8B10774A4C}">
      <dgm:prSet/>
      <dgm:spPr/>
      <dgm:t>
        <a:bodyPr/>
        <a:lstStyle/>
        <a:p>
          <a:endParaRPr lang="en-US"/>
        </a:p>
      </dgm:t>
    </dgm:pt>
    <dgm:pt modelId="{847543AA-2B4F-43F2-B198-75178C232B6D}">
      <dgm:prSet phldrT="[Text]"/>
      <dgm:spPr>
        <a:gradFill flip="none" rotWithShape="1">
          <a:gsLst>
            <a:gs pos="0">
              <a:srgbClr val="FF8C06">
                <a:tint val="66000"/>
                <a:satMod val="160000"/>
              </a:srgbClr>
            </a:gs>
            <a:gs pos="50000">
              <a:srgbClr val="FF8C06">
                <a:tint val="44500"/>
                <a:satMod val="160000"/>
              </a:srgbClr>
            </a:gs>
            <a:gs pos="100000">
              <a:srgbClr val="FF8C06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Third READ Global Conference</a:t>
          </a:r>
          <a:endParaRPr lang="en-US" dirty="0"/>
        </a:p>
      </dgm:t>
    </dgm:pt>
    <dgm:pt modelId="{5166851E-3588-4396-B00C-C42EAAF297D6}" type="parTrans" cxnId="{36CEE582-BEA0-4935-A948-B3FFF55E7C37}">
      <dgm:prSet/>
      <dgm:spPr/>
      <dgm:t>
        <a:bodyPr/>
        <a:lstStyle/>
        <a:p>
          <a:endParaRPr lang="en-US"/>
        </a:p>
      </dgm:t>
    </dgm:pt>
    <dgm:pt modelId="{EF64DC8C-016B-4E3F-8D16-DF2BA7872E21}" type="sibTrans" cxnId="{36CEE582-BEA0-4935-A948-B3FFF55E7C37}">
      <dgm:prSet/>
      <dgm:spPr/>
      <dgm:t>
        <a:bodyPr/>
        <a:lstStyle/>
        <a:p>
          <a:endParaRPr lang="en-US"/>
        </a:p>
      </dgm:t>
    </dgm:pt>
    <dgm:pt modelId="{AE48617C-FF84-4537-9A4D-65AE58BD0A22}">
      <dgm:prSet phldrT="[Text]"/>
      <dgm:spPr>
        <a:gradFill flip="none" rotWithShape="1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en-US" dirty="0"/>
        </a:p>
      </dgm:t>
    </dgm:pt>
    <dgm:pt modelId="{115168C8-F611-4E04-BA4C-A20249A29E0B}" type="parTrans" cxnId="{41617D1B-E8AB-4A02-8507-18007D2C5074}">
      <dgm:prSet/>
      <dgm:spPr/>
      <dgm:t>
        <a:bodyPr/>
        <a:lstStyle/>
        <a:p>
          <a:endParaRPr lang="en-US"/>
        </a:p>
      </dgm:t>
    </dgm:pt>
    <dgm:pt modelId="{8CBEE369-1FE8-4D06-8198-5ABE59041167}" type="sibTrans" cxnId="{41617D1B-E8AB-4A02-8507-18007D2C5074}">
      <dgm:prSet/>
      <dgm:spPr/>
      <dgm:t>
        <a:bodyPr/>
        <a:lstStyle/>
        <a:p>
          <a:endParaRPr lang="en-US"/>
        </a:p>
      </dgm:t>
    </dgm:pt>
    <dgm:pt modelId="{FB037E56-2885-44BE-BD04-61AB19ABAA19}">
      <dgm:prSet phldrT="[Text]"/>
      <dgm:spPr>
        <a:gradFill flip="none" rotWithShape="1">
          <a:gsLst>
            <a:gs pos="0">
              <a:srgbClr val="002060">
                <a:tint val="66000"/>
                <a:satMod val="160000"/>
              </a:srgbClr>
            </a:gs>
            <a:gs pos="50000">
              <a:srgbClr val="002060">
                <a:tint val="44500"/>
                <a:satMod val="160000"/>
              </a:srgbClr>
            </a:gs>
            <a:gs pos="100000">
              <a:srgbClr val="00206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Skills Measurement Tool </a:t>
          </a:r>
          <a:endParaRPr lang="en-US" dirty="0"/>
        </a:p>
      </dgm:t>
    </dgm:pt>
    <dgm:pt modelId="{87886076-B203-42FD-B870-3505D020EB14}" type="parTrans" cxnId="{702B356A-080E-4B37-9E3F-19665DA4F700}">
      <dgm:prSet/>
      <dgm:spPr/>
      <dgm:t>
        <a:bodyPr/>
        <a:lstStyle/>
        <a:p>
          <a:endParaRPr lang="en-US"/>
        </a:p>
      </dgm:t>
    </dgm:pt>
    <dgm:pt modelId="{123043CF-470D-4E18-97EC-B56A6C2B15CC}" type="sibTrans" cxnId="{702B356A-080E-4B37-9E3F-19665DA4F700}">
      <dgm:prSet/>
      <dgm:spPr/>
      <dgm:t>
        <a:bodyPr/>
        <a:lstStyle/>
        <a:p>
          <a:endParaRPr lang="en-US"/>
        </a:p>
      </dgm:t>
    </dgm:pt>
    <dgm:pt modelId="{70A4255E-3D62-41C3-B477-C4634042CD75}">
      <dgm:prSet phldrT="[Text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Russian Study Visit to READ Country (Development in Practice)</a:t>
          </a:r>
          <a:endParaRPr lang="en-US" dirty="0"/>
        </a:p>
      </dgm:t>
    </dgm:pt>
    <dgm:pt modelId="{72868626-280D-46F2-A55A-A4E008D9B9AA}" type="parTrans" cxnId="{C021A8F7-3DAA-4C27-8FD5-A1A9A8C74F9A}">
      <dgm:prSet/>
      <dgm:spPr/>
      <dgm:t>
        <a:bodyPr/>
        <a:lstStyle/>
        <a:p>
          <a:endParaRPr lang="en-US"/>
        </a:p>
      </dgm:t>
    </dgm:pt>
    <dgm:pt modelId="{41AF9C8C-3CD8-4180-A0F3-03548D0F9D32}" type="sibTrans" cxnId="{C021A8F7-3DAA-4C27-8FD5-A1A9A8C74F9A}">
      <dgm:prSet/>
      <dgm:spPr/>
      <dgm:t>
        <a:bodyPr/>
        <a:lstStyle/>
        <a:p>
          <a:endParaRPr lang="en-US"/>
        </a:p>
      </dgm:t>
    </dgm:pt>
    <dgm:pt modelId="{4F5F38D8-1455-41A6-86B8-BA824CCC715E}">
      <dgm:prSet phldrT="[Text]"/>
      <dgm:spPr>
        <a:gradFill flip="none" rotWithShape="1">
          <a:gsLst>
            <a:gs pos="0">
              <a:srgbClr val="FF8C06">
                <a:tint val="66000"/>
                <a:satMod val="160000"/>
              </a:srgbClr>
            </a:gs>
            <a:gs pos="50000">
              <a:srgbClr val="FF8C06">
                <a:tint val="44500"/>
                <a:satMod val="160000"/>
              </a:srgbClr>
            </a:gs>
            <a:gs pos="100000">
              <a:srgbClr val="FF8C06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5F86BEFD-F7A4-4F34-AC55-6EB04329574C}" type="parTrans" cxnId="{62C35AB1-3376-4D24-B9C2-A71ACB00927A}">
      <dgm:prSet/>
      <dgm:spPr/>
      <dgm:t>
        <a:bodyPr/>
        <a:lstStyle/>
        <a:p>
          <a:endParaRPr lang="en-US"/>
        </a:p>
      </dgm:t>
    </dgm:pt>
    <dgm:pt modelId="{EFFEFBF3-2B37-4276-88B8-B84EA2BB6E88}" type="sibTrans" cxnId="{62C35AB1-3376-4D24-B9C2-A71ACB00927A}">
      <dgm:prSet/>
      <dgm:spPr/>
      <dgm:t>
        <a:bodyPr/>
        <a:lstStyle/>
        <a:p>
          <a:endParaRPr lang="en-US"/>
        </a:p>
      </dgm:t>
    </dgm:pt>
    <dgm:pt modelId="{3013A239-D85B-47FC-8C14-190BC033F6B9}">
      <dgm:prSet phldrT="[Text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Promoting READ and SABER-Student Assessments</a:t>
          </a:r>
          <a:endParaRPr lang="en-US" dirty="0"/>
        </a:p>
      </dgm:t>
    </dgm:pt>
    <dgm:pt modelId="{979B1A46-979E-4211-B8FB-A52CD5A3C2E1}" type="parTrans" cxnId="{4E8E164F-35BF-4B2A-A85F-F5E25F15CA28}">
      <dgm:prSet/>
      <dgm:spPr/>
      <dgm:t>
        <a:bodyPr/>
        <a:lstStyle/>
        <a:p>
          <a:endParaRPr lang="en-US"/>
        </a:p>
      </dgm:t>
    </dgm:pt>
    <dgm:pt modelId="{53C7C08C-D406-49C9-A5A9-4D0756F54C63}" type="sibTrans" cxnId="{4E8E164F-35BF-4B2A-A85F-F5E25F15CA28}">
      <dgm:prSet/>
      <dgm:spPr/>
      <dgm:t>
        <a:bodyPr/>
        <a:lstStyle/>
        <a:p>
          <a:endParaRPr lang="en-US"/>
        </a:p>
      </dgm:t>
    </dgm:pt>
    <dgm:pt modelId="{80CD7835-CAE9-4011-BA44-CD0BB975E24E}" type="pres">
      <dgm:prSet presAssocID="{39B1C18C-4433-416F-8766-B1EDE4F72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C3AD4-8D33-43C0-AB87-8693DA99BAFD}" type="pres">
      <dgm:prSet presAssocID="{445DC46D-3D59-429C-BBE5-28DC012CF3AD}" presName="composite" presStyleCnt="0"/>
      <dgm:spPr/>
      <dgm:t>
        <a:bodyPr/>
        <a:lstStyle/>
        <a:p>
          <a:endParaRPr lang="en-US"/>
        </a:p>
      </dgm:t>
    </dgm:pt>
    <dgm:pt modelId="{10F17965-5C47-4E5A-94A0-412738F1E192}" type="pres">
      <dgm:prSet presAssocID="{445DC46D-3D59-429C-BBE5-28DC012CF3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AF309-496B-4ADE-B221-3ECE3E3C81BC}" type="pres">
      <dgm:prSet presAssocID="{445DC46D-3D59-429C-BBE5-28DC012CF3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D8306-BF62-4983-90FE-C07999B18080}" type="pres">
      <dgm:prSet presAssocID="{20E30C92-64D5-4D1D-B268-4990098868BB}" presName="space" presStyleCnt="0"/>
      <dgm:spPr/>
      <dgm:t>
        <a:bodyPr/>
        <a:lstStyle/>
        <a:p>
          <a:endParaRPr lang="en-US"/>
        </a:p>
      </dgm:t>
    </dgm:pt>
    <dgm:pt modelId="{1A00077B-9577-46F7-A6A1-788706504433}" type="pres">
      <dgm:prSet presAssocID="{7F7D03C9-BF50-41AE-95F8-96FD9E22CBC8}" presName="composite" presStyleCnt="0"/>
      <dgm:spPr/>
      <dgm:t>
        <a:bodyPr/>
        <a:lstStyle/>
        <a:p>
          <a:endParaRPr lang="en-US"/>
        </a:p>
      </dgm:t>
    </dgm:pt>
    <dgm:pt modelId="{E83AF568-3EEA-46B0-BE09-0B1EB7B66E8E}" type="pres">
      <dgm:prSet presAssocID="{7F7D03C9-BF50-41AE-95F8-96FD9E22CBC8}" presName="parTx" presStyleLbl="alignNode1" presStyleIdx="1" presStyleCnt="3" custLinFactNeighborX="1057" custLinFactNeighborY="-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F679B-A962-44BD-8881-8074CE7DC526}" type="pres">
      <dgm:prSet presAssocID="{7F7D03C9-BF50-41AE-95F8-96FD9E22CBC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4445A-7C23-4C15-8E17-AC2C9FE47A2E}" type="pres">
      <dgm:prSet presAssocID="{39CEDFA2-7BD8-460B-8865-BA2746DDAD01}" presName="space" presStyleCnt="0"/>
      <dgm:spPr/>
      <dgm:t>
        <a:bodyPr/>
        <a:lstStyle/>
        <a:p>
          <a:endParaRPr lang="en-US"/>
        </a:p>
      </dgm:t>
    </dgm:pt>
    <dgm:pt modelId="{0ED1C042-5F3B-484D-AA19-E84F161B1482}" type="pres">
      <dgm:prSet presAssocID="{A1CE2779-94B0-4B47-A7BB-AEB362E24A78}" presName="composite" presStyleCnt="0"/>
      <dgm:spPr/>
      <dgm:t>
        <a:bodyPr/>
        <a:lstStyle/>
        <a:p>
          <a:endParaRPr lang="en-US"/>
        </a:p>
      </dgm:t>
    </dgm:pt>
    <dgm:pt modelId="{8BFFD474-9A1E-473B-A198-03B24C7887DC}" type="pres">
      <dgm:prSet presAssocID="{A1CE2779-94B0-4B47-A7BB-AEB362E24A7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BA0FC-21C1-4BA4-9E68-05DBEB88BB5C}" type="pres">
      <dgm:prSet presAssocID="{A1CE2779-94B0-4B47-A7BB-AEB362E24A7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51630-CD10-4CA9-89B5-8389F7240EC0}" type="presOf" srcId="{AE48617C-FF84-4537-9A4D-65AE58BD0A22}" destId="{22AAF309-496B-4ADE-B221-3ECE3E3C81BC}" srcOrd="0" destOrd="3" presId="urn:microsoft.com/office/officeart/2005/8/layout/hList1"/>
    <dgm:cxn modelId="{3C72BAFF-A039-4859-84DF-219B22E5C24E}" srcId="{445DC46D-3D59-429C-BBE5-28DC012CF3AD}" destId="{8035D183-2246-4E63-A49E-0167EC42D6F2}" srcOrd="1" destOrd="0" parTransId="{19334DCD-1BB4-41E7-B461-C1FCDD020FE0}" sibTransId="{47F59558-0449-4080-BAB5-7CA13359E80F}"/>
    <dgm:cxn modelId="{4E8E164F-35BF-4B2A-A85F-F5E25F15CA28}" srcId="{7F7D03C9-BF50-41AE-95F8-96FD9E22CBC8}" destId="{3013A239-D85B-47FC-8C14-190BC033F6B9}" srcOrd="1" destOrd="0" parTransId="{979B1A46-979E-4211-B8FB-A52CD5A3C2E1}" sibTransId="{53C7C08C-D406-49C9-A5A9-4D0756F54C63}"/>
    <dgm:cxn modelId="{41617D1B-E8AB-4A02-8507-18007D2C5074}" srcId="{445DC46D-3D59-429C-BBE5-28DC012CF3AD}" destId="{AE48617C-FF84-4537-9A4D-65AE58BD0A22}" srcOrd="3" destOrd="0" parTransId="{115168C8-F611-4E04-BA4C-A20249A29E0B}" sibTransId="{8CBEE369-1FE8-4D06-8198-5ABE59041167}"/>
    <dgm:cxn modelId="{702B356A-080E-4B37-9E3F-19665DA4F700}" srcId="{445DC46D-3D59-429C-BBE5-28DC012CF3AD}" destId="{FB037E56-2885-44BE-BD04-61AB19ABAA19}" srcOrd="2" destOrd="0" parTransId="{87886076-B203-42FD-B870-3505D020EB14}" sibTransId="{123043CF-470D-4E18-97EC-B56A6C2B15CC}"/>
    <dgm:cxn modelId="{62C35AB1-3376-4D24-B9C2-A71ACB00927A}" srcId="{A1CE2779-94B0-4B47-A7BB-AEB362E24A78}" destId="{4F5F38D8-1455-41A6-86B8-BA824CCC715E}" srcOrd="1" destOrd="0" parTransId="{5F86BEFD-F7A4-4F34-AC55-6EB04329574C}" sibTransId="{EFFEFBF3-2B37-4276-88B8-B84EA2BB6E88}"/>
    <dgm:cxn modelId="{7D1C1D7A-007E-4486-9D61-BBD469572454}" type="presOf" srcId="{3013A239-D85B-47FC-8C14-190BC033F6B9}" destId="{FB2F679B-A962-44BD-8881-8074CE7DC526}" srcOrd="0" destOrd="1" presId="urn:microsoft.com/office/officeart/2005/8/layout/hList1"/>
    <dgm:cxn modelId="{6B5EF419-04D3-40B7-A232-4AD058333E0E}" type="presOf" srcId="{11426649-11D1-4F6D-AA76-668FA92DF596}" destId="{FB2F679B-A962-44BD-8881-8074CE7DC526}" srcOrd="0" destOrd="0" presId="urn:microsoft.com/office/officeart/2005/8/layout/hList1"/>
    <dgm:cxn modelId="{21BE3409-94F2-4C3D-B0D1-DC8B10774A4C}" srcId="{A1CE2779-94B0-4B47-A7BB-AEB362E24A78}" destId="{FE75BEF8-463D-4A7D-991B-801E4A95726A}" srcOrd="0" destOrd="0" parTransId="{89A25E44-2ECB-4584-B1B0-5327D37868CA}" sibTransId="{957CEA1C-556A-4CA3-B3E3-124B7315CB37}"/>
    <dgm:cxn modelId="{DF3574C1-4D47-4AD1-9D30-973F4CECE95B}" type="presOf" srcId="{39B1C18C-4433-416F-8766-B1EDE4F727F0}" destId="{80CD7835-CAE9-4011-BA44-CD0BB975E24E}" srcOrd="0" destOrd="0" presId="urn:microsoft.com/office/officeart/2005/8/layout/hList1"/>
    <dgm:cxn modelId="{710E6DE1-08F9-41CA-A6F0-F5FCB210DC22}" type="presOf" srcId="{A1CE2779-94B0-4B47-A7BB-AEB362E24A78}" destId="{8BFFD474-9A1E-473B-A198-03B24C7887DC}" srcOrd="0" destOrd="0" presId="urn:microsoft.com/office/officeart/2005/8/layout/hList1"/>
    <dgm:cxn modelId="{F9E38E4D-BD85-40C2-BB3F-83CB6B4F720D}" type="presOf" srcId="{FB037E56-2885-44BE-BD04-61AB19ABAA19}" destId="{22AAF309-496B-4ADE-B221-3ECE3E3C81BC}" srcOrd="0" destOrd="2" presId="urn:microsoft.com/office/officeart/2005/8/layout/hList1"/>
    <dgm:cxn modelId="{D064E93B-E1C9-46AE-A2E7-4E9517CAC078}" type="presOf" srcId="{4F5F38D8-1455-41A6-86B8-BA824CCC715E}" destId="{4C4BA0FC-21C1-4BA4-9E68-05DBEB88BB5C}" srcOrd="0" destOrd="1" presId="urn:microsoft.com/office/officeart/2005/8/layout/hList1"/>
    <dgm:cxn modelId="{D7D0C36B-641D-409A-8985-30CB39D5C114}" srcId="{39B1C18C-4433-416F-8766-B1EDE4F727F0}" destId="{445DC46D-3D59-429C-BBE5-28DC012CF3AD}" srcOrd="0" destOrd="0" parTransId="{4C5EB0C7-190B-41FD-9079-CDB3FB8A26EF}" sibTransId="{20E30C92-64D5-4D1D-B268-4990098868BB}"/>
    <dgm:cxn modelId="{C021A8F7-3DAA-4C27-8FD5-A1A9A8C74F9A}" srcId="{7F7D03C9-BF50-41AE-95F8-96FD9E22CBC8}" destId="{70A4255E-3D62-41C3-B477-C4634042CD75}" srcOrd="2" destOrd="0" parTransId="{72868626-280D-46F2-A55A-A4E008D9B9AA}" sibTransId="{41AF9C8C-3CD8-4180-A0F3-03548D0F9D32}"/>
    <dgm:cxn modelId="{9B906980-DF00-47A5-99BE-E10CBBCE2CE9}" type="presOf" srcId="{FE75BEF8-463D-4A7D-991B-801E4A95726A}" destId="{4C4BA0FC-21C1-4BA4-9E68-05DBEB88BB5C}" srcOrd="0" destOrd="0" presId="urn:microsoft.com/office/officeart/2005/8/layout/hList1"/>
    <dgm:cxn modelId="{16D6B4F6-C253-4B40-9643-0AF4D7086DDB}" type="presOf" srcId="{7F7D03C9-BF50-41AE-95F8-96FD9E22CBC8}" destId="{E83AF568-3EEA-46B0-BE09-0B1EB7B66E8E}" srcOrd="0" destOrd="0" presId="urn:microsoft.com/office/officeart/2005/8/layout/hList1"/>
    <dgm:cxn modelId="{4441F781-A50B-499D-BE3C-C9A1CECB59F8}" srcId="{39B1C18C-4433-416F-8766-B1EDE4F727F0}" destId="{A1CE2779-94B0-4B47-A7BB-AEB362E24A78}" srcOrd="2" destOrd="0" parTransId="{BCC18EDA-1484-486D-B338-9D3F9B0CAD66}" sibTransId="{96367474-D7D2-4377-A286-FACB49C3315E}"/>
    <dgm:cxn modelId="{36CEE582-BEA0-4935-A948-B3FFF55E7C37}" srcId="{A1CE2779-94B0-4B47-A7BB-AEB362E24A78}" destId="{847543AA-2B4F-43F2-B198-75178C232B6D}" srcOrd="2" destOrd="0" parTransId="{5166851E-3588-4396-B00C-C42EAAF297D6}" sibTransId="{EF64DC8C-016B-4E3F-8D16-DF2BA7872E21}"/>
    <dgm:cxn modelId="{822F791B-6121-431D-BD5B-7BDDDC7F3F39}" type="presOf" srcId="{847543AA-2B4F-43F2-B198-75178C232B6D}" destId="{4C4BA0FC-21C1-4BA4-9E68-05DBEB88BB5C}" srcOrd="0" destOrd="2" presId="urn:microsoft.com/office/officeart/2005/8/layout/hList1"/>
    <dgm:cxn modelId="{DB234007-92A8-4EDC-A7FA-43191A726D3F}" srcId="{445DC46D-3D59-429C-BBE5-28DC012CF3AD}" destId="{BDF99711-5F59-4215-8C5D-F95333B44437}" srcOrd="0" destOrd="0" parTransId="{ABCD77F2-BEDF-4E76-BA83-2E8EFA3EF29C}" sibTransId="{CD2BAABB-B052-499C-AD0A-AAC91FBF09E8}"/>
    <dgm:cxn modelId="{1EAA186A-6EF7-49A7-82CE-60C40341DEF9}" type="presOf" srcId="{70A4255E-3D62-41C3-B477-C4634042CD75}" destId="{FB2F679B-A962-44BD-8881-8074CE7DC526}" srcOrd="0" destOrd="2" presId="urn:microsoft.com/office/officeart/2005/8/layout/hList1"/>
    <dgm:cxn modelId="{30C0E7DF-EB5D-420D-85DF-6709794DC266}" type="presOf" srcId="{445DC46D-3D59-429C-BBE5-28DC012CF3AD}" destId="{10F17965-5C47-4E5A-94A0-412738F1E192}" srcOrd="0" destOrd="0" presId="urn:microsoft.com/office/officeart/2005/8/layout/hList1"/>
    <dgm:cxn modelId="{5336617D-85FC-4457-A87E-DB2B0AF7558F}" type="presOf" srcId="{BDF99711-5F59-4215-8C5D-F95333B44437}" destId="{22AAF309-496B-4ADE-B221-3ECE3E3C81BC}" srcOrd="0" destOrd="0" presId="urn:microsoft.com/office/officeart/2005/8/layout/hList1"/>
    <dgm:cxn modelId="{FA7C9165-BAF0-4019-87CB-203E248DDD0B}" type="presOf" srcId="{8035D183-2246-4E63-A49E-0167EC42D6F2}" destId="{22AAF309-496B-4ADE-B221-3ECE3E3C81BC}" srcOrd="0" destOrd="1" presId="urn:microsoft.com/office/officeart/2005/8/layout/hList1"/>
    <dgm:cxn modelId="{4DDCB438-10E5-48EF-91FF-DAE2748B2BC5}" srcId="{7F7D03C9-BF50-41AE-95F8-96FD9E22CBC8}" destId="{11426649-11D1-4F6D-AA76-668FA92DF596}" srcOrd="0" destOrd="0" parTransId="{1C0777B1-5755-4FE9-BC01-65B14C22C6DE}" sibTransId="{D96AFE6F-07D2-413E-A119-B8F9CE2BD1C7}"/>
    <dgm:cxn modelId="{8E7C1979-846A-478C-BF65-B6A6164211B7}" srcId="{39B1C18C-4433-416F-8766-B1EDE4F727F0}" destId="{7F7D03C9-BF50-41AE-95F8-96FD9E22CBC8}" srcOrd="1" destOrd="0" parTransId="{1605D65B-7F65-493C-A99F-DBD450459522}" sibTransId="{39CEDFA2-7BD8-460B-8865-BA2746DDAD01}"/>
    <dgm:cxn modelId="{413B7FF7-083B-4AC7-BD6A-3DC3A1B7AC18}" type="presParOf" srcId="{80CD7835-CAE9-4011-BA44-CD0BB975E24E}" destId="{9A5C3AD4-8D33-43C0-AB87-8693DA99BAFD}" srcOrd="0" destOrd="0" presId="urn:microsoft.com/office/officeart/2005/8/layout/hList1"/>
    <dgm:cxn modelId="{9121F70E-ED07-4FD3-83AF-E8468261B51A}" type="presParOf" srcId="{9A5C3AD4-8D33-43C0-AB87-8693DA99BAFD}" destId="{10F17965-5C47-4E5A-94A0-412738F1E192}" srcOrd="0" destOrd="0" presId="urn:microsoft.com/office/officeart/2005/8/layout/hList1"/>
    <dgm:cxn modelId="{7CDDB307-F243-4241-929B-2C603C67CDF6}" type="presParOf" srcId="{9A5C3AD4-8D33-43C0-AB87-8693DA99BAFD}" destId="{22AAF309-496B-4ADE-B221-3ECE3E3C81BC}" srcOrd="1" destOrd="0" presId="urn:microsoft.com/office/officeart/2005/8/layout/hList1"/>
    <dgm:cxn modelId="{EF77854E-B90C-45FF-8AB9-D9F6AADD81A0}" type="presParOf" srcId="{80CD7835-CAE9-4011-BA44-CD0BB975E24E}" destId="{9B1D8306-BF62-4983-90FE-C07999B18080}" srcOrd="1" destOrd="0" presId="urn:microsoft.com/office/officeart/2005/8/layout/hList1"/>
    <dgm:cxn modelId="{D25A0652-C7E7-4088-AE83-F6F5C09CD87E}" type="presParOf" srcId="{80CD7835-CAE9-4011-BA44-CD0BB975E24E}" destId="{1A00077B-9577-46F7-A6A1-788706504433}" srcOrd="2" destOrd="0" presId="urn:microsoft.com/office/officeart/2005/8/layout/hList1"/>
    <dgm:cxn modelId="{0BA189E4-F450-454E-85CE-7635CCCBF199}" type="presParOf" srcId="{1A00077B-9577-46F7-A6A1-788706504433}" destId="{E83AF568-3EEA-46B0-BE09-0B1EB7B66E8E}" srcOrd="0" destOrd="0" presId="urn:microsoft.com/office/officeart/2005/8/layout/hList1"/>
    <dgm:cxn modelId="{0FEFEEA4-BA3C-472D-9141-5905556250EB}" type="presParOf" srcId="{1A00077B-9577-46F7-A6A1-788706504433}" destId="{FB2F679B-A962-44BD-8881-8074CE7DC526}" srcOrd="1" destOrd="0" presId="urn:microsoft.com/office/officeart/2005/8/layout/hList1"/>
    <dgm:cxn modelId="{594D53E3-7F07-4850-86DC-620B9B7EAF2F}" type="presParOf" srcId="{80CD7835-CAE9-4011-BA44-CD0BB975E24E}" destId="{4124445A-7C23-4C15-8E17-AC2C9FE47A2E}" srcOrd="3" destOrd="0" presId="urn:microsoft.com/office/officeart/2005/8/layout/hList1"/>
    <dgm:cxn modelId="{D478A5EF-6F52-42AE-A4D6-06E54CAFCEEC}" type="presParOf" srcId="{80CD7835-CAE9-4011-BA44-CD0BB975E24E}" destId="{0ED1C042-5F3B-484D-AA19-E84F161B1482}" srcOrd="4" destOrd="0" presId="urn:microsoft.com/office/officeart/2005/8/layout/hList1"/>
    <dgm:cxn modelId="{F3E41E1E-0501-4634-96B0-D83A80879169}" type="presParOf" srcId="{0ED1C042-5F3B-484D-AA19-E84F161B1482}" destId="{8BFFD474-9A1E-473B-A198-03B24C7887DC}" srcOrd="0" destOrd="0" presId="urn:microsoft.com/office/officeart/2005/8/layout/hList1"/>
    <dgm:cxn modelId="{EECBC417-3C2A-420A-82F4-4376D5CB4850}" type="presParOf" srcId="{0ED1C042-5F3B-484D-AA19-E84F161B1482}" destId="{4C4BA0FC-21C1-4BA4-9E68-05DBEB88BB5C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E1856B-DD5E-4BCB-99CC-706DF2677CBF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B748DE-3914-46AD-A459-6147F260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readtf@worldbank.org" TargetMode="External"/><Relationship Id="rId3" Type="http://schemas.openxmlformats.org/officeDocument/2006/relationships/hyperlink" Target="http://web.worldbank.org/WBSITE/EXTERNAL/TOPICS/EXTEDUCATION/EXTREAD/0,,contentMDK:22890488~pagePK:64168445~piPK:64168309~theSitePK:7526432,00.html" TargetMode="External"/><Relationship Id="rId7" Type="http://schemas.openxmlformats.org/officeDocument/2006/relationships/hyperlink" Target="http://blogs.worldbank.org/educ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eb.worldbank.org/WBSITE/EXTERNAL/TOPICS/EXTEDUCATION/EXTREAD/0,,contentMDK:22891799~pagePK:64168427~piPK:64168435~theSitePK:7526432~isCURL:Y,00.html" TargetMode="External"/><Relationship Id="rId5" Type="http://schemas.openxmlformats.org/officeDocument/2006/relationships/hyperlink" Target="http://web.worldbank.org/WBSITE/EXTERNAL/TOPICS/EXTEDUCATION/EXTREAD/0,,contentMDK:22890228~menuPK:7875193~pagePK:64168445~piPK:64168309~theSitePK:7526432,00.html" TargetMode="External"/><Relationship Id="rId4" Type="http://schemas.openxmlformats.org/officeDocument/2006/relationships/hyperlink" Target="http://web.worldbank.org/WBSITE/EXTERNAL/TOPICS/EXTEDUCATION/EXTREAD/0,,contentMDK:22861239~menuPK:7526450~pagePK:64168445~piPK:64168309~theSitePK:7526432,00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6AC22-86E5-444B-A6D1-4E7087524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7485FC-3C11-4CD7-B10C-C1E685BE9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READ Funding has contributed to huge Program at WB.  Part of the new Education Sector Strategy– benchmark performance of different subsystems.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This is main story: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- determine what matters, </a:t>
            </a:r>
          </a:p>
          <a:p>
            <a:pPr>
              <a:spcBef>
                <a:spcPct val="0"/>
              </a:spcBef>
            </a:pPr>
            <a:r>
              <a:rPr lang="en-US" smtClean="0"/>
              <a:t>- develop metrics, </a:t>
            </a:r>
          </a:p>
          <a:p>
            <a:pPr>
              <a:spcBef>
                <a:spcPct val="0"/>
              </a:spcBef>
            </a:pPr>
            <a:r>
              <a:rPr lang="en-US" smtClean="0"/>
              <a:t>- apply metrics to assess and benchmark, </a:t>
            </a:r>
          </a:p>
          <a:p>
            <a:pPr>
              <a:spcBef>
                <a:spcPct val="0"/>
              </a:spcBef>
            </a:pPr>
            <a:r>
              <a:rPr lang="en-US" smtClean="0"/>
              <a:t>- use findings from assessments to help countries improve policy.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15 areas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ABA057-3C6E-434B-B62C-3829031694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C04AB-5D9A-4C46-B84E-84ED0B1D59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Quarterly Update in the form of a newsletter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9D311-E473-42D0-A6AF-F44A7FBD44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Instead of going alphabetically through them– regionally since they have the most in common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Africa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Central Asia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South East Asia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A2DEC2-2F76-4DFB-9D97-239BF22C0B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SABER-Standards</a:t>
            </a:r>
          </a:p>
          <a:p>
            <a:pPr>
              <a:spcBef>
                <a:spcPct val="0"/>
              </a:spcBef>
            </a:pPr>
            <a:r>
              <a:rPr lang="en-US" smtClean="0"/>
              <a:t>PISA 2012-OECD Tool</a:t>
            </a:r>
          </a:p>
          <a:p>
            <a:pPr>
              <a:spcBef>
                <a:spcPct val="0"/>
              </a:spcBef>
            </a:pPr>
            <a:r>
              <a:rPr lang="en-US" smtClean="0"/>
              <a:t>Communications</a:t>
            </a:r>
          </a:p>
          <a:p>
            <a:pPr>
              <a:spcBef>
                <a:spcPct val="0"/>
              </a:spcBef>
            </a:pPr>
            <a:r>
              <a:rPr lang="en-US" smtClean="0"/>
              <a:t>Website, Newsletter</a:t>
            </a:r>
          </a:p>
          <a:p>
            <a:pPr>
              <a:spcBef>
                <a:spcPct val="0"/>
              </a:spcBef>
            </a:pPr>
            <a:r>
              <a:rPr lang="en-US" smtClean="0"/>
              <a:t>Third READ Global Conference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22942-B81D-416D-B5D9-BECA1ECA6C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http://web.worldbank.org/WBSITE/EXTERNAL/TOPICS/EXTEDUCATION/EXTREAD/0,,contentMDK:22861224~pagePK:64168427~piPK:64168435~theSitePK:7526432,00.html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Useful resources on assessment (useful links, reports, research papers, statistics resources, etc.)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Video “When Children Learn, Nations Prosper” posted in all three languages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News items (global and local) and events related to assessment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video page: </a:t>
            </a:r>
            <a:r>
              <a:rPr lang="en-US" dirty="0" smtClean="0">
                <a:hlinkClick r:id="rId3"/>
              </a:rPr>
              <a:t>http://web.worldbank.org/WBSITE/EXTERNAL/TOPICS/EXTEDUCATION/EXTREAD/0,,contentMDK:22890488~pagePK:64168445~piPK:64168309~theSitePK:7526432,00.html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Resources page: </a:t>
            </a:r>
            <a:r>
              <a:rPr lang="en-US" dirty="0" smtClean="0">
                <a:hlinkClick r:id="rId4"/>
              </a:rPr>
              <a:t>http://web.worldbank.org/WBSITE/EXTERNAL/TOPICS/EXTEDUCATION/EXTREAD/0,,contentMDK:22861239~menuPK:7526450~pagePK:64168445~piPK:64168309~theSitePK:7526432,00.html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A Feature Story: </a:t>
            </a:r>
            <a:r>
              <a:rPr lang="en-US" dirty="0" smtClean="0">
                <a:hlinkClick r:id="rId5"/>
              </a:rPr>
              <a:t>http://web.worldbank.org/WBSITE/EXTERNAL/TOPICS/EXTEDUCATION/EXTREAD/0,,contentMDK:22890228~menuPK:7875193~pagePK:64168445~piPK:64168309~theSitePK:7526432,00.html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service called "Ask the Experts": </a:t>
            </a:r>
            <a:r>
              <a:rPr lang="en-US" dirty="0" smtClean="0">
                <a:hlinkClick r:id="rId6"/>
              </a:rPr>
              <a:t>http://web.worldbank.org/WBSITE/EXTERNAL/TOPICS/EXTEDUCATION/EXTREAD/0,,contentMDK:22891799~pagePK:64168427~piPK:64168435~theSitePK:7526432~isCURL:Y,00.html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Featured Stories (up to five at the time; currently three)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“Ask the Expert” feature (website visitors can post a question via online form on the website; the answer (provided by the TG member will be posted online within 2-3 business days)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READ will have its own blog on </a:t>
            </a:r>
            <a:r>
              <a:rPr lang="en-US" sz="2400" b="1" dirty="0" smtClean="0"/>
              <a:t>Education for Global Development Blog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7"/>
              </a:rPr>
              <a:t>http://blogs.worldbank.org/education/</a:t>
            </a:r>
            <a:r>
              <a:rPr lang="en-US" sz="2400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READ Global Program created its own email account </a:t>
            </a:r>
            <a:r>
              <a:rPr lang="en-US" sz="2400" dirty="0" smtClean="0">
                <a:hlinkClick r:id="rId8"/>
              </a:rPr>
              <a:t>readtf@worldbank.org</a:t>
            </a:r>
            <a:r>
              <a:rPr lang="en-US" sz="2400" dirty="0" smtClean="0"/>
              <a:t>, and all the information inquiries (via website) will be directed there.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Once the website is launched, the Google Ad Campaign will help bringing traffic to the website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Representation in social networks (Facebook, Twitter) – closer to the Conference to generate content-sharing and interactive communication.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Video dissemination (YouTube, </a:t>
            </a:r>
            <a:r>
              <a:rPr lang="en-US" sz="2400" dirty="0" err="1" smtClean="0"/>
              <a:t>Vimeo</a:t>
            </a:r>
            <a:r>
              <a:rPr lang="en-US" sz="2400" dirty="0" smtClean="0"/>
              <a:t>, Launch events  and mailing)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49C8A-40D8-4E86-BB24-34B9515925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72F04-9EE8-47CA-BBEB-5B5281F39C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D15B3D-A449-47E2-93A3-826D331431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FDA1-45B2-4267-A57A-03CB80812355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CB438B-55C5-40B3-A180-B4124B2DE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2006-55FE-4936-ADB9-5F1C6424736D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9E7A-C37F-4FF6-9F4F-7A58AFF98DAF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E269D65-1A41-4EBD-A046-934343989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97E7-86ED-4C11-9B77-E517ADF1E392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99900-B14E-4E29-9237-87C14D570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C306-FFE1-45F2-B908-2A4E3EE8DC85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05601D7-03F0-4D74-8A45-A5A18E5D4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3154-9356-4FBF-AB1B-DD5A8B0BA840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49AAC-AC24-461C-A867-1883D9576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9B30-1C7E-49DD-B4FC-85046ABAE70B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0E57BF-FF93-4615-B377-F9C192AC4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dirty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4453-F810-4017-9DA2-669FF4FC41F8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2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A7AAA-5208-4852-96C1-22B176904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B1B-8CFB-4833-A4F7-1B1D790E3A41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F83C8C-1EA8-4D31-8B52-042EA3925F87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dirty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002060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worldbank.org/WBSITE/EXTERNAL/TOPICS/EXTEDUCATION/EXTREAD/0,,contentMDK:22861224~pagePK:64168427~piPK:64168435~theSitePK:7526432,0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://www.worldbank.org/readt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ed.ru/" TargetMode="External"/><Relationship Id="rId2" Type="http://schemas.openxmlformats.org/officeDocument/2006/relationships/hyperlink" Target="http://www.worldbank.org/readt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ced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wb318747\Desktop\WB\READ%20Program\CN_READ_RTA\Updated%20READ%20FBS%20organogram.vsd\Drawing\~Page-1\Rectangle.6" TargetMode="External"/><Relationship Id="rId13" Type="http://schemas.openxmlformats.org/officeDocument/2006/relationships/image" Target="../media/image14.emf"/><Relationship Id="rId18" Type="http://schemas.openxmlformats.org/officeDocument/2006/relationships/oleObject" Target="file:///C:\Users\wb318747\Desktop\WB\READ%20Program\READ%20FBS%20roles_2.vsd\Drawing\~Page-1\Rectangle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12" Type="http://schemas.openxmlformats.org/officeDocument/2006/relationships/image" Target="../media/image13.emf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wb318747\Desktop\WB\READ%20Program\CN_READ_RTA\Updated%20READ%20FBS%20organogram.vsd\Drawing\~Page-1\Arrow%20box.5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8.png"/><Relationship Id="rId15" Type="http://schemas.openxmlformats.org/officeDocument/2006/relationships/image" Target="../media/image15.emf"/><Relationship Id="rId10" Type="http://schemas.openxmlformats.org/officeDocument/2006/relationships/image" Target="../media/image11.emf"/><Relationship Id="rId4" Type="http://schemas.openxmlformats.org/officeDocument/2006/relationships/oleObject" Target="Drawing1/Drawing/~Page-1/Arrow%20box" TargetMode="External"/><Relationship Id="rId9" Type="http://schemas.openxmlformats.org/officeDocument/2006/relationships/image" Target="../media/image10.emf"/><Relationship Id="rId14" Type="http://schemas.openxmlformats.org/officeDocument/2006/relationships/oleObject" Target="file:///C:\Users\wb318747\Desktop\WB\READ%20Program\CN_READ_RTA\Updated%20READ%20FBS%20organogram.vsd\Drawing\~Page-1\Rectangle.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READ Program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Russian Education Aid for Development</a:t>
            </a:r>
          </a:p>
          <a:p>
            <a:r>
              <a:rPr lang="en-US" smtClean="0"/>
              <a:t>CICED – Center of International Cooperation for Education Development</a:t>
            </a:r>
          </a:p>
          <a:p>
            <a:r>
              <a:rPr lang="en-US" smtClean="0"/>
              <a:t>RTC – Russian Training Center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Proposed </a:t>
            </a:r>
            <a:r>
              <a:rPr lang="en-US" dirty="0"/>
              <a:t>READ TF Global Work Program 2011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1430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5257800" y="5867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Georgia" pitchFamily="18" charset="0"/>
                <a:hlinkClick r:id="rId3"/>
              </a:rPr>
              <a:t>www.worldbank.org/readtf</a:t>
            </a:r>
            <a:endParaRPr lang="en-US">
              <a:solidFill>
                <a:schemeClr val="bg1"/>
              </a:solidFill>
              <a:latin typeface="Georgia" pitchFamily="18" charset="0"/>
            </a:endParaRPr>
          </a:p>
          <a:p>
            <a:endParaRPr lang="en-US">
              <a:latin typeface="Georgia" pitchFamily="18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 Website</a:t>
            </a:r>
          </a:p>
        </p:txBody>
      </p:sp>
      <p:pic>
        <p:nvPicPr>
          <p:cNvPr id="2150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0251" t="13506" r="21262" b="2933"/>
          <a:stretch>
            <a:fillRect/>
          </a:stretch>
        </p:blipFill>
        <p:spPr bwMode="auto">
          <a:xfrm>
            <a:off x="533400" y="1600200"/>
            <a:ext cx="3694113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8588" y="1692275"/>
            <a:ext cx="350520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/>
                </a:solidFill>
                <a:latin typeface="+mn-lt"/>
                <a:cs typeface="+mn-cs"/>
              </a:rPr>
              <a:t>Highlights: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Feature Stories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Ask the Expert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Videos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News Items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Partners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Useful resources on assessment </a:t>
            </a:r>
            <a:endParaRPr lang="en-US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Will be available in Russian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04800" y="-228600"/>
            <a:ext cx="9677400" cy="1143000"/>
          </a:xfrm>
        </p:spPr>
        <p:txBody>
          <a:bodyPr/>
          <a:lstStyle/>
          <a:p>
            <a:r>
              <a:rPr lang="en-US" sz="3600" smtClean="0">
                <a:solidFill>
                  <a:srgbClr val="002060"/>
                </a:solidFill>
              </a:rPr>
              <a:t>(ii) Evaluate against benchmarks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1676400"/>
            <a:ext cx="6019800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(iii) Summarize findings</a:t>
            </a:r>
          </a:p>
        </p:txBody>
      </p:sp>
      <p:pic>
        <p:nvPicPr>
          <p:cNvPr id="23555" name="Picture 2" descr="C:\Users\Owner\Desktop\untitled3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524000"/>
            <a:ext cx="6488113" cy="4678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(iv) Report recommendations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225" y="1752600"/>
            <a:ext cx="3409950" cy="4449763"/>
          </a:xfrm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52600"/>
            <a:ext cx="34353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1. www.worldbank.org/readtf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2. www.ciced.ru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www.ciced.org</a:t>
            </a:r>
            <a:endParaRPr lang="en-US" dirty="0" smtClean="0"/>
          </a:p>
          <a:p>
            <a:r>
              <a:rPr lang="en-US" smtClean="0"/>
              <a:t>tshmis@worldbank.org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READ in Russia “big picture” and progress</a:t>
            </a:r>
          </a:p>
        </p:txBody>
      </p:sp>
      <p:sp>
        <p:nvSpPr>
          <p:cNvPr id="10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EAFA-0DF0-4F81-B920-7E4CDD63A6A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842963" y="2738438"/>
          <a:ext cx="2476500" cy="555625"/>
        </p:xfrm>
        <a:graphic>
          <a:graphicData uri="http://schemas.openxmlformats.org/presentationml/2006/ole">
            <p:oleObj spid="_x0000_s1026" name="Visio" r:id="rId4" imgW="3389484" imgH="760565" progId="Visio.Drawing.11">
              <p:link updateAutomatic="1"/>
            </p:oleObj>
          </a:graphicData>
        </a:graphic>
      </p:graphicFrame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771650"/>
            <a:ext cx="4800600" cy="383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3440113" y="1681163"/>
          <a:ext cx="750887" cy="3968750"/>
        </p:xfrm>
        <a:graphic>
          <a:graphicData uri="http://schemas.openxmlformats.org/presentationml/2006/ole">
            <p:oleObj spid="_x0000_s1027" name="Visio" r:id="rId6" imgW="911703" imgH="4811409" progId="Visio.Drawing.11">
              <p:link updateAutomatic="1"/>
            </p:oleObj>
          </a:graphicData>
        </a:graphic>
      </p:graphicFrame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905000"/>
            <a:ext cx="4610100" cy="661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5791200" y="3657600"/>
          <a:ext cx="1511300" cy="788988"/>
        </p:xfrm>
        <a:graphic>
          <a:graphicData uri="http://schemas.openxmlformats.org/presentationml/2006/ole">
            <p:oleObj spid="_x0000_s1028" name="Visio" r:id="rId8" imgW="1957463" imgH="1022485" progId="Visio.Drawing.11">
              <p:link updateAutomatic="1"/>
            </p:oleObj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3013" y="2743200"/>
            <a:ext cx="585787" cy="83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3657600"/>
            <a:ext cx="1006475" cy="1012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4572000"/>
            <a:ext cx="930275" cy="94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67500" y="4572000"/>
            <a:ext cx="952500" cy="97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4114800"/>
            <a:ext cx="930275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889000" y="3276600"/>
          <a:ext cx="2387600" cy="2286000"/>
        </p:xfrm>
        <a:graphic>
          <a:graphicData uri="http://schemas.openxmlformats.org/presentationml/2006/ole">
            <p:oleObj spid="_x0000_s1029" name="Visio" r:id="rId14" imgW="3350642" imgH="2993687" progId="Visio.Drawing.11">
              <p:link updateAutomatic="1"/>
            </p:oleObj>
          </a:graphicData>
        </a:graphic>
      </p:graphicFrame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2895600"/>
            <a:ext cx="946150" cy="750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46938" y="2849563"/>
            <a:ext cx="1027112" cy="814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80338" y="4068763"/>
            <a:ext cx="1031875" cy="81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854575" y="2659063"/>
            <a:ext cx="990600" cy="990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b"/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909638" y="1790700"/>
          <a:ext cx="2366962" cy="771525"/>
        </p:xfrm>
        <a:graphic>
          <a:graphicData uri="http://schemas.openxmlformats.org/presentationml/2006/ole">
            <p:oleObj spid="_x0000_s1030" name="Visio" r:id="rId18" imgW="3362780" imgH="1097604" progId="Visio.Drawing.11">
              <p:link updateAutomatic="1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231775" y="3365500"/>
            <a:ext cx="2643188" cy="990600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Segoe Print" pitchFamily="2" charset="0"/>
              </a:rPr>
              <a:t>SABER</a:t>
            </a:r>
            <a:r>
              <a:rPr lang="en-US" sz="2800" smtClean="0">
                <a:solidFill>
                  <a:schemeClr val="bg1"/>
                </a:solidFill>
              </a:rPr>
              <a:t>:  </a:t>
            </a:r>
            <a:r>
              <a:rPr lang="en-US" sz="2400" smtClean="0">
                <a:solidFill>
                  <a:schemeClr val="bg1"/>
                </a:solidFill>
              </a:rPr>
              <a:t>System Assessment and  Benchmarking for Education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84F17B-4D3E-40AB-9070-90D46ADE13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874963" y="1539875"/>
            <a:ext cx="6127750" cy="4152900"/>
            <a:chOff x="2881745" y="1676719"/>
            <a:chExt cx="6127172" cy="4151798"/>
          </a:xfrm>
        </p:grpSpPr>
        <p:pic>
          <p:nvPicPr>
            <p:cNvPr id="133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8522" y="2351083"/>
              <a:ext cx="5465356" cy="329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Box 6"/>
            <p:cNvSpPr txBox="1">
              <a:spLocks noChangeArrowheads="1"/>
            </p:cNvSpPr>
            <p:nvPr/>
          </p:nvSpPr>
          <p:spPr bwMode="auto">
            <a:xfrm>
              <a:off x="6769675" y="1676719"/>
              <a:ext cx="2057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  <a:latin typeface="Segoe Print" pitchFamily="2" charset="0"/>
                </a:rPr>
                <a:t>Student</a:t>
              </a:r>
            </a:p>
            <a:p>
              <a:pPr algn="ctr"/>
              <a:r>
                <a:rPr lang="en-US" b="1">
                  <a:solidFill>
                    <a:schemeClr val="accent2"/>
                  </a:solidFill>
                  <a:latin typeface="Segoe Print" pitchFamily="2" charset="0"/>
                </a:rPr>
                <a:t>Assessment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616810" y="2351228"/>
              <a:ext cx="460332" cy="52691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0" name="TextBox 7"/>
            <p:cNvSpPr txBox="1">
              <a:spLocks noChangeArrowheads="1"/>
            </p:cNvSpPr>
            <p:nvPr/>
          </p:nvSpPr>
          <p:spPr bwMode="auto">
            <a:xfrm>
              <a:off x="2881745" y="1999886"/>
              <a:ext cx="2057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Georgia" pitchFamily="18" charset="0"/>
                </a:rPr>
                <a:t>Teacher policies</a:t>
              </a:r>
            </a:p>
          </p:txBody>
        </p:sp>
        <p:sp>
          <p:nvSpPr>
            <p:cNvPr id="13321" name="TextBox 8"/>
            <p:cNvSpPr txBox="1">
              <a:spLocks noChangeArrowheads="1"/>
            </p:cNvSpPr>
            <p:nvPr/>
          </p:nvSpPr>
          <p:spPr bwMode="auto">
            <a:xfrm>
              <a:off x="6951517" y="5182186"/>
              <a:ext cx="2057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Georgia" pitchFamily="18" charset="0"/>
                </a:rPr>
                <a:t>Workforce Skills</a:t>
              </a:r>
            </a:p>
          </p:txBody>
        </p:sp>
        <p:sp>
          <p:nvSpPr>
            <p:cNvPr id="13322" name="TextBox 9"/>
            <p:cNvSpPr txBox="1">
              <a:spLocks noChangeArrowheads="1"/>
            </p:cNvSpPr>
            <p:nvPr/>
          </p:nvSpPr>
          <p:spPr bwMode="auto">
            <a:xfrm>
              <a:off x="3058522" y="510340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Georgia" pitchFamily="18" charset="0"/>
                </a:rPr>
                <a:t>Standards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7083461" y="4901663"/>
              <a:ext cx="533350" cy="22219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819869" y="4571551"/>
              <a:ext cx="576209" cy="44120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3938966" y="2667011"/>
              <a:ext cx="533258" cy="5333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604963"/>
            <a:ext cx="8504238" cy="4572000"/>
          </a:xfrm>
        </p:spPr>
        <p:txBody>
          <a:bodyPr/>
          <a:lstStyle/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r>
              <a:rPr lang="en-US" sz="2800" smtClean="0">
                <a:solidFill>
                  <a:srgbClr val="002060"/>
                </a:solidFill>
              </a:rPr>
              <a:t>1) Conceptual Framework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 l="32722" t="23091" r="30882" b="48410"/>
          <a:stretch>
            <a:fillRect/>
          </a:stretch>
        </p:blipFill>
        <p:spPr bwMode="auto">
          <a:xfrm>
            <a:off x="609600" y="2362200"/>
            <a:ext cx="7961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0" y="609600"/>
            <a:ext cx="9296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900">
                <a:solidFill>
                  <a:srgbClr val="002060"/>
                </a:solidFill>
                <a:latin typeface="Georgia" pitchFamily="18" charset="0"/>
              </a:rPr>
              <a:t>Knowledge Products:  </a:t>
            </a:r>
            <a:r>
              <a:rPr lang="en-US" sz="2900">
                <a:solidFill>
                  <a:schemeClr val="accent2"/>
                </a:solidFill>
                <a:latin typeface="Georgia" pitchFamily="18" charset="0"/>
              </a:rPr>
              <a:t>SABER – Student Assessment</a:t>
            </a:r>
            <a:r>
              <a:rPr lang="en-US" sz="290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en-US" sz="2900">
                <a:solidFill>
                  <a:srgbClr val="002060"/>
                </a:solidFill>
                <a:latin typeface="Georgia" pitchFamily="18" charset="0"/>
              </a:rPr>
            </a:br>
            <a:endParaRPr lang="en-US" sz="29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301625" y="1524000"/>
            <a:ext cx="84613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800">
                <a:solidFill>
                  <a:srgbClr val="002060"/>
                </a:solidFill>
                <a:latin typeface="Georgia" pitchFamily="18" charset="0"/>
              </a:rPr>
              <a:t>2) Rubrics and Questionnaires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60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60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60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600">
              <a:solidFill>
                <a:srgbClr val="00206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800">
                <a:solidFill>
                  <a:srgbClr val="002060"/>
                </a:solidFill>
                <a:latin typeface="Georgia" pitchFamily="18" charset="0"/>
              </a:rPr>
              <a:t>3) Pilot Exercise of SABER-Student Assessment  Benchmarking Tool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296400" cy="75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dirty="0" smtClean="0">
                <a:solidFill>
                  <a:srgbClr val="002060"/>
                </a:solidFill>
              </a:rPr>
              <a:t>Knowledge Products:  </a:t>
            </a:r>
            <a:r>
              <a:rPr lang="en-US" sz="2900" dirty="0" smtClean="0">
                <a:solidFill>
                  <a:schemeClr val="accent2"/>
                </a:solidFill>
              </a:rPr>
              <a:t>SABER – Student Assessment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2225675"/>
            <a:ext cx="1600200" cy="2078038"/>
          </a:xfrm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2225675"/>
            <a:ext cx="30019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4) Case Studies – </a:t>
            </a:r>
            <a:r>
              <a:rPr lang="en-US" sz="2800" dirty="0" smtClean="0">
                <a:solidFill>
                  <a:srgbClr val="002060"/>
                </a:solidFill>
              </a:rPr>
              <a:t>Enabling </a:t>
            </a:r>
            <a:r>
              <a:rPr lang="en-US" sz="2800" dirty="0">
                <a:solidFill>
                  <a:srgbClr val="002060"/>
                </a:solidFill>
              </a:rPr>
              <a:t>Context</a:t>
            </a:r>
          </a:p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endParaRPr lang="en-US" sz="40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5)  Paper and Database on World Bank Support for the Development of Assessment Systems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5514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 txBox="1">
            <a:spLocks/>
          </p:cNvSpPr>
          <p:nvPr/>
        </p:nvSpPr>
        <p:spPr bwMode="auto">
          <a:xfrm>
            <a:off x="0" y="609600"/>
            <a:ext cx="9296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900">
                <a:solidFill>
                  <a:srgbClr val="002060"/>
                </a:solidFill>
                <a:latin typeface="Georgia" pitchFamily="18" charset="0"/>
              </a:rPr>
              <a:t>Knowledge Products:  </a:t>
            </a:r>
            <a:r>
              <a:rPr lang="en-US" sz="2900">
                <a:solidFill>
                  <a:schemeClr val="accent2"/>
                </a:solidFill>
                <a:latin typeface="Georgia" pitchFamily="18" charset="0"/>
              </a:rPr>
              <a:t>SABER – Student Assessment</a:t>
            </a:r>
            <a:r>
              <a:rPr lang="en-US" sz="2900">
                <a:solidFill>
                  <a:srgbClr val="164C6C"/>
                </a:solidFill>
                <a:latin typeface="Georgia" pitchFamily="18" charset="0"/>
              </a:rPr>
              <a:t/>
            </a:r>
            <a:br>
              <a:rPr lang="en-US" sz="2900">
                <a:solidFill>
                  <a:srgbClr val="164C6C"/>
                </a:solidFill>
                <a:latin typeface="Georgia" pitchFamily="18" charset="0"/>
              </a:rPr>
            </a:br>
            <a:endParaRPr lang="en-US" sz="2900">
              <a:solidFill>
                <a:srgbClr val="164C6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Sharing Lessons Learned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6977063" cy="4572000"/>
          </a:xfrm>
        </p:spPr>
        <p:txBody>
          <a:bodyPr/>
          <a:lstStyle/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r>
              <a:rPr lang="en-US" smtClean="0"/>
              <a:t>National Assessment of Educational Achievement Series (Portuguese)</a:t>
            </a:r>
          </a:p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endParaRPr lang="en-US" smtClean="0"/>
          </a:p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r>
              <a:rPr lang="en-US" smtClean="0"/>
              <a:t>“When Children Learn, Nations Prosper” Documentary</a:t>
            </a:r>
          </a:p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endParaRPr lang="en-US" smtClean="0"/>
          </a:p>
          <a:p>
            <a:pPr marL="0" indent="0">
              <a:buClr>
                <a:schemeClr val="accent2"/>
              </a:buClr>
              <a:buFont typeface="Wingdings 2" pitchFamily="18" charset="2"/>
              <a:buNone/>
            </a:pPr>
            <a:r>
              <a:rPr lang="en-US" smtClean="0"/>
              <a:t>Second READ Global Conference in Nairobi, Kenya</a:t>
            </a:r>
          </a:p>
        </p:txBody>
      </p:sp>
      <p:pic>
        <p:nvPicPr>
          <p:cNvPr id="17412" name="Picture 3" descr="C:\Users\wb358160\Desktop\READ Annual Report 2010\READ Photos\2nd READ GC Cover.jpg"/>
          <p:cNvPicPr>
            <a:picLocks noChangeAspect="1" noChangeArrowheads="1"/>
          </p:cNvPicPr>
          <p:nvPr/>
        </p:nvPicPr>
        <p:blipFill>
          <a:blip r:embed="rId2"/>
          <a:srcRect t="3896" b="11684"/>
          <a:stretch>
            <a:fillRect/>
          </a:stretch>
        </p:blipFill>
        <p:spPr bwMode="auto">
          <a:xfrm>
            <a:off x="449263" y="4343400"/>
            <a:ext cx="1098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wb358160\Desktop\READ Annual Report 2010\READ Photos\Video Cover Screen Shot.jpg"/>
          <p:cNvPicPr>
            <a:picLocks noChangeAspect="1" noChangeArrowheads="1"/>
          </p:cNvPicPr>
          <p:nvPr/>
        </p:nvPicPr>
        <p:blipFill>
          <a:blip r:embed="rId3"/>
          <a:srcRect l="6598" b="26466"/>
          <a:stretch>
            <a:fillRect/>
          </a:stretch>
        </p:blipFill>
        <p:spPr bwMode="auto">
          <a:xfrm>
            <a:off x="449263" y="29718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 descr="C:\Users\wb358160\Desktop\READ Annual Report 2010\READ Photos\National Assessment Series Portuguese Screen Grab.jpg"/>
          <p:cNvPicPr>
            <a:picLocks noChangeAspect="1" noChangeArrowheads="1"/>
          </p:cNvPicPr>
          <p:nvPr/>
        </p:nvPicPr>
        <p:blipFill>
          <a:blip r:embed="rId4"/>
          <a:srcRect b="17699"/>
          <a:stretch>
            <a:fillRect/>
          </a:stretch>
        </p:blipFill>
        <p:spPr bwMode="auto">
          <a:xfrm>
            <a:off x="449263" y="1527175"/>
            <a:ext cx="11049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type="pic" idx="1"/>
          </p:nvPr>
        </p:nvGraphicFramePr>
        <p:xfrm>
          <a:off x="3179763" y="2436813"/>
          <a:ext cx="5486401" cy="3869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9293"/>
                <a:gridCol w="1477108"/>
              </a:tblGrid>
              <a:tr h="3821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Enabling Context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EC1 -- Setting clear policies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57" marR="10757" marT="9446" marB="0" anchor="ctr"/>
                </a:tc>
              </a:tr>
              <a:tr h="296085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EC2 -- Having strong leadership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57" marR="10757" marT="9446" marB="0" anchor="ctr"/>
                </a:tc>
              </a:tr>
              <a:tr h="33094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EC3 -- Having regular budget/funds for </a:t>
                      </a:r>
                      <a:r>
                        <a:rPr lang="en-US" sz="1600" u="none" strike="noStrike" dirty="0" smtClean="0">
                          <a:effectLst/>
                        </a:rPr>
                        <a:t>assessment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EC4 -- Having strong organizational structures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EC5 -- Having effective human resources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6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System Alignment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SA1 -- Aligning the assessment with learning goals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SA2 -- Providing opportunities to learn about </a:t>
                      </a:r>
                      <a:r>
                        <a:rPr lang="en-US" sz="1600" u="none" strike="noStrike" dirty="0" smtClean="0">
                          <a:effectLst/>
                        </a:rPr>
                        <a:t>assessment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Assessment Quality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0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AQ1 -- Ensuring quality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</a:tr>
              <a:tr h="2960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AQ2 </a:t>
                      </a:r>
                      <a:r>
                        <a:rPr lang="en-US" sz="1600" u="none" strike="noStrike" dirty="0" smtClean="0">
                          <a:effectLst/>
                        </a:rPr>
                        <a:t>-- Ensuring </a:t>
                      </a:r>
                      <a:r>
                        <a:rPr lang="en-US" sz="1600" u="none" strike="noStrike" dirty="0">
                          <a:effectLst/>
                        </a:rPr>
                        <a:t>effective use of assessment results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944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64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smtClean="0"/>
              <a:t>READ TF Results Framework</a:t>
            </a:r>
          </a:p>
        </p:txBody>
      </p:sp>
      <p:sp>
        <p:nvSpPr>
          <p:cNvPr id="18465" name="Rectangle 4"/>
          <p:cNvSpPr>
            <a:spLocks noChangeArrowheads="1"/>
          </p:cNvSpPr>
          <p:nvPr/>
        </p:nvSpPr>
        <p:spPr bwMode="auto">
          <a:xfrm>
            <a:off x="3006725" y="762000"/>
            <a:ext cx="583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US" b="1">
                <a:solidFill>
                  <a:schemeClr val="accent2"/>
                </a:solidFill>
                <a:latin typeface="Georgia" pitchFamily="18" charset="0"/>
              </a:rPr>
              <a:t>GOAL:  </a:t>
            </a:r>
            <a:r>
              <a:rPr lang="en-US">
                <a:latin typeface="Georgia" pitchFamily="18" charset="0"/>
              </a:rPr>
              <a:t>Support improvement of student learning outcomes through the design, implementation, and use of robust student assessment systems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66" name="Rectangle 5"/>
          <p:cNvSpPr>
            <a:spLocks noChangeArrowheads="1"/>
          </p:cNvSpPr>
          <p:nvPr/>
        </p:nvSpPr>
        <p:spPr bwMode="auto">
          <a:xfrm>
            <a:off x="3006725" y="2043113"/>
            <a:ext cx="246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ctr"/>
            <a:r>
              <a:rPr lang="en-US" b="1">
                <a:solidFill>
                  <a:schemeClr val="accent2"/>
                </a:solidFill>
                <a:latin typeface="Georgia" pitchFamily="18" charset="0"/>
              </a:rPr>
              <a:t>KEY INDICATORS:</a:t>
            </a:r>
            <a:endParaRPr lang="en-US" b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2296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READ Country Action Plans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2660" t="29076" r="51602" b="26740"/>
          <a:stretch>
            <a:fillRect/>
          </a:stretch>
        </p:blipFill>
        <p:spPr bwMode="auto">
          <a:xfrm>
            <a:off x="-23813" y="0"/>
            <a:ext cx="9482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D1D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6697</TotalTime>
  <Words>465</Words>
  <Application>Microsoft Office PowerPoint</Application>
  <PresentationFormat>Экран (4:3)</PresentationFormat>
  <Paragraphs>133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Georgia</vt:lpstr>
      <vt:lpstr>Arial</vt:lpstr>
      <vt:lpstr>Wingdings 2</vt:lpstr>
      <vt:lpstr>Wingdings</vt:lpstr>
      <vt:lpstr>Calibri</vt:lpstr>
      <vt:lpstr>Segoe Print</vt:lpstr>
      <vt:lpstr>Civic</vt:lpstr>
      <vt:lpstr>Drawing1\Drawing\~Page-1\Arrow box</vt:lpstr>
      <vt:lpstr>C:\Users\wb318747\Desktop\WB\READ Program\CN_READ_RTA\Updated READ FBS organogram.vsd\Drawing\~Page-1\Arrow box.5</vt:lpstr>
      <vt:lpstr>C:\Users\wb318747\Desktop\WB\READ Program\CN_READ_RTA\Updated READ FBS organogram.vsd\Drawing\~Page-1\Rectangle.6</vt:lpstr>
      <vt:lpstr>C:\Users\wb318747\Desktop\WB\READ Program\CN_READ_RTA\Updated READ FBS organogram.vsd\Drawing\~Page-1\Rectangle.4</vt:lpstr>
      <vt:lpstr>C:\Users\wb318747\Desktop\WB\READ Program\READ FBS roles_2.vsd\Drawing\~Page-1\Rectangle</vt:lpstr>
      <vt:lpstr>READ Program</vt:lpstr>
      <vt:lpstr>READ in Russia “big picture” and progress</vt:lpstr>
      <vt:lpstr>SABER:  System Assessment and  Benchmarking for Education Results</vt:lpstr>
      <vt:lpstr>Слайд 4</vt:lpstr>
      <vt:lpstr>Knowledge Products:  SABER – Student Assessment </vt:lpstr>
      <vt:lpstr>Слайд 6</vt:lpstr>
      <vt:lpstr>Sharing Lessons Learned</vt:lpstr>
      <vt:lpstr>Слайд 8</vt:lpstr>
      <vt:lpstr>READ Country Action Plans</vt:lpstr>
      <vt:lpstr>Proposed READ TF Global Work Program 2011</vt:lpstr>
      <vt:lpstr>READ Website</vt:lpstr>
      <vt:lpstr>(ii) Evaluate against benchmarks</vt:lpstr>
      <vt:lpstr>(iii) Summarize findings</vt:lpstr>
      <vt:lpstr>(iv) Report recommendations</vt:lpstr>
      <vt:lpstr>Слайд 15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E. Gardner</dc:creator>
  <cp:lastModifiedBy>user</cp:lastModifiedBy>
  <cp:revision>358</cp:revision>
  <dcterms:created xsi:type="dcterms:W3CDTF">2011-04-15T01:15:20Z</dcterms:created>
  <dcterms:modified xsi:type="dcterms:W3CDTF">2011-06-27T11:06:32Z</dcterms:modified>
</cp:coreProperties>
</file>