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9" r:id="rId3"/>
  </p:sldMasterIdLst>
  <p:notesMasterIdLst>
    <p:notesMasterId r:id="rId20"/>
  </p:notesMasterIdLst>
  <p:sldIdLst>
    <p:sldId id="257" r:id="rId4"/>
    <p:sldId id="258" r:id="rId5"/>
    <p:sldId id="267" r:id="rId6"/>
    <p:sldId id="262" r:id="rId7"/>
    <p:sldId id="261" r:id="rId8"/>
    <p:sldId id="268" r:id="rId9"/>
    <p:sldId id="273" r:id="rId10"/>
    <p:sldId id="272" r:id="rId11"/>
    <p:sldId id="264" r:id="rId12"/>
    <p:sldId id="274" r:id="rId13"/>
    <p:sldId id="275" r:id="rId14"/>
    <p:sldId id="276" r:id="rId15"/>
    <p:sldId id="277" r:id="rId16"/>
    <p:sldId id="278" r:id="rId17"/>
    <p:sldId id="27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94" autoAdjust="0"/>
  </p:normalViewPr>
  <p:slideViewPr>
    <p:cSldViewPr>
      <p:cViewPr varScale="1">
        <p:scale>
          <a:sx n="68" d="100"/>
          <a:sy n="68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/>
              <a:t>Решаемость заданий КИМов ЕГЭ-2010 по физике выпускниками </a:t>
            </a:r>
            <a:r>
              <a:rPr lang="ru-RU" sz="1400" b="0" i="0" baseline="0" dirty="0" smtClean="0"/>
              <a:t>школ г. </a:t>
            </a:r>
            <a:r>
              <a:rPr lang="en-US" sz="1400" b="0" i="0" baseline="0" dirty="0" smtClean="0"/>
              <a:t>N</a:t>
            </a:r>
            <a:r>
              <a:rPr lang="ru-RU" sz="1400" b="0" i="0" baseline="0" dirty="0" smtClean="0"/>
              <a:t> в </a:t>
            </a:r>
            <a:r>
              <a:rPr lang="ru-RU" sz="1400" b="0" i="0" baseline="0" dirty="0"/>
              <a:t>сравнении с "коридором" ожидаемой </a:t>
            </a:r>
            <a:r>
              <a:rPr lang="ru-RU" sz="1400" b="0" i="0" baseline="0" dirty="0" smtClean="0"/>
              <a:t>решаемости и с результатами по Чувашии в целом</a:t>
            </a:r>
            <a:endParaRPr lang="ru-RU" sz="1400" b="0" i="0" dirty="0"/>
          </a:p>
        </c:rich>
      </c:tx>
      <c:layout>
        <c:manualLayout>
          <c:xMode val="edge"/>
          <c:yMode val="edge"/>
          <c:x val="0.2201366287170278"/>
          <c:y val="2.0749328505982996E-2"/>
        </c:manualLayout>
      </c:layout>
    </c:title>
    <c:plotArea>
      <c:layout>
        <c:manualLayout>
          <c:layoutTarget val="inner"/>
          <c:xMode val="edge"/>
          <c:yMode val="edge"/>
          <c:x val="6.1958094399039321E-2"/>
          <c:y val="0.15348717948718302"/>
          <c:w val="0.92338989094894608"/>
          <c:h val="0.74826912982031057"/>
        </c:manualLayout>
      </c:layout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границы "коридора" ожидаемой решаемости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</c:spPr>
          <c:cat>
            <c:strRef>
              <c:f>Лист1!$A$2:$A$37</c:f>
              <c:strCache>
                <c:ptCount val="3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В1</c:v>
                </c:pt>
                <c:pt idx="26">
                  <c:v>В2</c:v>
                </c:pt>
                <c:pt idx="27">
                  <c:v>В3</c:v>
                </c:pt>
                <c:pt idx="28">
                  <c:v>В4</c:v>
                </c:pt>
                <c:pt idx="29">
                  <c:v>В5</c:v>
                </c:pt>
                <c:pt idx="30">
                  <c:v>C1</c:v>
                </c:pt>
                <c:pt idx="31">
                  <c:v>C2</c:v>
                </c:pt>
                <c:pt idx="32">
                  <c:v>C3</c:v>
                </c:pt>
                <c:pt idx="33">
                  <c:v>C4</c:v>
                </c:pt>
                <c:pt idx="34">
                  <c:v>C5</c:v>
                </c:pt>
                <c:pt idx="35">
                  <c:v>C6</c:v>
                </c:pt>
              </c:strCache>
            </c:strRef>
          </c:cat>
          <c:val>
            <c:numRef>
              <c:f>Лист1!$B$2:$B$37</c:f>
              <c:numCache>
                <c:formatCode>0%</c:formatCode>
                <c:ptCount val="36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0.60000000000000009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0.60000000000000009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0.60000000000000009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0.60000000000000009</c:v>
                </c:pt>
                <c:pt idx="23">
                  <c:v>0.9</c:v>
                </c:pt>
                <c:pt idx="24">
                  <c:v>0.60000000000000009</c:v>
                </c:pt>
                <c:pt idx="25">
                  <c:v>0.9</c:v>
                </c:pt>
                <c:pt idx="26">
                  <c:v>0.9</c:v>
                </c:pt>
                <c:pt idx="27">
                  <c:v>0.60000000000000009</c:v>
                </c:pt>
                <c:pt idx="28">
                  <c:v>0.60000000000000009</c:v>
                </c:pt>
                <c:pt idx="29">
                  <c:v>0.60000000000000009</c:v>
                </c:pt>
                <c:pt idx="30">
                  <c:v>0.60000000000000009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39999">
                  <a:schemeClr val="accent6">
                    <a:lumMod val="20000"/>
                    <a:lumOff val="80000"/>
                  </a:schemeClr>
                </a:gs>
                <a:gs pos="70000">
                  <a:srgbClr val="C4D6EB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cat>
            <c:strRef>
              <c:f>Лист1!$A$2:$A$37</c:f>
              <c:strCache>
                <c:ptCount val="3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В1</c:v>
                </c:pt>
                <c:pt idx="26">
                  <c:v>В2</c:v>
                </c:pt>
                <c:pt idx="27">
                  <c:v>В3</c:v>
                </c:pt>
                <c:pt idx="28">
                  <c:v>В4</c:v>
                </c:pt>
                <c:pt idx="29">
                  <c:v>В5</c:v>
                </c:pt>
                <c:pt idx="30">
                  <c:v>C1</c:v>
                </c:pt>
                <c:pt idx="31">
                  <c:v>C2</c:v>
                </c:pt>
                <c:pt idx="32">
                  <c:v>C3</c:v>
                </c:pt>
                <c:pt idx="33">
                  <c:v>C4</c:v>
                </c:pt>
                <c:pt idx="34">
                  <c:v>C5</c:v>
                </c:pt>
                <c:pt idx="35">
                  <c:v>C6</c:v>
                </c:pt>
              </c:strCache>
            </c:strRef>
          </c:cat>
          <c:val>
            <c:numRef>
              <c:f>Лист1!$C$2:$C$37</c:f>
              <c:numCache>
                <c:formatCode>0%</c:formatCode>
                <c:ptCount val="36"/>
                <c:pt idx="0">
                  <c:v>0.60000000000000009</c:v>
                </c:pt>
                <c:pt idx="1">
                  <c:v>0.60000000000000009</c:v>
                </c:pt>
                <c:pt idx="2">
                  <c:v>0.60000000000000009</c:v>
                </c:pt>
                <c:pt idx="3">
                  <c:v>0.60000000000000009</c:v>
                </c:pt>
                <c:pt idx="4">
                  <c:v>0.60000000000000009</c:v>
                </c:pt>
                <c:pt idx="5">
                  <c:v>0.60000000000000009</c:v>
                </c:pt>
                <c:pt idx="6">
                  <c:v>0.4</c:v>
                </c:pt>
                <c:pt idx="7">
                  <c:v>0.60000000000000009</c:v>
                </c:pt>
                <c:pt idx="8">
                  <c:v>0.60000000000000009</c:v>
                </c:pt>
                <c:pt idx="9">
                  <c:v>0.60000000000000009</c:v>
                </c:pt>
                <c:pt idx="10">
                  <c:v>0.60000000000000009</c:v>
                </c:pt>
                <c:pt idx="11">
                  <c:v>0.4</c:v>
                </c:pt>
                <c:pt idx="12">
                  <c:v>0.60000000000000009</c:v>
                </c:pt>
                <c:pt idx="13">
                  <c:v>0.60000000000000009</c:v>
                </c:pt>
                <c:pt idx="14">
                  <c:v>0.60000000000000009</c:v>
                </c:pt>
                <c:pt idx="15">
                  <c:v>0.60000000000000009</c:v>
                </c:pt>
                <c:pt idx="16">
                  <c:v>0.60000000000000009</c:v>
                </c:pt>
                <c:pt idx="17">
                  <c:v>0.60000000000000009</c:v>
                </c:pt>
                <c:pt idx="18">
                  <c:v>0.4</c:v>
                </c:pt>
                <c:pt idx="19">
                  <c:v>0.60000000000000009</c:v>
                </c:pt>
                <c:pt idx="20">
                  <c:v>0.60000000000000009</c:v>
                </c:pt>
                <c:pt idx="21">
                  <c:v>0.60000000000000009</c:v>
                </c:pt>
                <c:pt idx="22">
                  <c:v>0.4</c:v>
                </c:pt>
                <c:pt idx="23">
                  <c:v>0.60000000000000009</c:v>
                </c:pt>
                <c:pt idx="24">
                  <c:v>0.4</c:v>
                </c:pt>
                <c:pt idx="25">
                  <c:v>0.60000000000000009</c:v>
                </c:pt>
                <c:pt idx="26">
                  <c:v>0.60000000000000009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dLbls/>
        <c:axId val="95149056"/>
        <c:axId val="76620544"/>
      </c:area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Чувашия</c:v>
                </c:pt>
              </c:strCache>
            </c:strRef>
          </c:tx>
          <c:spPr>
            <a:ln w="19050">
              <a:solidFill>
                <a:srgbClr val="CC0000"/>
              </a:solidFill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Лист1!$A$2:$A$37</c:f>
              <c:strCache>
                <c:ptCount val="3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В1</c:v>
                </c:pt>
                <c:pt idx="26">
                  <c:v>В2</c:v>
                </c:pt>
                <c:pt idx="27">
                  <c:v>В3</c:v>
                </c:pt>
                <c:pt idx="28">
                  <c:v>В4</c:v>
                </c:pt>
                <c:pt idx="29">
                  <c:v>В5</c:v>
                </c:pt>
                <c:pt idx="30">
                  <c:v>C1</c:v>
                </c:pt>
                <c:pt idx="31">
                  <c:v>C2</c:v>
                </c:pt>
                <c:pt idx="32">
                  <c:v>C3</c:v>
                </c:pt>
                <c:pt idx="33">
                  <c:v>C4</c:v>
                </c:pt>
                <c:pt idx="34">
                  <c:v>C5</c:v>
                </c:pt>
                <c:pt idx="35">
                  <c:v>C6</c:v>
                </c:pt>
              </c:strCache>
            </c:strRef>
          </c:cat>
          <c:val>
            <c:numRef>
              <c:f>Лист1!$D$2:$D$37</c:f>
              <c:numCache>
                <c:formatCode>0.00%</c:formatCode>
                <c:ptCount val="36"/>
                <c:pt idx="0">
                  <c:v>0.62766570605187344</c:v>
                </c:pt>
                <c:pt idx="1">
                  <c:v>0.7815561959654177</c:v>
                </c:pt>
                <c:pt idx="2">
                  <c:v>0.55158501440922192</c:v>
                </c:pt>
                <c:pt idx="3">
                  <c:v>0.67031700288184448</c:v>
                </c:pt>
                <c:pt idx="4">
                  <c:v>0.64899135446685885</c:v>
                </c:pt>
                <c:pt idx="5">
                  <c:v>0.75965417867435181</c:v>
                </c:pt>
                <c:pt idx="6">
                  <c:v>0.49164265129683005</c:v>
                </c:pt>
                <c:pt idx="7">
                  <c:v>0.67031700288184448</c:v>
                </c:pt>
                <c:pt idx="8">
                  <c:v>0.72334293948126793</c:v>
                </c:pt>
                <c:pt idx="9">
                  <c:v>0.51296829971181557</c:v>
                </c:pt>
                <c:pt idx="10">
                  <c:v>0.64092219020172914</c:v>
                </c:pt>
                <c:pt idx="11">
                  <c:v>0.50547550432276656</c:v>
                </c:pt>
                <c:pt idx="12">
                  <c:v>0.69510086455331432</c:v>
                </c:pt>
                <c:pt idx="13">
                  <c:v>0.63515850144092223</c:v>
                </c:pt>
                <c:pt idx="14">
                  <c:v>0.6974063400576368</c:v>
                </c:pt>
                <c:pt idx="15">
                  <c:v>0.50489913544668585</c:v>
                </c:pt>
                <c:pt idx="16">
                  <c:v>0.702593659942363</c:v>
                </c:pt>
                <c:pt idx="17">
                  <c:v>0.66455331412103757</c:v>
                </c:pt>
                <c:pt idx="18">
                  <c:v>0.51066282420749276</c:v>
                </c:pt>
                <c:pt idx="19">
                  <c:v>0.6876080691642652</c:v>
                </c:pt>
                <c:pt idx="20">
                  <c:v>0.6023054755043229</c:v>
                </c:pt>
                <c:pt idx="21">
                  <c:v>0.74005763688760817</c:v>
                </c:pt>
                <c:pt idx="22">
                  <c:v>0.27204610951008645</c:v>
                </c:pt>
                <c:pt idx="23">
                  <c:v>0.73659942363112418</c:v>
                </c:pt>
                <c:pt idx="24">
                  <c:v>0.35216138328530266</c:v>
                </c:pt>
                <c:pt idx="25">
                  <c:v>0.34005763688760821</c:v>
                </c:pt>
                <c:pt idx="26">
                  <c:v>0.5417867435158501</c:v>
                </c:pt>
                <c:pt idx="27">
                  <c:v>0.28184438040345827</c:v>
                </c:pt>
                <c:pt idx="28">
                  <c:v>0.55561959654178683</c:v>
                </c:pt>
                <c:pt idx="29">
                  <c:v>0.49682997118155636</c:v>
                </c:pt>
                <c:pt idx="30">
                  <c:v>0.12391930835734867</c:v>
                </c:pt>
                <c:pt idx="31">
                  <c:v>0.20518731988472624</c:v>
                </c:pt>
                <c:pt idx="32">
                  <c:v>5.3602305475504312E-2</c:v>
                </c:pt>
                <c:pt idx="33">
                  <c:v>0.1377521613832853</c:v>
                </c:pt>
                <c:pt idx="34">
                  <c:v>8.8760806916426557E-2</c:v>
                </c:pt>
                <c:pt idx="35">
                  <c:v>0.24495677233429394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Гимназия А</c:v>
                </c:pt>
              </c:strCache>
            </c:strRef>
          </c:tx>
          <c:spPr>
            <a:ln w="9525" cap="sq">
              <a:solidFill>
                <a:schemeClr val="tx1"/>
              </a:solidFill>
              <a:prstDash val="sysDot"/>
              <a:miter lim="800000"/>
            </a:ln>
          </c:spPr>
          <c:marker>
            <c:symbol val="diamond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Лист1!$A$2:$A$37</c:f>
              <c:strCache>
                <c:ptCount val="3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В1</c:v>
                </c:pt>
                <c:pt idx="26">
                  <c:v>В2</c:v>
                </c:pt>
                <c:pt idx="27">
                  <c:v>В3</c:v>
                </c:pt>
                <c:pt idx="28">
                  <c:v>В4</c:v>
                </c:pt>
                <c:pt idx="29">
                  <c:v>В5</c:v>
                </c:pt>
                <c:pt idx="30">
                  <c:v>C1</c:v>
                </c:pt>
                <c:pt idx="31">
                  <c:v>C2</c:v>
                </c:pt>
                <c:pt idx="32">
                  <c:v>C3</c:v>
                </c:pt>
                <c:pt idx="33">
                  <c:v>C4</c:v>
                </c:pt>
                <c:pt idx="34">
                  <c:v>C5</c:v>
                </c:pt>
                <c:pt idx="35">
                  <c:v>C6</c:v>
                </c:pt>
              </c:strCache>
            </c:strRef>
          </c:cat>
          <c:val>
            <c:numRef>
              <c:f>Лист1!$E$2:$E$37</c:f>
              <c:numCache>
                <c:formatCode>0.0%</c:formatCode>
                <c:ptCount val="36"/>
                <c:pt idx="0">
                  <c:v>0.67857142857142871</c:v>
                </c:pt>
                <c:pt idx="1">
                  <c:v>0.8928571428571429</c:v>
                </c:pt>
                <c:pt idx="2">
                  <c:v>0.78571428571428559</c:v>
                </c:pt>
                <c:pt idx="3">
                  <c:v>0.71428571428571441</c:v>
                </c:pt>
                <c:pt idx="4">
                  <c:v>0.75000000000000011</c:v>
                </c:pt>
                <c:pt idx="5">
                  <c:v>0.78571428571428559</c:v>
                </c:pt>
                <c:pt idx="6">
                  <c:v>0.67857142857142871</c:v>
                </c:pt>
                <c:pt idx="7">
                  <c:v>0.67857142857142871</c:v>
                </c:pt>
                <c:pt idx="8">
                  <c:v>0.8928571428571429</c:v>
                </c:pt>
                <c:pt idx="9">
                  <c:v>0.82142857142857162</c:v>
                </c:pt>
                <c:pt idx="10">
                  <c:v>0.67857142857142871</c:v>
                </c:pt>
                <c:pt idx="11">
                  <c:v>0.67857142857142871</c:v>
                </c:pt>
                <c:pt idx="12">
                  <c:v>0.75000000000000011</c:v>
                </c:pt>
                <c:pt idx="13">
                  <c:v>0.82142857142857162</c:v>
                </c:pt>
                <c:pt idx="14">
                  <c:v>0.67857142857142871</c:v>
                </c:pt>
                <c:pt idx="15">
                  <c:v>0.71428571428571441</c:v>
                </c:pt>
                <c:pt idx="16">
                  <c:v>0.85714285714285721</c:v>
                </c:pt>
                <c:pt idx="17">
                  <c:v>0.60714285714285721</c:v>
                </c:pt>
                <c:pt idx="18">
                  <c:v>0.53571428571428559</c:v>
                </c:pt>
                <c:pt idx="19">
                  <c:v>0.75000000000000011</c:v>
                </c:pt>
                <c:pt idx="20">
                  <c:v>0.78571428571428559</c:v>
                </c:pt>
                <c:pt idx="21">
                  <c:v>0.82142857142857162</c:v>
                </c:pt>
                <c:pt idx="22">
                  <c:v>0.25</c:v>
                </c:pt>
                <c:pt idx="23">
                  <c:v>0.67857142857142871</c:v>
                </c:pt>
                <c:pt idx="24">
                  <c:v>0.4642857142857143</c:v>
                </c:pt>
                <c:pt idx="25">
                  <c:v>0.4642857142857143</c:v>
                </c:pt>
                <c:pt idx="26">
                  <c:v>0.67857142857142871</c:v>
                </c:pt>
                <c:pt idx="27">
                  <c:v>0.3928571428571429</c:v>
                </c:pt>
                <c:pt idx="28">
                  <c:v>0.67857142857142871</c:v>
                </c:pt>
                <c:pt idx="29">
                  <c:v>0.53571428571428559</c:v>
                </c:pt>
                <c:pt idx="30">
                  <c:v>0.17857142857142863</c:v>
                </c:pt>
                <c:pt idx="31">
                  <c:v>0.5</c:v>
                </c:pt>
                <c:pt idx="32">
                  <c:v>3.5714285714285712E-2</c:v>
                </c:pt>
                <c:pt idx="33">
                  <c:v>7.1428571428571438E-2</c:v>
                </c:pt>
                <c:pt idx="34">
                  <c:v>0.17857142857142863</c:v>
                </c:pt>
                <c:pt idx="35">
                  <c:v>0.42857142857142855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Лицей Б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square"/>
            <c:size val="7"/>
            <c:spPr>
              <a:solidFill>
                <a:srgbClr val="3333FF"/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Лист1!$A$2:$A$37</c:f>
              <c:strCache>
                <c:ptCount val="3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В1</c:v>
                </c:pt>
                <c:pt idx="26">
                  <c:v>В2</c:v>
                </c:pt>
                <c:pt idx="27">
                  <c:v>В3</c:v>
                </c:pt>
                <c:pt idx="28">
                  <c:v>В4</c:v>
                </c:pt>
                <c:pt idx="29">
                  <c:v>В5</c:v>
                </c:pt>
                <c:pt idx="30">
                  <c:v>C1</c:v>
                </c:pt>
                <c:pt idx="31">
                  <c:v>C2</c:v>
                </c:pt>
                <c:pt idx="32">
                  <c:v>C3</c:v>
                </c:pt>
                <c:pt idx="33">
                  <c:v>C4</c:v>
                </c:pt>
                <c:pt idx="34">
                  <c:v>C5</c:v>
                </c:pt>
                <c:pt idx="35">
                  <c:v>C6</c:v>
                </c:pt>
              </c:strCache>
            </c:strRef>
          </c:cat>
          <c:val>
            <c:numRef>
              <c:f>Лист1!$F$2:$F$37</c:f>
              <c:numCache>
                <c:formatCode>0.0%</c:formatCode>
                <c:ptCount val="36"/>
                <c:pt idx="0">
                  <c:v>0.47368421052631576</c:v>
                </c:pt>
                <c:pt idx="1">
                  <c:v>0.73684210526315785</c:v>
                </c:pt>
                <c:pt idx="2">
                  <c:v>0.57894736842105254</c:v>
                </c:pt>
                <c:pt idx="3">
                  <c:v>0.52631578947368418</c:v>
                </c:pt>
                <c:pt idx="4">
                  <c:v>0.73684210526315785</c:v>
                </c:pt>
                <c:pt idx="5">
                  <c:v>0.73684210526315785</c:v>
                </c:pt>
                <c:pt idx="6">
                  <c:v>0.36842105263157893</c:v>
                </c:pt>
                <c:pt idx="7">
                  <c:v>0.78947368421052633</c:v>
                </c:pt>
                <c:pt idx="8">
                  <c:v>0.68421052631578971</c:v>
                </c:pt>
                <c:pt idx="9">
                  <c:v>0.52631578947368418</c:v>
                </c:pt>
                <c:pt idx="10">
                  <c:v>0.73684210526315785</c:v>
                </c:pt>
                <c:pt idx="11">
                  <c:v>0.57894736842105254</c:v>
                </c:pt>
                <c:pt idx="12">
                  <c:v>0.73684210526315785</c:v>
                </c:pt>
                <c:pt idx="13">
                  <c:v>0.63157894736842113</c:v>
                </c:pt>
                <c:pt idx="14">
                  <c:v>0.78947368421052633</c:v>
                </c:pt>
                <c:pt idx="15">
                  <c:v>0.36842105263157893</c:v>
                </c:pt>
                <c:pt idx="16">
                  <c:v>0.73684210526315785</c:v>
                </c:pt>
                <c:pt idx="17">
                  <c:v>0.68421052631578971</c:v>
                </c:pt>
                <c:pt idx="18">
                  <c:v>0.57894736842105254</c:v>
                </c:pt>
                <c:pt idx="19">
                  <c:v>0.36842105263157893</c:v>
                </c:pt>
                <c:pt idx="20">
                  <c:v>0.78947368421052633</c:v>
                </c:pt>
                <c:pt idx="21">
                  <c:v>0.73684210526315785</c:v>
                </c:pt>
                <c:pt idx="22">
                  <c:v>5.2631578947368425E-2</c:v>
                </c:pt>
                <c:pt idx="23">
                  <c:v>0.68421052631578971</c:v>
                </c:pt>
                <c:pt idx="24">
                  <c:v>0.21052631578947373</c:v>
                </c:pt>
                <c:pt idx="25">
                  <c:v>0.31578947368421062</c:v>
                </c:pt>
                <c:pt idx="26">
                  <c:v>0.63157894736842113</c:v>
                </c:pt>
                <c:pt idx="27">
                  <c:v>0.10526315789473685</c:v>
                </c:pt>
                <c:pt idx="28">
                  <c:v>0.52631578947368418</c:v>
                </c:pt>
                <c:pt idx="29">
                  <c:v>0.63157894736842113</c:v>
                </c:pt>
                <c:pt idx="30">
                  <c:v>0</c:v>
                </c:pt>
                <c:pt idx="31">
                  <c:v>0.47368421052631576</c:v>
                </c:pt>
                <c:pt idx="32">
                  <c:v>0</c:v>
                </c:pt>
                <c:pt idx="33">
                  <c:v>5.2631578947368425E-2</c:v>
                </c:pt>
                <c:pt idx="34">
                  <c:v>0.10526315789473685</c:v>
                </c:pt>
                <c:pt idx="35">
                  <c:v>0.21052631578947373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СОШ №? с УИОП</c:v>
                </c:pt>
              </c:strCache>
            </c:strRef>
          </c:tx>
          <c:spPr>
            <a:ln w="6350">
              <a:solidFill>
                <a:schemeClr val="tx1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Лист1!$A$2:$A$37</c:f>
              <c:strCache>
                <c:ptCount val="3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В1</c:v>
                </c:pt>
                <c:pt idx="26">
                  <c:v>В2</c:v>
                </c:pt>
                <c:pt idx="27">
                  <c:v>В3</c:v>
                </c:pt>
                <c:pt idx="28">
                  <c:v>В4</c:v>
                </c:pt>
                <c:pt idx="29">
                  <c:v>В5</c:v>
                </c:pt>
                <c:pt idx="30">
                  <c:v>C1</c:v>
                </c:pt>
                <c:pt idx="31">
                  <c:v>C2</c:v>
                </c:pt>
                <c:pt idx="32">
                  <c:v>C3</c:v>
                </c:pt>
                <c:pt idx="33">
                  <c:v>C4</c:v>
                </c:pt>
                <c:pt idx="34">
                  <c:v>C5</c:v>
                </c:pt>
                <c:pt idx="35">
                  <c:v>C6</c:v>
                </c:pt>
              </c:strCache>
            </c:strRef>
          </c:cat>
          <c:val>
            <c:numRef>
              <c:f>Лист1!$G$2:$G$37</c:f>
              <c:numCache>
                <c:formatCode>0.0%</c:formatCode>
                <c:ptCount val="36"/>
                <c:pt idx="0">
                  <c:v>0.47619047619047622</c:v>
                </c:pt>
                <c:pt idx="1">
                  <c:v>0.90476190476190466</c:v>
                </c:pt>
                <c:pt idx="2">
                  <c:v>0.47619047619047622</c:v>
                </c:pt>
                <c:pt idx="3">
                  <c:v>0.61904761904761918</c:v>
                </c:pt>
                <c:pt idx="4">
                  <c:v>0.57142857142857162</c:v>
                </c:pt>
                <c:pt idx="5">
                  <c:v>0.57142857142857162</c:v>
                </c:pt>
                <c:pt idx="6">
                  <c:v>0.52380952380952384</c:v>
                </c:pt>
                <c:pt idx="7">
                  <c:v>0.57142857142857162</c:v>
                </c:pt>
                <c:pt idx="8">
                  <c:v>0.66666666666666663</c:v>
                </c:pt>
                <c:pt idx="9">
                  <c:v>0.28571428571428581</c:v>
                </c:pt>
                <c:pt idx="10">
                  <c:v>0.71428571428571441</c:v>
                </c:pt>
                <c:pt idx="11">
                  <c:v>0.28571428571428581</c:v>
                </c:pt>
                <c:pt idx="12">
                  <c:v>0.76190476190476186</c:v>
                </c:pt>
                <c:pt idx="13">
                  <c:v>0.61904761904761918</c:v>
                </c:pt>
                <c:pt idx="14">
                  <c:v>0.66666666666666663</c:v>
                </c:pt>
                <c:pt idx="15">
                  <c:v>0.47619047619047622</c:v>
                </c:pt>
                <c:pt idx="16">
                  <c:v>0.61904761904761918</c:v>
                </c:pt>
                <c:pt idx="17">
                  <c:v>0.42857142857142855</c:v>
                </c:pt>
                <c:pt idx="18">
                  <c:v>0.33333333333333331</c:v>
                </c:pt>
                <c:pt idx="19">
                  <c:v>0.61904761904761918</c:v>
                </c:pt>
                <c:pt idx="20">
                  <c:v>0.42857142857142855</c:v>
                </c:pt>
                <c:pt idx="21">
                  <c:v>0.71428571428571441</c:v>
                </c:pt>
                <c:pt idx="22">
                  <c:v>0.19047619047619055</c:v>
                </c:pt>
                <c:pt idx="23">
                  <c:v>0.66666666666666663</c:v>
                </c:pt>
                <c:pt idx="24">
                  <c:v>0.28571428571428581</c:v>
                </c:pt>
                <c:pt idx="25">
                  <c:v>0.33333333333333331</c:v>
                </c:pt>
                <c:pt idx="26">
                  <c:v>0.38095238095238104</c:v>
                </c:pt>
                <c:pt idx="27">
                  <c:v>0.19047619047619055</c:v>
                </c:pt>
                <c:pt idx="28">
                  <c:v>0.38095238095238104</c:v>
                </c:pt>
                <c:pt idx="29">
                  <c:v>0.38095238095238104</c:v>
                </c:pt>
                <c:pt idx="30">
                  <c:v>4.761904761904763E-2</c:v>
                </c:pt>
                <c:pt idx="31">
                  <c:v>9.5238095238095261E-2</c:v>
                </c:pt>
                <c:pt idx="32">
                  <c:v>0</c:v>
                </c:pt>
                <c:pt idx="33">
                  <c:v>0</c:v>
                </c:pt>
                <c:pt idx="34">
                  <c:v>9.5238095238095261E-2</c:v>
                </c:pt>
                <c:pt idx="35">
                  <c:v>0.1428571428571429</c:v>
                </c:pt>
              </c:numCache>
            </c:numRef>
          </c:val>
        </c:ser>
        <c:dLbls/>
        <c:marker val="1"/>
        <c:axId val="95149056"/>
        <c:axId val="76620544"/>
      </c:lineChart>
      <c:catAx>
        <c:axId val="95149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6620544"/>
        <c:crosses val="autoZero"/>
        <c:auto val="1"/>
        <c:lblAlgn val="ctr"/>
        <c:lblOffset val="100"/>
      </c:catAx>
      <c:valAx>
        <c:axId val="76620544"/>
        <c:scaling>
          <c:orientation val="minMax"/>
        </c:scaling>
        <c:axPos val="l"/>
        <c:numFmt formatCode="0%" sourceLinked="1"/>
        <c:majorTickMark val="none"/>
        <c:tickLblPos val="nextTo"/>
        <c:crossAx val="95149056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7.3329966979989489E-2"/>
          <c:y val="0.7057878645292136"/>
          <c:w val="0.33908777895352282"/>
          <c:h val="0.1983518715785392"/>
        </c:manualLayout>
      </c:layout>
    </c:legend>
    <c:plotVisOnly val="1"/>
    <c:dispBlanksAs val="gap"/>
  </c:chart>
  <c:spPr>
    <a:ln>
      <a:prstDash val="sysDot"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FF1E6-5875-4590-8AF0-73CBE5D49045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1981292A-C82A-4AC7-8253-84E8EC289F77}">
      <dgm:prSet phldrT="[Текст]" custT="1"/>
      <dgm:spPr/>
      <dgm:t>
        <a:bodyPr/>
        <a:lstStyle/>
        <a:p>
          <a:r>
            <a:rPr lang="ru-RU" sz="1200" b="1" u="sng" dirty="0" smtClean="0"/>
            <a:t>Назначение</a:t>
          </a:r>
        </a:p>
        <a:p>
          <a:r>
            <a:rPr lang="ru-RU" sz="1200" dirty="0" smtClean="0"/>
            <a:t>(Для получения каких информационных продуктов используется? Кому и на какие запросы отвечает?)</a:t>
          </a:r>
          <a:endParaRPr lang="ru-RU" sz="1200" dirty="0"/>
        </a:p>
      </dgm:t>
    </dgm:pt>
    <dgm:pt modelId="{AE2E2C01-D7F3-48A4-9E14-507103B5DB27}" type="parTrans" cxnId="{2E309AD6-1E9E-4E98-9618-C45FA513B0F0}">
      <dgm:prSet/>
      <dgm:spPr/>
      <dgm:t>
        <a:bodyPr/>
        <a:lstStyle/>
        <a:p>
          <a:endParaRPr lang="ru-RU" sz="1200"/>
        </a:p>
      </dgm:t>
    </dgm:pt>
    <dgm:pt modelId="{31C80331-2B02-4CAF-BC7B-48B51380C338}" type="sibTrans" cxnId="{2E309AD6-1E9E-4E98-9618-C45FA513B0F0}">
      <dgm:prSet/>
      <dgm:spPr/>
      <dgm:t>
        <a:bodyPr/>
        <a:lstStyle/>
        <a:p>
          <a:endParaRPr lang="ru-RU" sz="1200"/>
        </a:p>
      </dgm:t>
    </dgm:pt>
    <dgm:pt modelId="{2DCC2A6E-DB26-4DB6-BB05-BC8A99842B7A}">
      <dgm:prSet phldrT="[Текст]" custT="1"/>
      <dgm:spPr/>
      <dgm:t>
        <a:bodyPr/>
        <a:lstStyle/>
        <a:p>
          <a:r>
            <a:rPr lang="ru-RU" sz="1200" b="1" u="sng" dirty="0" smtClean="0"/>
            <a:t>Доверие к результатам</a:t>
          </a:r>
        </a:p>
        <a:p>
          <a:r>
            <a:rPr lang="ru-RU" sz="1200" dirty="0" smtClean="0"/>
            <a:t>Кто занимается проведением оценивания и анализом результатов?</a:t>
          </a:r>
          <a:endParaRPr lang="ru-RU" sz="1200" dirty="0"/>
        </a:p>
      </dgm:t>
    </dgm:pt>
    <dgm:pt modelId="{3E8E616D-3A13-4508-8E2D-32765A56FB53}" type="parTrans" cxnId="{3DCB63DE-F849-4742-ACD6-4BEAC7A71DB9}">
      <dgm:prSet/>
      <dgm:spPr/>
      <dgm:t>
        <a:bodyPr/>
        <a:lstStyle/>
        <a:p>
          <a:endParaRPr lang="ru-RU" sz="1200"/>
        </a:p>
      </dgm:t>
    </dgm:pt>
    <dgm:pt modelId="{200D2B83-5284-4734-8DFF-0EB093FF0B4D}" type="sibTrans" cxnId="{3DCB63DE-F849-4742-ACD6-4BEAC7A71DB9}">
      <dgm:prSet/>
      <dgm:spPr/>
      <dgm:t>
        <a:bodyPr/>
        <a:lstStyle/>
        <a:p>
          <a:endParaRPr lang="ru-RU" sz="1200"/>
        </a:p>
      </dgm:t>
    </dgm:pt>
    <dgm:pt modelId="{47E79891-1A9D-4456-B089-45AAE7DA3464}">
      <dgm:prSet phldrT="[Текст]" custT="1"/>
      <dgm:spPr/>
      <dgm:t>
        <a:bodyPr/>
        <a:lstStyle/>
        <a:p>
          <a:r>
            <a:rPr lang="ru-RU" sz="1200" b="1" u="sng" dirty="0" smtClean="0"/>
            <a:t>Модель анализа</a:t>
          </a:r>
        </a:p>
        <a:p>
          <a:r>
            <a:rPr lang="ru-RU" sz="1200" dirty="0" smtClean="0"/>
            <a:t>Какие ключевые линии анализа и система показателей использована? Как проведены сравнение, динамика, факторный анализ? Связь с запросами?</a:t>
          </a:r>
          <a:endParaRPr lang="ru-RU" sz="1200" dirty="0"/>
        </a:p>
      </dgm:t>
    </dgm:pt>
    <dgm:pt modelId="{1A4BEBAF-F2AF-4797-BE67-86F425ECB592}" type="parTrans" cxnId="{A7C26D14-20C1-466A-AB1A-2C4AE4674619}">
      <dgm:prSet/>
      <dgm:spPr/>
      <dgm:t>
        <a:bodyPr/>
        <a:lstStyle/>
        <a:p>
          <a:endParaRPr lang="ru-RU" sz="1200"/>
        </a:p>
      </dgm:t>
    </dgm:pt>
    <dgm:pt modelId="{94CF2D8D-9BA0-467E-A1C0-83AF687A388C}" type="sibTrans" cxnId="{A7C26D14-20C1-466A-AB1A-2C4AE4674619}">
      <dgm:prSet/>
      <dgm:spPr/>
      <dgm:t>
        <a:bodyPr/>
        <a:lstStyle/>
        <a:p>
          <a:endParaRPr lang="ru-RU" sz="1200"/>
        </a:p>
      </dgm:t>
    </dgm:pt>
    <dgm:pt modelId="{C1BFE5FA-2EEB-4549-9237-1D546AF6AF91}" type="pres">
      <dgm:prSet presAssocID="{747FF1E6-5875-4590-8AF0-73CBE5D49045}" presName="compositeShape" presStyleCnt="0">
        <dgm:presLayoutVars>
          <dgm:chMax val="7"/>
          <dgm:dir/>
          <dgm:resizeHandles val="exact"/>
        </dgm:presLayoutVars>
      </dgm:prSet>
      <dgm:spPr/>
    </dgm:pt>
    <dgm:pt modelId="{18E0C411-6169-4EF4-AD33-6EADA0F7C3A8}" type="pres">
      <dgm:prSet presAssocID="{1981292A-C82A-4AC7-8253-84E8EC289F77}" presName="circ1" presStyleLbl="vennNode1" presStyleIdx="0" presStyleCnt="3"/>
      <dgm:spPr/>
      <dgm:t>
        <a:bodyPr/>
        <a:lstStyle/>
        <a:p>
          <a:endParaRPr lang="ru-RU"/>
        </a:p>
      </dgm:t>
    </dgm:pt>
    <dgm:pt modelId="{FCC07C19-7AC6-4800-AD6A-DF3176659775}" type="pres">
      <dgm:prSet presAssocID="{1981292A-C82A-4AC7-8253-84E8EC289F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3C74-E6E5-45CD-8599-A9F0ED2F61A6}" type="pres">
      <dgm:prSet presAssocID="{2DCC2A6E-DB26-4DB6-BB05-BC8A99842B7A}" presName="circ2" presStyleLbl="vennNode1" presStyleIdx="1" presStyleCnt="3"/>
      <dgm:spPr/>
      <dgm:t>
        <a:bodyPr/>
        <a:lstStyle/>
        <a:p>
          <a:endParaRPr lang="ru-RU"/>
        </a:p>
      </dgm:t>
    </dgm:pt>
    <dgm:pt modelId="{9AF650AF-5AAD-4B90-AD2D-43349E41AF54}" type="pres">
      <dgm:prSet presAssocID="{2DCC2A6E-DB26-4DB6-BB05-BC8A99842B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0B3F0-D99E-464F-B313-A29EBFF24646}" type="pres">
      <dgm:prSet presAssocID="{47E79891-1A9D-4456-B089-45AAE7DA3464}" presName="circ3" presStyleLbl="vennNode1" presStyleIdx="2" presStyleCnt="3"/>
      <dgm:spPr/>
      <dgm:t>
        <a:bodyPr/>
        <a:lstStyle/>
        <a:p>
          <a:endParaRPr lang="ru-RU"/>
        </a:p>
      </dgm:t>
    </dgm:pt>
    <dgm:pt modelId="{32CC3966-9EEB-43C2-A73E-C2970E11A47B}" type="pres">
      <dgm:prSet presAssocID="{47E79891-1A9D-4456-B089-45AAE7DA34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E458F-944E-4D05-8787-FB2BE7249952}" type="presOf" srcId="{2DCC2A6E-DB26-4DB6-BB05-BC8A99842B7A}" destId="{9AF650AF-5AAD-4B90-AD2D-43349E41AF54}" srcOrd="1" destOrd="0" presId="urn:microsoft.com/office/officeart/2005/8/layout/venn1"/>
    <dgm:cxn modelId="{A7C26D14-20C1-466A-AB1A-2C4AE4674619}" srcId="{747FF1E6-5875-4590-8AF0-73CBE5D49045}" destId="{47E79891-1A9D-4456-B089-45AAE7DA3464}" srcOrd="2" destOrd="0" parTransId="{1A4BEBAF-F2AF-4797-BE67-86F425ECB592}" sibTransId="{94CF2D8D-9BA0-467E-A1C0-83AF687A388C}"/>
    <dgm:cxn modelId="{2E309AD6-1E9E-4E98-9618-C45FA513B0F0}" srcId="{747FF1E6-5875-4590-8AF0-73CBE5D49045}" destId="{1981292A-C82A-4AC7-8253-84E8EC289F77}" srcOrd="0" destOrd="0" parTransId="{AE2E2C01-D7F3-48A4-9E14-507103B5DB27}" sibTransId="{31C80331-2B02-4CAF-BC7B-48B51380C338}"/>
    <dgm:cxn modelId="{FD30AC1C-E653-43EC-9B13-18D64B513123}" type="presOf" srcId="{47E79891-1A9D-4456-B089-45AAE7DA3464}" destId="{E800B3F0-D99E-464F-B313-A29EBFF24646}" srcOrd="0" destOrd="0" presId="urn:microsoft.com/office/officeart/2005/8/layout/venn1"/>
    <dgm:cxn modelId="{943E2EC5-9CD8-4382-8D33-E45BC6AF036A}" type="presOf" srcId="{1981292A-C82A-4AC7-8253-84E8EC289F77}" destId="{18E0C411-6169-4EF4-AD33-6EADA0F7C3A8}" srcOrd="0" destOrd="0" presId="urn:microsoft.com/office/officeart/2005/8/layout/venn1"/>
    <dgm:cxn modelId="{3DCB63DE-F849-4742-ACD6-4BEAC7A71DB9}" srcId="{747FF1E6-5875-4590-8AF0-73CBE5D49045}" destId="{2DCC2A6E-DB26-4DB6-BB05-BC8A99842B7A}" srcOrd="1" destOrd="0" parTransId="{3E8E616D-3A13-4508-8E2D-32765A56FB53}" sibTransId="{200D2B83-5284-4734-8DFF-0EB093FF0B4D}"/>
    <dgm:cxn modelId="{0E5AA32C-83F0-43F0-ACB9-5408DC836D0A}" type="presOf" srcId="{1981292A-C82A-4AC7-8253-84E8EC289F77}" destId="{FCC07C19-7AC6-4800-AD6A-DF3176659775}" srcOrd="1" destOrd="0" presId="urn:microsoft.com/office/officeart/2005/8/layout/venn1"/>
    <dgm:cxn modelId="{91C1D6BC-20A2-4AB6-83E8-3DDA2487A1B7}" type="presOf" srcId="{47E79891-1A9D-4456-B089-45AAE7DA3464}" destId="{32CC3966-9EEB-43C2-A73E-C2970E11A47B}" srcOrd="1" destOrd="0" presId="urn:microsoft.com/office/officeart/2005/8/layout/venn1"/>
    <dgm:cxn modelId="{420E1A22-BAA1-414F-94EE-BFC98134EAA4}" type="presOf" srcId="{747FF1E6-5875-4590-8AF0-73CBE5D49045}" destId="{C1BFE5FA-2EEB-4549-9237-1D546AF6AF91}" srcOrd="0" destOrd="0" presId="urn:microsoft.com/office/officeart/2005/8/layout/venn1"/>
    <dgm:cxn modelId="{CE9637A7-06F9-4DFE-A451-9419D84CD73B}" type="presOf" srcId="{2DCC2A6E-DB26-4DB6-BB05-BC8A99842B7A}" destId="{11A43C74-E6E5-45CD-8599-A9F0ED2F61A6}" srcOrd="0" destOrd="0" presId="urn:microsoft.com/office/officeart/2005/8/layout/venn1"/>
    <dgm:cxn modelId="{B8835D0F-EB76-4760-AEDB-F5410CEE7A9A}" type="presParOf" srcId="{C1BFE5FA-2EEB-4549-9237-1D546AF6AF91}" destId="{18E0C411-6169-4EF4-AD33-6EADA0F7C3A8}" srcOrd="0" destOrd="0" presId="urn:microsoft.com/office/officeart/2005/8/layout/venn1"/>
    <dgm:cxn modelId="{D3B9E3D1-4D01-40D6-B69E-F7B814D37117}" type="presParOf" srcId="{C1BFE5FA-2EEB-4549-9237-1D546AF6AF91}" destId="{FCC07C19-7AC6-4800-AD6A-DF3176659775}" srcOrd="1" destOrd="0" presId="urn:microsoft.com/office/officeart/2005/8/layout/venn1"/>
    <dgm:cxn modelId="{595ACC47-9CF1-42FB-AB47-F2E03BD7516B}" type="presParOf" srcId="{C1BFE5FA-2EEB-4549-9237-1D546AF6AF91}" destId="{11A43C74-E6E5-45CD-8599-A9F0ED2F61A6}" srcOrd="2" destOrd="0" presId="urn:microsoft.com/office/officeart/2005/8/layout/venn1"/>
    <dgm:cxn modelId="{DB782C85-FCAD-4CEC-8A8B-DA103CB90613}" type="presParOf" srcId="{C1BFE5FA-2EEB-4549-9237-1D546AF6AF91}" destId="{9AF650AF-5AAD-4B90-AD2D-43349E41AF54}" srcOrd="3" destOrd="0" presId="urn:microsoft.com/office/officeart/2005/8/layout/venn1"/>
    <dgm:cxn modelId="{01B05DB8-96CD-4AFA-BA79-E6D77EE795D5}" type="presParOf" srcId="{C1BFE5FA-2EEB-4549-9237-1D546AF6AF91}" destId="{E800B3F0-D99E-464F-B313-A29EBFF24646}" srcOrd="4" destOrd="0" presId="urn:microsoft.com/office/officeart/2005/8/layout/venn1"/>
    <dgm:cxn modelId="{CCDE0EB9-F40A-4F7E-B1CD-D798FDA77211}" type="presParOf" srcId="{C1BFE5FA-2EEB-4549-9237-1D546AF6AF91}" destId="{32CC3966-9EEB-43C2-A73E-C2970E11A47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E0C411-6169-4EF4-AD33-6EADA0F7C3A8}">
      <dsp:nvSpPr>
        <dsp:cNvPr id="0" name=""/>
        <dsp:cNvSpPr/>
      </dsp:nvSpPr>
      <dsp:spPr>
        <a:xfrm>
          <a:off x="1003491" y="325408"/>
          <a:ext cx="2781040" cy="27810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Назначение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(Для получения каких информационных продуктов используется? Кому и на какие запросы отвечает?)</a:t>
          </a:r>
          <a:endParaRPr lang="ru-RU" sz="1200" kern="1200" dirty="0"/>
        </a:p>
      </dsp:txBody>
      <dsp:txXfrm>
        <a:off x="1374297" y="812090"/>
        <a:ext cx="2039429" cy="1251468"/>
      </dsp:txXfrm>
    </dsp:sp>
    <dsp:sp modelId="{11A43C74-E6E5-45CD-8599-A9F0ED2F61A6}">
      <dsp:nvSpPr>
        <dsp:cNvPr id="0" name=""/>
        <dsp:cNvSpPr/>
      </dsp:nvSpPr>
      <dsp:spPr>
        <a:xfrm>
          <a:off x="2006983" y="2063558"/>
          <a:ext cx="2781040" cy="27810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Доверие к результатам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Кто занимается проведением оценивания и анализом результатов?</a:t>
          </a:r>
          <a:endParaRPr lang="ru-RU" sz="1200" kern="1200" dirty="0"/>
        </a:p>
      </dsp:txBody>
      <dsp:txXfrm>
        <a:off x="2857518" y="2781993"/>
        <a:ext cx="1668624" cy="1529572"/>
      </dsp:txXfrm>
    </dsp:sp>
    <dsp:sp modelId="{E800B3F0-D99E-464F-B313-A29EBFF24646}">
      <dsp:nvSpPr>
        <dsp:cNvPr id="0" name=""/>
        <dsp:cNvSpPr/>
      </dsp:nvSpPr>
      <dsp:spPr>
        <a:xfrm>
          <a:off x="0" y="2063558"/>
          <a:ext cx="2781040" cy="27810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Модель анализа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Какие ключевые линии анализа и система показателей использована? Как проведены сравнение, динамика, факторный анализ? Связь с запросами?</a:t>
          </a:r>
          <a:endParaRPr lang="ru-RU" sz="1200" kern="1200" dirty="0"/>
        </a:p>
      </dsp:txBody>
      <dsp:txXfrm>
        <a:off x="261881" y="2781993"/>
        <a:ext cx="1668624" cy="1529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F9A3-0D71-4BA5-882A-BFFE2292B3CC}" type="datetimeFigureOut">
              <a:rPr lang="ru-RU" smtClean="0"/>
              <a:pPr/>
              <a:t>21.08.2011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0DF1-96E4-493D-8352-F67E18923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6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4F043-942F-4CCA-9693-9AAD2EA3556C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37409-1C6C-41E7-8306-87512327659C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BE4B9-1494-4BE4-BE3F-B1B31819A99F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F02FE-901B-4AAC-8BD8-476448EA98F4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6D2EF7-3196-420C-AFBF-FDA9010CF1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437054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451E1-687C-4132-B4B7-E791B0B78D0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760100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872D-1B43-4CAC-9EE8-D85759F10CA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988661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333375"/>
            <a:ext cx="7696200" cy="6191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2EF694-27F4-4C93-B9D9-736851ECBFB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427071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85781"/>
            <a:ext cx="642942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4294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318002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171063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27492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8462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480877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256556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1124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CC91F-8300-46EA-9D7C-12AA44FAC72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587326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90708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684231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267954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38724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3463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24000" y="1295400"/>
            <a:ext cx="7391400" cy="5257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F77B2A-F5DE-4648-AF61-E506DA073A3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24818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667072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860733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66317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85781"/>
            <a:ext cx="642942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4294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F415-23C3-4D07-998C-2462CDFCFEFE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5537-7799-4F5F-8A83-AB8C73B4F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611514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DD37-DEEB-4C66-83BA-BAE32FAF695A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10CA-B5DA-4EB5-9611-C19B92B7F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48456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8CCA1-4503-41D7-9E91-279B2185FEA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475033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0EEE-112E-494A-B9A2-991BEC8FFFB4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C13A-DA74-4CBB-ADD0-C8979C92A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577747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A1160-2431-499C-B891-FA665ADC5EA0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2505-74DA-44AE-A7B7-817B66BD2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17839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851E-BC5B-40DC-A5C2-1A2F071A0E1E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5D71-E9AE-4EB4-AAD9-19F1690C1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697145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A25A-FBA8-418F-B954-F94A079777A5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FB04-CCD5-4E1F-9C59-02B85C81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017772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D6D4-D5C0-4397-A191-6E52CED99AAC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C752-AA99-4C8B-853F-FF58511B3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60296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1AA5-1919-4B35-A04A-71BF88284225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3C6F-AC00-45EA-A024-1B7A80538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587139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D4EC-79EE-4AC7-A267-0129BB5E74BB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6F44-A1E0-45E8-A3D8-1D63F19F5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48946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EDD5-9F10-49A9-A783-1BD1EEDEA5FF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BF36-0F01-4145-BDB5-86F1448A9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042660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BD78-01A2-4A93-AF55-B6D45E08603A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8AA9-2B56-47A2-A50C-89E76B461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020631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90C111-6297-4DFD-A923-5A4BDDB753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9621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C1D9C-4A24-4D34-A2E1-DCFEC2F3548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840458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FECBED-9009-4E1E-B1CE-EA20ACFD18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433707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533EC7-5DB5-463A-B290-3252FC3C9A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13904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2A1F-D222-4850-8AC7-4AD29D84FA6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8838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28E2-0BCB-413D-87BF-4F98450CCFC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446545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C67FE-D25E-45AC-A10F-147158DBC13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755058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5E310-B486-4776-9A12-BAAD697868A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613160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D54F3-C05A-4EFC-9EEF-2A1F29BF3A3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74495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61F08-54A8-4880-8B3F-83944D43D6A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652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EE42-F206-4184-90B0-E21CADD672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2EE8-D6DD-4410-B6E6-FE672ADC8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2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86A90-2E1C-4442-9525-EC46E2D96623}" type="datetimeFigureOut">
              <a:rPr lang="ru-RU"/>
              <a:pPr>
                <a:defRPr/>
              </a:pPr>
              <a:t>21.08.2011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6A93D7-60DF-42C8-B64A-6091CC182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31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76;&#1091;&#1082;&#1090;&#1099;%20&#1089;%20&#1079;&#1072;&#1087;&#1088;&#1086;&#1089;&#1072;&#1084;&#1080;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1048;&#1085;&#1092;&#1086;&#1088;&#1084;&#1072;&#1094;&#1080;&#1086;&#1085;&#1085;&#1086;&#1077;%20&#1086;&#1073;&#1077;&#1089;&#1087;&#1077;&#1095;&#1077;&#1085;&#1080;&#1077;%20&#1087;&#1088;&#1080;&#1085;&#1103;&#1090;&#1080;&#1103;%20&#1091;&#1087;&#1088;&#1072;&#1074;&#1083;&#1077;&#1085;&#1095;&#1077;&#1089;&#1082;&#1080;&#1093;%20&#1088;&#1077;&#1096;&#1077;&#1085;&#1080;&#1081;.pdf" TargetMode="External"/><Relationship Id="rId3" Type="http://schemas.openxmlformats.org/officeDocument/2006/relationships/hyperlink" Target="&#1057;.&#1040;.%20&#1041;&#1086;&#1095;&#1077;&#1085;&#1082;&#1086;&#1074;_&#1055;&#1088;&#1077;&#1079;&#1077;&#1085;&#1090;&#1072;&#1094;&#1080;&#1103;%20&#1082;%20&#1074;&#1099;&#1089;&#1090;&#1091;&#1087;&#1083;&#1077;&#1085;&#1080;&#1102;.pdf" TargetMode="External"/><Relationship Id="rId7" Type="http://schemas.openxmlformats.org/officeDocument/2006/relationships/hyperlink" Target="&#1045;&#1043;&#1069;_&#1087;&#1088;&#1080;&#1084;&#1077;&#1088;%20&#1072;&#1085;&#1072;&#1083;&#1080;&#1079;&#1072;%20&#1087;&#1086;%20&#1096;&#1082;&#1086;&#1083;&#1077;" TargetMode="External"/><Relationship Id="rId2" Type="http://schemas.openxmlformats.org/officeDocument/2006/relationships/hyperlink" Target="&#1055;&#1088;&#1080;&#1075;&#1083;&#1072;&#1096;&#1077;&#1085;&#1080;&#1077;%20&#1082;%20&#1089;&#1086;&#1090;&#1088;&#1091;&#1076;&#1085;&#1080;&#1095;&#1077;&#1089;&#1090;&#1074;&#1091;.doc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&#1040;&#1085;&#1072;&#1083;&#1080;&#1079;%20&#1088;&#1077;&#1079;&#1091;&#1083;&#1100;&#1090;&#1072;&#1090;&#1086;&#1074;%20&#1045;&#1043;&#1069;-2010.%20&#1063;&#1091;&#1074;&#1072;&#1096;&#1080;&#1103;.pdf" TargetMode="External"/><Relationship Id="rId5" Type="http://schemas.openxmlformats.org/officeDocument/2006/relationships/hyperlink" Target="&#1057;.&#1040;.%20&#1041;&#1086;&#1095;&#1077;&#1085;&#1082;&#1086;&#1074;_&#1040;&#1085;&#1072;&#1083;&#1080;&#1079;%20&#1088;&#1077;&#1079;&#1091;&#1083;&#1100;&#1090;&#1072;&#1090;&#1086;&#1074;%20&#1045;&#1043;&#1069;%20&#1080;%20&#1043;&#1048;&#1040;_&#1089;&#1090;&#1072;&#1090;&#1100;&#1103;%20&#1052;&#1042;&#1064;&#1057;&#1069;&#1053;.pdf" TargetMode="External"/><Relationship Id="rId4" Type="http://schemas.openxmlformats.org/officeDocument/2006/relationships/hyperlink" Target="http://www.msses.ru/science/conferences/tren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1_&#1055;&#1088;&#1080;&#1084;&#1077;&#1088;&#1099;%20&#1079;&#1072;&#1087;&#1088;&#1086;&#1089;&#1086;&#1074;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3_&#1050;&#1086;&#1084;&#1087;&#1083;&#1077;&#1082;&#1089;%20&#1087;&#1086;&#1082;&#1072;&#1079;&#1072;&#1090;&#1077;&#1083;&#1077;&#1081;.pptx" TargetMode="External"/><Relationship Id="rId5" Type="http://schemas.openxmlformats.org/officeDocument/2006/relationships/hyperlink" Target="2_&#1047;&#1072;&#1076;&#1072;&#1095;&#1080;%20&#1076;&#1083;&#1103;%20&#1084;&#1091;&#1085;&#1080;&#1094;&#1080;&#1087;&#1072;&#1083;&#1080;&#1090;&#1077;&#1090;&#1072;.pptx" TargetMode="External"/><Relationship Id="rId4" Type="http://schemas.openxmlformats.org/officeDocument/2006/relationships/hyperlink" Target="&#1055;&#1088;&#1086;&#1076;&#1091;&#1082;&#1090;&#1099;%20&#1089;%20&#1079;&#1072;&#1087;&#1088;&#1086;&#1089;&#1072;&#1084;&#1080;.doc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445224"/>
            <a:ext cx="8964612" cy="690563"/>
          </a:xfrm>
        </p:spPr>
        <p:txBody>
          <a:bodyPr/>
          <a:lstStyle/>
          <a:p>
            <a:pPr algn="ctr"/>
            <a:r>
              <a:rPr lang="ru-RU" sz="2400" dirty="0" smtClean="0"/>
              <a:t>Оценочные процедуры в РСОКО.</a:t>
            </a:r>
            <a:br>
              <a:rPr lang="ru-RU" sz="2400" dirty="0" smtClean="0"/>
            </a:br>
            <a:r>
              <a:rPr lang="ru-RU" sz="2400" dirty="0" smtClean="0"/>
              <a:t> Анализ  опыта Чувашской Республики.</a:t>
            </a:r>
            <a:endParaRPr lang="nl-NL" sz="2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6237312"/>
            <a:ext cx="4321175" cy="504801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2000" dirty="0"/>
              <a:t>С.А. </a:t>
            </a:r>
            <a:r>
              <a:rPr lang="ru-RU" sz="2000" dirty="0" smtClean="0"/>
              <a:t>Боченков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2907091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42844" y="1643050"/>
            <a:ext cx="4214842" cy="4143404"/>
          </a:xfrm>
          <a:prstGeom prst="roundRect">
            <a:avLst>
              <a:gd name="adj" fmla="val 7074"/>
            </a:avLst>
          </a:prstGeom>
          <a:solidFill>
            <a:srgbClr val="C0C0C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35000"/>
              </a:spcBef>
              <a:buFont typeface="Wingdings" pitchFamily="2" charset="2"/>
              <a:buBlip>
                <a:blip r:embed="rId2"/>
              </a:buBlip>
            </a:pPr>
            <a:r>
              <a:rPr kumimoji="1"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Каковы результаты (условия, цена) достигаемые (гарантируемые) данным образовательным учреждением?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2"/>
              </a:buBlip>
            </a:pPr>
            <a:r>
              <a:rPr kumimoji="1"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Соответствуют ли условия и результаты образовательной деятельности требованиям стандарта (регламента образовательной услуги)?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2"/>
              </a:buBlip>
            </a:pPr>
            <a:r>
              <a:rPr kumimoji="1"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Соответствуют ли условия и качества образовательной деятельности в учреждении  запросам обучающихся и семьи?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643438" y="1643050"/>
            <a:ext cx="4322761" cy="4214842"/>
          </a:xfrm>
          <a:prstGeom prst="roundRect">
            <a:avLst>
              <a:gd name="adj" fmla="val 7074"/>
            </a:avLst>
          </a:prstGeom>
          <a:solidFill>
            <a:srgbClr val="C0C0C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35000"/>
              </a:spcBef>
              <a:buFontTx/>
              <a:buBlip>
                <a:blip r:embed="rId2"/>
              </a:buBlip>
            </a:pPr>
            <a:r>
              <a:rPr kumimoji="1"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Публичный доклад образовательного учреждения</a:t>
            </a:r>
          </a:p>
          <a:p>
            <a:pPr>
              <a:spcBef>
                <a:spcPct val="35000"/>
              </a:spcBef>
              <a:buFontTx/>
              <a:buBlip>
                <a:blip r:embed="rId2"/>
              </a:buBlip>
            </a:pPr>
            <a:r>
              <a:rPr kumimoji="1"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 образовательных учреждений  и муниципальных образовательных систем Чувашии: условия осуществления образовательного процесса и результаты</a:t>
            </a:r>
          </a:p>
          <a:p>
            <a:pPr>
              <a:spcBef>
                <a:spcPct val="35000"/>
              </a:spcBef>
              <a:buFontTx/>
              <a:buBlip>
                <a:blip r:embed="rId2"/>
              </a:buBlip>
            </a:pPr>
            <a:r>
              <a:rPr kumimoji="1"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kumimoji="1"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ученика, карта индивидуального развития учащегося</a:t>
            </a:r>
          </a:p>
          <a:p>
            <a:pPr>
              <a:spcBef>
                <a:spcPct val="35000"/>
              </a:spcBef>
              <a:buFontTx/>
              <a:buBlip>
                <a:blip r:embed="rId2"/>
              </a:buBlip>
            </a:pPr>
            <a:r>
              <a:rPr kumimoji="1"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 оценки образовательных достижений учащегося </a:t>
            </a:r>
          </a:p>
        </p:txBody>
      </p:sp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1475656" y="536325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запросов: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4" y="428604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продуктов системы оценки качества образования, отвечающих на эти запросы: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6047922"/>
            <a:ext cx="6929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образовательные учреждения</a:t>
            </a:r>
          </a:p>
          <a:p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</a:t>
            </a:r>
          </a:p>
          <a:p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Территориальные образовательные системы и образовательные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826957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142852"/>
            <a:ext cx="5168913" cy="954071"/>
          </a:xfrm>
          <a:noFill/>
          <a:ln/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Объект управления – муниципальная система образования и образовательное учреждение. Ключевые задачи.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4924" y="1628775"/>
            <a:ext cx="4465637" cy="5113338"/>
          </a:xfrm>
          <a:prstGeom prst="roundRect">
            <a:avLst>
              <a:gd name="adj" fmla="val 8069"/>
            </a:avLst>
          </a:prstGeom>
          <a:solidFill>
            <a:srgbClr val="666699">
              <a:alpha val="50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Снижение доли </a:t>
            </a:r>
            <a:r>
              <a:rPr kumimoji="1" lang="ru-RU" sz="1300" dirty="0" err="1">
                <a:solidFill>
                  <a:srgbClr val="FFFFFF"/>
                </a:solidFill>
              </a:rPr>
              <a:t>необучающихся</a:t>
            </a:r>
            <a:r>
              <a:rPr kumimoji="1" lang="ru-RU" sz="1300" dirty="0">
                <a:solidFill>
                  <a:srgbClr val="FFFFFF"/>
                </a:solidFill>
              </a:rPr>
              <a:t> детей в возрасте 7-15 лет в общей численности населения 7-15 лет.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Снижение потерь (отсева) учащихся в процессе получения полного среднего образования.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Сокращение доли детей, оставшихся без попечения родителей и находящихся в государственных (муниципальных) учреждениях всех типов.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Рост уровня учебных достижений (уровень освоения образовательного стандарта и качество учебных достижений).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Рост уровня </a:t>
            </a:r>
            <a:r>
              <a:rPr kumimoji="1" lang="ru-RU" sz="1300" dirty="0" err="1">
                <a:solidFill>
                  <a:srgbClr val="FFFFFF"/>
                </a:solidFill>
              </a:rPr>
              <a:t>внеучебных</a:t>
            </a:r>
            <a:r>
              <a:rPr kumimoji="1" lang="ru-RU" sz="1300" dirty="0">
                <a:solidFill>
                  <a:srgbClr val="FFFFFF"/>
                </a:solidFill>
              </a:rPr>
              <a:t> достижений. 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Включение выпускников в жизнь (рост доли выпускников 9 и  11 классов, получивших определённый статус и доли выпускников 9 и 11 классов, продолживших образование).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Снижение преступности среди несовершеннолетних.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Рост уровня освоения социальных навыков и компетенций.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Обеспечение соответствия результатов требованиям стандартов и запросу потребителей.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572000" y="1628775"/>
            <a:ext cx="4537075" cy="5113338"/>
          </a:xfrm>
          <a:prstGeom prst="roundRect">
            <a:avLst>
              <a:gd name="adj" fmla="val 8069"/>
            </a:avLst>
          </a:prstGeom>
          <a:solidFill>
            <a:srgbClr val="666699">
              <a:alpha val="50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Развитие материально-технической базы образовательных учреждений, состояние зданий.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Обеспечение обучающихся горячим питанием и организация летнего отдыха. 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Обеспечение квалифицированными кадрами, развитие потенциала управления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 Информатизация образовательного процесса.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Введение финансово-хозяйственной самостоятельности, </a:t>
            </a:r>
            <a:r>
              <a:rPr kumimoji="1" lang="ru-RU" sz="1300" dirty="0" err="1">
                <a:solidFill>
                  <a:srgbClr val="FFFFFF"/>
                </a:solidFill>
              </a:rPr>
              <a:t>нормативно-подушевого</a:t>
            </a:r>
            <a:r>
              <a:rPr kumimoji="1" lang="ru-RU" sz="1300" dirty="0">
                <a:solidFill>
                  <a:srgbClr val="FFFFFF"/>
                </a:solidFill>
              </a:rPr>
              <a:t> финансирования, новой системы оплаты труда, закрепление зависимости финансирования от результатов.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Обеспечение равного доступа к образовательным ресурсам общего и коллективного пользования.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Обеспечение условий для организации </a:t>
            </a:r>
            <a:r>
              <a:rPr kumimoji="1" lang="ru-RU" sz="1300" dirty="0" err="1">
                <a:solidFill>
                  <a:srgbClr val="FFFFFF"/>
                </a:solidFill>
              </a:rPr>
              <a:t>предшкольной</a:t>
            </a:r>
            <a:r>
              <a:rPr kumimoji="1" lang="ru-RU" sz="1300" dirty="0">
                <a:solidFill>
                  <a:srgbClr val="FFFFFF"/>
                </a:solidFill>
              </a:rPr>
              <a:t> подготовки.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Обеспечение образовательного процесса в соответствии с современными требованиями, создание  условий для удовлетворения индивидуальных запросов учащихся в системе общего и дополнительного образования. 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300" dirty="0">
                <a:solidFill>
                  <a:srgbClr val="FFFFFF"/>
                </a:solidFill>
              </a:rPr>
              <a:t>Распространение внешней независимой оценки качества образования.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428728" y="1214422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результаты: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940425" y="11969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условия:</a:t>
            </a:r>
          </a:p>
        </p:txBody>
      </p:sp>
    </p:spTree>
    <p:extLst>
      <p:ext uri="{BB962C8B-B14F-4D97-AF65-F5344CB8AC3E}">
        <p14:creationId xmlns:p14="http://schemas.microsoft.com/office/powerpoint/2010/main" xmlns="" val="29651373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127875" cy="1008062"/>
          </a:xfrm>
          <a:noFill/>
          <a:ln/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Объект управления – муниципальная система образования и образовательное учреждение.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Ключевые </a:t>
            </a:r>
            <a:r>
              <a:rPr lang="ru-RU" sz="2000" dirty="0">
                <a:solidFill>
                  <a:schemeClr val="tx1"/>
                </a:solidFill>
              </a:rPr>
              <a:t>задачи.</a:t>
            </a: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34925" y="1628775"/>
            <a:ext cx="8929688" cy="3816350"/>
          </a:xfrm>
          <a:prstGeom prst="roundRect">
            <a:avLst>
              <a:gd name="adj" fmla="val 8069"/>
            </a:avLst>
          </a:prstGeom>
          <a:solidFill>
            <a:srgbClr val="666699">
              <a:alpha val="50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endParaRPr kumimoji="1" lang="ru-RU" sz="1400">
              <a:solidFill>
                <a:srgbClr val="FFFFFF"/>
              </a:solidFill>
            </a:endParaRP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400">
                <a:solidFill>
                  <a:srgbClr val="FFFFFF"/>
                </a:solidFill>
              </a:rPr>
              <a:t>Обеспечение эффективности использования ресурсов (повышение эффективности использования ресурсов в системе образования) – оптимизация размера школы, класса, соотношения: учитель-ученик, учитель - административный и вспомогательный персона.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400">
                <a:solidFill>
                  <a:srgbClr val="FFFFFF"/>
                </a:solidFill>
              </a:rPr>
              <a:t>Снижение объема неэффективных расходов на управление кадровыми ресурсами и характеристиками сети. </a:t>
            </a:r>
          </a:p>
          <a:p>
            <a:pPr lvl="1"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400">
                <a:solidFill>
                  <a:srgbClr val="FFFFFF"/>
                </a:solidFill>
              </a:rPr>
              <a:t> Отношение административного, учебно-вспомогательного и обслуживающего персонала к штатной численности педагогических работников.</a:t>
            </a:r>
          </a:p>
          <a:p>
            <a:pPr lvl="1"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400">
                <a:solidFill>
                  <a:srgbClr val="FFFFFF"/>
                </a:solidFill>
              </a:rPr>
              <a:t> Объем неэффективных расходов на управление кадровыми ресурсами на 1 учащегося в год (учителя) при целевом значении числа учащихся на одного учителя.</a:t>
            </a:r>
          </a:p>
          <a:p>
            <a:pPr lvl="1"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400">
                <a:solidFill>
                  <a:srgbClr val="FFFFFF"/>
                </a:solidFill>
              </a:rPr>
              <a:t> Объем неэффективных расходов обусловленные излишней штатной численностью (при норме 40% от штата педагогических работников) иных работников общеобразовательных учреждений (на 1 учащегося). </a:t>
            </a:r>
          </a:p>
          <a:p>
            <a:pPr lvl="1"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kumimoji="1" lang="ru-RU" sz="1400">
                <a:solidFill>
                  <a:srgbClr val="FFFFFF"/>
                </a:solidFill>
              </a:rPr>
              <a:t> Объем неэффективных расходов, связанных с характеристиками сети (на 1 учащегося).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эффективность использования ресурсов: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825" y="5734050"/>
            <a:ext cx="8713788" cy="838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ctr"/>
            <a:r>
              <a:rPr kumimoji="1" lang="ru-RU" dirty="0">
                <a:solidFill>
                  <a:srgbClr val="E8EDF2"/>
                </a:solidFill>
              </a:rPr>
              <a:t>Управление системой обеспечения качества образования предполагает привлечение и перераспределение ресурсов, которое определяет вероятность достижения результата.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848600" y="65833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FFFFFF"/>
                </a:solidFill>
              </a:rPr>
              <a:t>© </a:t>
            </a:r>
            <a:r>
              <a:rPr lang="ru-RU" sz="900" b="1">
                <a:solidFill>
                  <a:srgbClr val="FFFFFF"/>
                </a:solidFill>
              </a:rPr>
              <a:t> С.А. Боченков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8528897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1760538" y="1928802"/>
            <a:ext cx="1371600" cy="342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Arial Narrow" pitchFamily="34" charset="0"/>
              </a:rPr>
              <a:t>Результаты обучения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714481" y="2714620"/>
            <a:ext cx="1143008" cy="5000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Arial Narrow" pitchFamily="34" charset="0"/>
              </a:rPr>
              <a:t>Уровень социализации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475038" y="1647825"/>
            <a:ext cx="1168400" cy="3429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Уровень учебных достижений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475038" y="2928934"/>
            <a:ext cx="11684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 dirty="0">
                <a:solidFill>
                  <a:srgbClr val="000000"/>
                </a:solidFill>
                <a:latin typeface="Arial Narrow" pitchFamily="34" charset="0"/>
              </a:rPr>
              <a:t>Включение выпускников в жизнь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988998" y="3716338"/>
            <a:ext cx="1511300" cy="792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Arial Narrow" pitchFamily="34" charset="0"/>
              </a:rPr>
              <a:t>Соответствие требованиям стандартов и запросам потребителей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421063" y="3357562"/>
            <a:ext cx="1282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Освоение социальных навыков и компетенций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2857488" y="2714620"/>
            <a:ext cx="285752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857488" y="3143248"/>
            <a:ext cx="571504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2857488" y="3000373"/>
            <a:ext cx="64294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416170" y="4508500"/>
            <a:ext cx="512755" cy="277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2703508" y="3789363"/>
            <a:ext cx="1008063" cy="3429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Уровень освоения стандарта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632071" y="4221163"/>
            <a:ext cx="136842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Соблюдение нормативных требований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28596" y="4640274"/>
            <a:ext cx="93821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Безопасность и здоровье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2917823" y="4652963"/>
            <a:ext cx="1368425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Соответствие заказу государства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3143240" y="2500306"/>
            <a:ext cx="1500198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 dirty="0">
                <a:solidFill>
                  <a:srgbClr val="000000"/>
                </a:solidFill>
                <a:latin typeface="Arial Narrow" pitchFamily="34" charset="0"/>
              </a:rPr>
              <a:t>Уровень преступности среди несовершеннолетних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3475038" y="2085968"/>
            <a:ext cx="11684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Уровень внеучебных достижений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3132138" y="1876425"/>
            <a:ext cx="3429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3132138" y="2105025"/>
            <a:ext cx="3429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2487608" y="4292600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>
            <a:off x="928662" y="4500570"/>
            <a:ext cx="500066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V="1">
            <a:off x="2487608" y="3933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1455724" y="4652963"/>
            <a:ext cx="1258888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Соответствие запросу родителей и учащихся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2071670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>
            <a:off x="6373813" y="874713"/>
            <a:ext cx="1222375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Arial Narrow" pitchFamily="34" charset="0"/>
              </a:rPr>
              <a:t>Индивидуальные характеристики</a:t>
            </a: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827089" y="620713"/>
            <a:ext cx="958830" cy="13080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755650" y="620713"/>
            <a:ext cx="1101706" cy="2093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611188" y="620713"/>
            <a:ext cx="1103292" cy="30940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899" name="AutoShape 35"/>
          <p:cNvSpPr>
            <a:spLocks noChangeArrowheads="1"/>
          </p:cNvSpPr>
          <p:nvPr/>
        </p:nvSpPr>
        <p:spPr bwMode="auto">
          <a:xfrm>
            <a:off x="6488113" y="2703513"/>
            <a:ext cx="11430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Arial Narrow" pitchFamily="34" charset="0"/>
              </a:rPr>
              <a:t>Сетевые характеристики</a:t>
            </a:r>
          </a:p>
        </p:txBody>
      </p:sp>
      <p:sp>
        <p:nvSpPr>
          <p:cNvPr id="36900" name="AutoShape 36"/>
          <p:cNvSpPr>
            <a:spLocks noChangeArrowheads="1"/>
          </p:cNvSpPr>
          <p:nvPr/>
        </p:nvSpPr>
        <p:spPr bwMode="auto">
          <a:xfrm>
            <a:off x="7021513" y="3716338"/>
            <a:ext cx="1143000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Arial Narrow" pitchFamily="34" charset="0"/>
              </a:rPr>
              <a:t>Характеристики потенциала управления</a:t>
            </a: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4887913" y="531813"/>
            <a:ext cx="11430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Состояние зданий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4887913" y="760413"/>
            <a:ext cx="11430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Обеспечение квалифицированны-ми кадрами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4773613" y="417513"/>
            <a:ext cx="0" cy="560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 flipV="1">
            <a:off x="827088" y="5084763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4887913" y="1217613"/>
            <a:ext cx="1143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Обеспечение горячим питанием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4887913" y="1560513"/>
            <a:ext cx="1143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Организация отдыха детей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4887913" y="2132013"/>
            <a:ext cx="1143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Условия финансирования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4887913" y="1903413"/>
            <a:ext cx="11430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Информатизация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4887913" y="2589213"/>
            <a:ext cx="1257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Наличие и доступность ресурсов общего пользования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5294313" y="5318125"/>
            <a:ext cx="1339850" cy="3429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Соотношение учащихся и преподавателей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4887913" y="4418013"/>
            <a:ext cx="1485900" cy="3429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Распространение внешней оценки качества образов.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4887913" y="3046413"/>
            <a:ext cx="1257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Наличие и доступность условий подготовки к школе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4887913" y="3503613"/>
            <a:ext cx="14859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Условия для удовлетворения индивид. запросов в общем образовании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4887913" y="3960813"/>
            <a:ext cx="14859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Условия для удовлетворения индивид. запросов в дополн. образовании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>
            <a:off x="7288213" y="620713"/>
            <a:ext cx="452437" cy="208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>
            <a:off x="7885113" y="620713"/>
            <a:ext cx="142875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 flipH="1">
            <a:off x="7402513" y="620713"/>
            <a:ext cx="2667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 flipH="1">
            <a:off x="6030913" y="1331913"/>
            <a:ext cx="5715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6030913" y="1331913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0" name="Line 56"/>
          <p:cNvSpPr>
            <a:spLocks noChangeShapeType="1"/>
          </p:cNvSpPr>
          <p:nvPr/>
        </p:nvSpPr>
        <p:spPr bwMode="auto">
          <a:xfrm flipH="1">
            <a:off x="6030913" y="1331913"/>
            <a:ext cx="3429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1" name="Line 57"/>
          <p:cNvSpPr>
            <a:spLocks noChangeShapeType="1"/>
          </p:cNvSpPr>
          <p:nvPr/>
        </p:nvSpPr>
        <p:spPr bwMode="auto">
          <a:xfrm flipH="1">
            <a:off x="6030913" y="1217613"/>
            <a:ext cx="3429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2" name="Line 58"/>
          <p:cNvSpPr>
            <a:spLocks noChangeShapeType="1"/>
          </p:cNvSpPr>
          <p:nvPr/>
        </p:nvSpPr>
        <p:spPr bwMode="auto">
          <a:xfrm flipH="1" flipV="1">
            <a:off x="6030913" y="989013"/>
            <a:ext cx="3429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3" name="Line 59"/>
          <p:cNvSpPr>
            <a:spLocks noChangeShapeType="1"/>
          </p:cNvSpPr>
          <p:nvPr/>
        </p:nvSpPr>
        <p:spPr bwMode="auto">
          <a:xfrm flipH="1" flipV="1">
            <a:off x="6030913" y="646113"/>
            <a:ext cx="3429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 flipH="1">
            <a:off x="6373813" y="3160713"/>
            <a:ext cx="457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5" name="Line 61"/>
          <p:cNvSpPr>
            <a:spLocks noChangeShapeType="1"/>
          </p:cNvSpPr>
          <p:nvPr/>
        </p:nvSpPr>
        <p:spPr bwMode="auto">
          <a:xfrm flipH="1">
            <a:off x="6373813" y="3160713"/>
            <a:ext cx="3429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 flipH="1">
            <a:off x="6259513" y="3160713"/>
            <a:ext cx="228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 flipH="1" flipV="1">
            <a:off x="7740650" y="551656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8" name="Line 64"/>
          <p:cNvSpPr>
            <a:spLocks noChangeShapeType="1"/>
          </p:cNvSpPr>
          <p:nvPr/>
        </p:nvSpPr>
        <p:spPr bwMode="auto">
          <a:xfrm flipH="1">
            <a:off x="6145213" y="3046413"/>
            <a:ext cx="3429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29" name="Line 65"/>
          <p:cNvSpPr>
            <a:spLocks noChangeShapeType="1"/>
          </p:cNvSpPr>
          <p:nvPr/>
        </p:nvSpPr>
        <p:spPr bwMode="auto">
          <a:xfrm flipH="1" flipV="1">
            <a:off x="6145213" y="2703513"/>
            <a:ext cx="3429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8027988" y="5157788"/>
            <a:ext cx="93821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Средний размер школы</a:t>
            </a:r>
          </a:p>
        </p:txBody>
      </p:sp>
      <p:sp>
        <p:nvSpPr>
          <p:cNvPr id="36931" name="Line 67"/>
          <p:cNvSpPr>
            <a:spLocks noChangeShapeType="1"/>
          </p:cNvSpPr>
          <p:nvPr/>
        </p:nvSpPr>
        <p:spPr bwMode="auto">
          <a:xfrm flipH="1" flipV="1">
            <a:off x="6589713" y="5589588"/>
            <a:ext cx="8636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5060" name="AutoShape 68"/>
          <p:cNvSpPr>
            <a:spLocks noChangeArrowheads="1"/>
          </p:cNvSpPr>
          <p:nvPr/>
        </p:nvSpPr>
        <p:spPr bwMode="auto">
          <a:xfrm>
            <a:off x="179388" y="115888"/>
            <a:ext cx="1657350" cy="5048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КАЧЕСТВО РЕЗУЛЬТАТОВ</a:t>
            </a:r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5061" name="AutoShape 69"/>
          <p:cNvSpPr>
            <a:spLocks noChangeArrowheads="1"/>
          </p:cNvSpPr>
          <p:nvPr/>
        </p:nvSpPr>
        <p:spPr bwMode="auto">
          <a:xfrm>
            <a:off x="6373813" y="115888"/>
            <a:ext cx="2662237" cy="503237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КАЧЕСТВО СОЗДАВАЕМЫХ УСЛОВИЙ И ИСПОЛЬЗОВАНИЯ РЕСУРСОВ</a:t>
            </a:r>
          </a:p>
        </p:txBody>
      </p:sp>
      <p:sp>
        <p:nvSpPr>
          <p:cNvPr id="85062" name="AutoShape 70"/>
          <p:cNvSpPr>
            <a:spLocks noChangeArrowheads="1"/>
          </p:cNvSpPr>
          <p:nvPr/>
        </p:nvSpPr>
        <p:spPr bwMode="auto">
          <a:xfrm>
            <a:off x="3357563" y="5157788"/>
            <a:ext cx="1285875" cy="1200150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СОЦИАЛЬНО-ЭКОНОМИЧЕСКИЙ ИНДЕКС ТЕРРИТОРИИ, ОТРАЖАЮЩИЙ КОНТЕКСТ</a:t>
            </a:r>
          </a:p>
        </p:txBody>
      </p:sp>
      <p:sp>
        <p:nvSpPr>
          <p:cNvPr id="36935" name="AutoShape 72"/>
          <p:cNvSpPr>
            <a:spLocks noChangeArrowheads="1"/>
          </p:cNvSpPr>
          <p:nvPr/>
        </p:nvSpPr>
        <p:spPr bwMode="auto">
          <a:xfrm>
            <a:off x="1693863" y="692150"/>
            <a:ext cx="1366837" cy="936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Arial Narrow" pitchFamily="34" charset="0"/>
              </a:rPr>
              <a:t>Получение полного среднего образования, уровень потерь и социальная опека</a:t>
            </a:r>
          </a:p>
        </p:txBody>
      </p:sp>
      <p:sp>
        <p:nvSpPr>
          <p:cNvPr id="36936" name="Rectangle 73"/>
          <p:cNvSpPr>
            <a:spLocks noChangeArrowheads="1"/>
          </p:cNvSpPr>
          <p:nvPr/>
        </p:nvSpPr>
        <p:spPr bwMode="auto">
          <a:xfrm>
            <a:off x="3132138" y="115888"/>
            <a:ext cx="1223962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Коэффициент охвата полным средним образованием</a:t>
            </a:r>
          </a:p>
        </p:txBody>
      </p:sp>
      <p:sp>
        <p:nvSpPr>
          <p:cNvPr id="36937" name="Rectangle 74"/>
          <p:cNvSpPr>
            <a:spLocks noChangeArrowheads="1"/>
          </p:cNvSpPr>
          <p:nvPr/>
        </p:nvSpPr>
        <p:spPr bwMode="auto">
          <a:xfrm>
            <a:off x="3421063" y="1196975"/>
            <a:ext cx="122237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Качество социальной опеки</a:t>
            </a:r>
          </a:p>
        </p:txBody>
      </p:sp>
      <p:sp>
        <p:nvSpPr>
          <p:cNvPr id="36938" name="Line 75"/>
          <p:cNvSpPr>
            <a:spLocks noChangeShapeType="1"/>
          </p:cNvSpPr>
          <p:nvPr/>
        </p:nvSpPr>
        <p:spPr bwMode="auto">
          <a:xfrm flipV="1">
            <a:off x="3059113" y="620713"/>
            <a:ext cx="2174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39" name="Line 76"/>
          <p:cNvSpPr>
            <a:spLocks noChangeShapeType="1"/>
          </p:cNvSpPr>
          <p:nvPr/>
        </p:nvSpPr>
        <p:spPr bwMode="auto">
          <a:xfrm>
            <a:off x="3059113" y="1125538"/>
            <a:ext cx="3619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40" name="Line 77"/>
          <p:cNvSpPr>
            <a:spLocks noChangeShapeType="1"/>
          </p:cNvSpPr>
          <p:nvPr/>
        </p:nvSpPr>
        <p:spPr bwMode="auto">
          <a:xfrm flipV="1">
            <a:off x="3059113" y="836613"/>
            <a:ext cx="3619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41" name="Rectangle 78"/>
          <p:cNvSpPr>
            <a:spLocks noChangeArrowheads="1"/>
          </p:cNvSpPr>
          <p:nvPr/>
        </p:nvSpPr>
        <p:spPr bwMode="auto">
          <a:xfrm>
            <a:off x="3421063" y="692150"/>
            <a:ext cx="122237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Уровень потерь в образовании</a:t>
            </a:r>
          </a:p>
        </p:txBody>
      </p:sp>
      <p:sp>
        <p:nvSpPr>
          <p:cNvPr id="85071" name="AutoShape 79"/>
          <p:cNvSpPr>
            <a:spLocks noChangeArrowheads="1"/>
          </p:cNvSpPr>
          <p:nvPr/>
        </p:nvSpPr>
        <p:spPr bwMode="auto">
          <a:xfrm>
            <a:off x="7380288" y="5876925"/>
            <a:ext cx="1657350" cy="649288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ЭФФЕКТИВНОСТЬ ИСПОЛЬЗОВАНИЯ РЕСУРСОВ</a:t>
            </a:r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943" name="Rectangle 80"/>
          <p:cNvSpPr>
            <a:spLocks noChangeArrowheads="1"/>
          </p:cNvSpPr>
          <p:nvPr/>
        </p:nvSpPr>
        <p:spPr bwMode="auto">
          <a:xfrm>
            <a:off x="4859338" y="5749925"/>
            <a:ext cx="1873250" cy="3429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Объем неэффективных расходов на управление кадровыми ресурсами</a:t>
            </a:r>
          </a:p>
        </p:txBody>
      </p:sp>
      <p:sp>
        <p:nvSpPr>
          <p:cNvPr id="36944" name="Line 81"/>
          <p:cNvSpPr>
            <a:spLocks noChangeShapeType="1"/>
          </p:cNvSpPr>
          <p:nvPr/>
        </p:nvSpPr>
        <p:spPr bwMode="auto">
          <a:xfrm flipH="1">
            <a:off x="6732588" y="6237288"/>
            <a:ext cx="6604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45" name="Rectangle 82"/>
          <p:cNvSpPr>
            <a:spLocks noChangeArrowheads="1"/>
          </p:cNvSpPr>
          <p:nvPr/>
        </p:nvSpPr>
        <p:spPr bwMode="auto">
          <a:xfrm>
            <a:off x="4859338" y="6165850"/>
            <a:ext cx="1873250" cy="3429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Объем неэффективных расходов связанных с характеристиками сети</a:t>
            </a:r>
          </a:p>
        </p:txBody>
      </p:sp>
      <p:sp>
        <p:nvSpPr>
          <p:cNvPr id="36946" name="Line 83"/>
          <p:cNvSpPr>
            <a:spLocks noChangeShapeType="1"/>
          </p:cNvSpPr>
          <p:nvPr/>
        </p:nvSpPr>
        <p:spPr bwMode="auto">
          <a:xfrm flipH="1" flipV="1">
            <a:off x="6732588" y="5949950"/>
            <a:ext cx="6477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47" name="Line 84"/>
          <p:cNvSpPr>
            <a:spLocks noChangeShapeType="1"/>
          </p:cNvSpPr>
          <p:nvPr/>
        </p:nvSpPr>
        <p:spPr bwMode="auto">
          <a:xfrm flipV="1">
            <a:off x="8316913" y="5516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6948" name="Rectangle 85"/>
          <p:cNvSpPr>
            <a:spLocks noChangeArrowheads="1"/>
          </p:cNvSpPr>
          <p:nvPr/>
        </p:nvSpPr>
        <p:spPr bwMode="auto">
          <a:xfrm>
            <a:off x="6686550" y="5157788"/>
            <a:ext cx="12700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900">
                <a:solidFill>
                  <a:srgbClr val="000000"/>
                </a:solidFill>
                <a:latin typeface="Arial Narrow" pitchFamily="34" charset="0"/>
              </a:rPr>
              <a:t>Средняя наполняемость классов</a:t>
            </a:r>
          </a:p>
        </p:txBody>
      </p:sp>
      <p:sp>
        <p:nvSpPr>
          <p:cNvPr id="36949" name="WordArt 86"/>
          <p:cNvSpPr>
            <a:spLocks noChangeArrowheads="1" noChangeShapeType="1" noTextEdit="1"/>
          </p:cNvSpPr>
          <p:nvPr/>
        </p:nvSpPr>
        <p:spPr bwMode="auto">
          <a:xfrm>
            <a:off x="2051050" y="115888"/>
            <a:ext cx="4175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26</a:t>
            </a:r>
          </a:p>
        </p:txBody>
      </p:sp>
      <p:sp>
        <p:nvSpPr>
          <p:cNvPr id="36950" name="WordArt 87"/>
          <p:cNvSpPr>
            <a:spLocks noChangeArrowheads="1" noChangeShapeType="1" noTextEdit="1"/>
          </p:cNvSpPr>
          <p:nvPr/>
        </p:nvSpPr>
        <p:spPr bwMode="auto">
          <a:xfrm>
            <a:off x="8316913" y="692150"/>
            <a:ext cx="4191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37</a:t>
            </a:r>
          </a:p>
        </p:txBody>
      </p:sp>
      <p:sp>
        <p:nvSpPr>
          <p:cNvPr id="36951" name="WordArt 88"/>
          <p:cNvSpPr>
            <a:spLocks noChangeArrowheads="1" noChangeShapeType="1" noTextEdit="1"/>
          </p:cNvSpPr>
          <p:nvPr/>
        </p:nvSpPr>
        <p:spPr bwMode="auto">
          <a:xfrm>
            <a:off x="4357688" y="6143625"/>
            <a:ext cx="2746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7</a:t>
            </a:r>
          </a:p>
        </p:txBody>
      </p:sp>
      <p:sp>
        <p:nvSpPr>
          <p:cNvPr id="36952" name="WordArt 89"/>
          <p:cNvSpPr>
            <a:spLocks noChangeArrowheads="1" noChangeShapeType="1" noTextEdit="1"/>
          </p:cNvSpPr>
          <p:nvPr/>
        </p:nvSpPr>
        <p:spPr bwMode="auto">
          <a:xfrm>
            <a:off x="7021513" y="6308725"/>
            <a:ext cx="273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5</a:t>
            </a:r>
          </a:p>
        </p:txBody>
      </p:sp>
      <p:sp>
        <p:nvSpPr>
          <p:cNvPr id="36954" name="TextBox 90"/>
          <p:cNvSpPr txBox="1">
            <a:spLocks noChangeArrowheads="1"/>
          </p:cNvSpPr>
          <p:nvPr/>
        </p:nvSpPr>
        <p:spPr bwMode="auto">
          <a:xfrm>
            <a:off x="71415" y="5286375"/>
            <a:ext cx="27146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FFFF"/>
                </a:solidFill>
              </a:rPr>
              <a:t>Комплекс характеристик </a:t>
            </a:r>
            <a:r>
              <a:rPr lang="ru-RU" i="1" dirty="0">
                <a:solidFill>
                  <a:srgbClr val="FFFFFF"/>
                </a:solidFill>
              </a:rPr>
              <a:t>(показателей) качества образования на региональном уровне. </a:t>
            </a:r>
          </a:p>
        </p:txBody>
      </p:sp>
    </p:spTree>
    <p:extLst>
      <p:ext uri="{BB962C8B-B14F-4D97-AF65-F5344CB8AC3E}">
        <p14:creationId xmlns:p14="http://schemas.microsoft.com/office/powerpoint/2010/main" xmlns="" val="16751659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0" y="1241421"/>
          <a:ext cx="1908175" cy="1544637"/>
        </p:xfrm>
        <a:graphic>
          <a:graphicData uri="http://schemas.openxmlformats.org/presentationml/2006/ole">
            <p:oleObj spid="_x0000_s1026" name="Диаграмма" r:id="rId3" imgW="2219454" imgH="1790739" progId="MSGraph.Chart.8">
              <p:embed followColorScheme="full"/>
            </p:oleObj>
          </a:graphicData>
        </a:graphic>
      </p:graphicFrame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1547813" y="3716338"/>
            <a:ext cx="3168650" cy="358775"/>
          </a:xfrm>
          <a:prstGeom prst="roundRect">
            <a:avLst>
              <a:gd name="adj" fmla="val 36398"/>
            </a:avLst>
          </a:prstGeom>
          <a:solidFill>
            <a:srgbClr val="8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000" b="1">
                <a:solidFill>
                  <a:srgbClr val="FFFFFF"/>
                </a:solidFill>
                <a:latin typeface="Arial Narrow" pitchFamily="34" charset="0"/>
              </a:rPr>
              <a:t>ВНЕШНЯЯ ОЦЕНКА УРОВНЯ ОБУЧЕННОСТИ: ЕГЭ, ЕМЭ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2987675" y="1773238"/>
            <a:ext cx="1728788" cy="360362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Министерство финансов Чувашской Республики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835150" y="115888"/>
            <a:ext cx="2881313" cy="287337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ДАННЫЕ ОБРАЗОВАТЕЛЬНОЙ  СТАТИСТИКИ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339975" y="5011738"/>
            <a:ext cx="2376488" cy="360362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ЛИЦЕНЗИРОВАНИЕ И АТТЕСТАЦИЯ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468313" y="3068638"/>
            <a:ext cx="4248150" cy="574675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Комплексная оценка уровня социально-экономического развития муниципальных образований Чувашской Республики. Показатели экономического соревнования между муниципалитетами</a:t>
            </a: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1331913" y="4148138"/>
            <a:ext cx="3384550" cy="360362"/>
          </a:xfrm>
          <a:prstGeom prst="roundRect">
            <a:avLst>
              <a:gd name="adj" fmla="val 36398"/>
            </a:avLst>
          </a:prstGeom>
          <a:solidFill>
            <a:srgbClr val="8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000" b="1">
                <a:solidFill>
                  <a:srgbClr val="FFFFFF"/>
                </a:solidFill>
                <a:latin typeface="Arial Narrow" pitchFamily="34" charset="0"/>
              </a:rPr>
              <a:t>МОНИТОРИНГ ИНДИВИДУАЛЬНЫХ ОБРАЗОВАТЕЛЬНЫХ И ТРУДОВЫХ ТРАЕКТОРИЙ ВЫПУСКНИКОВ 9 И 11 КЛАССОВ</a:t>
            </a: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2484438" y="4581525"/>
            <a:ext cx="2233612" cy="360363"/>
          </a:xfrm>
          <a:prstGeom prst="roundRect">
            <a:avLst>
              <a:gd name="adj" fmla="val 36398"/>
            </a:avLst>
          </a:prstGeom>
          <a:solidFill>
            <a:srgbClr val="8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000" b="1">
                <a:solidFill>
                  <a:srgbClr val="FFFFFF"/>
                </a:solidFill>
                <a:latin typeface="Arial Narrow" pitchFamily="34" charset="0"/>
              </a:rPr>
              <a:t>МОНИТОРИНГ СОСТОЯНИЯ САЙТОВ</a:t>
            </a: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611188" y="5875338"/>
            <a:ext cx="4105275" cy="360362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ДОПОЛНИТЕЛЬНАЯ ИНФОРМАЦИЯ, ПРЕДСТАВЛЯЕМАЯ МОУО</a:t>
            </a: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1547813" y="476250"/>
            <a:ext cx="3168650" cy="358775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Министерство здравоохранения и социального развития Чувашской Республики</a:t>
            </a: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468313" y="6281738"/>
            <a:ext cx="4176712" cy="358775"/>
          </a:xfrm>
          <a:prstGeom prst="roundRect">
            <a:avLst>
              <a:gd name="adj" fmla="val 36398"/>
            </a:avLst>
          </a:prstGeom>
          <a:solidFill>
            <a:srgbClr val="8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000" b="1">
                <a:solidFill>
                  <a:srgbClr val="FFFFFF"/>
                </a:solidFill>
                <a:latin typeface="Arial Narrow" pitchFamily="34" charset="0"/>
              </a:rPr>
              <a:t>ОЦЕНКА СОЦИАЛЬНОЙ ТОЛЕРАНТНОСТИ И ОБЩИХ КОМПЕТЕНЦИЙ (ИНФОРМАЦИОННАЯ, КОММУНИКАТИВНАЯ, САМОМЕНЕДЖМЕНТ)</a:t>
            </a: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107950" y="5445125"/>
            <a:ext cx="4608513" cy="360363"/>
          </a:xfrm>
          <a:prstGeom prst="roundRect">
            <a:avLst>
              <a:gd name="adj" fmla="val 36398"/>
            </a:avLst>
          </a:prstGeom>
          <a:solidFill>
            <a:srgbClr val="8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000" b="1">
                <a:solidFill>
                  <a:srgbClr val="FFFFFF"/>
                </a:solidFill>
                <a:latin typeface="Arial Narrow" pitchFamily="34" charset="0"/>
              </a:rPr>
              <a:t>МОНИТОРИНГ УДОВЛЕТВОРЁННОСТИ КАЧЕСТВОМ ОБРАЗОВАТЕЛЬНЫХ УСЛУГ</a:t>
            </a:r>
          </a:p>
        </p:txBody>
      </p:sp>
      <p:sp>
        <p:nvSpPr>
          <p:cNvPr id="69646" name="WordArt 14"/>
          <p:cNvSpPr>
            <a:spLocks noChangeArrowheads="1" noChangeShapeType="1" noTextEdit="1"/>
          </p:cNvSpPr>
          <p:nvPr/>
        </p:nvSpPr>
        <p:spPr bwMode="auto">
          <a:xfrm>
            <a:off x="7667625" y="2924175"/>
            <a:ext cx="13684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80</a:t>
            </a:r>
          </a:p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ключевых</a:t>
            </a:r>
          </a:p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индикаторов</a:t>
            </a:r>
          </a:p>
        </p:txBody>
      </p:sp>
      <p:sp>
        <p:nvSpPr>
          <p:cNvPr id="69647" name="WordArt 15"/>
          <p:cNvSpPr>
            <a:spLocks noChangeArrowheads="1" noChangeShapeType="1" noTextEdit="1"/>
          </p:cNvSpPr>
          <p:nvPr/>
        </p:nvSpPr>
        <p:spPr bwMode="auto">
          <a:xfrm>
            <a:off x="5003800" y="5876925"/>
            <a:ext cx="3587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29</a:t>
            </a:r>
          </a:p>
        </p:txBody>
      </p:sp>
      <p:sp>
        <p:nvSpPr>
          <p:cNvPr id="69648" name="WordArt 16"/>
          <p:cNvSpPr>
            <a:spLocks noChangeArrowheads="1" noChangeShapeType="1" noTextEdit="1"/>
          </p:cNvSpPr>
          <p:nvPr/>
        </p:nvSpPr>
        <p:spPr bwMode="auto">
          <a:xfrm>
            <a:off x="5076825" y="4581525"/>
            <a:ext cx="2174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2</a:t>
            </a:r>
          </a:p>
        </p:txBody>
      </p:sp>
      <p:sp>
        <p:nvSpPr>
          <p:cNvPr id="69649" name="WordArt 17"/>
          <p:cNvSpPr>
            <a:spLocks noChangeArrowheads="1" noChangeShapeType="1" noTextEdit="1"/>
          </p:cNvSpPr>
          <p:nvPr/>
        </p:nvSpPr>
        <p:spPr bwMode="auto">
          <a:xfrm>
            <a:off x="5075238" y="5011738"/>
            <a:ext cx="2174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4</a:t>
            </a:r>
          </a:p>
        </p:txBody>
      </p:sp>
      <p:sp>
        <p:nvSpPr>
          <p:cNvPr id="69650" name="WordArt 18"/>
          <p:cNvSpPr>
            <a:spLocks noChangeArrowheads="1" noChangeShapeType="1" noTextEdit="1"/>
          </p:cNvSpPr>
          <p:nvPr/>
        </p:nvSpPr>
        <p:spPr bwMode="auto">
          <a:xfrm>
            <a:off x="5076825" y="5445125"/>
            <a:ext cx="1444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1</a:t>
            </a:r>
          </a:p>
        </p:txBody>
      </p:sp>
      <p:sp>
        <p:nvSpPr>
          <p:cNvPr id="69651" name="WordArt 19"/>
          <p:cNvSpPr>
            <a:spLocks noChangeArrowheads="1" noChangeShapeType="1" noTextEdit="1"/>
          </p:cNvSpPr>
          <p:nvPr/>
        </p:nvSpPr>
        <p:spPr bwMode="auto">
          <a:xfrm>
            <a:off x="4932363" y="4148138"/>
            <a:ext cx="3603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17</a:t>
            </a:r>
          </a:p>
        </p:txBody>
      </p:sp>
      <p:sp>
        <p:nvSpPr>
          <p:cNvPr id="69652" name="WordArt 20"/>
          <p:cNvSpPr>
            <a:spLocks noChangeArrowheads="1" noChangeShapeType="1" noTextEdit="1"/>
          </p:cNvSpPr>
          <p:nvPr/>
        </p:nvSpPr>
        <p:spPr bwMode="auto">
          <a:xfrm>
            <a:off x="5003800" y="3716338"/>
            <a:ext cx="2174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8</a:t>
            </a:r>
          </a:p>
        </p:txBody>
      </p:sp>
      <p:sp>
        <p:nvSpPr>
          <p:cNvPr id="69653" name="WordArt 21"/>
          <p:cNvSpPr>
            <a:spLocks noChangeArrowheads="1" noChangeShapeType="1" noTextEdit="1"/>
          </p:cNvSpPr>
          <p:nvPr/>
        </p:nvSpPr>
        <p:spPr bwMode="auto">
          <a:xfrm>
            <a:off x="4859338" y="46038"/>
            <a:ext cx="3603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61</a:t>
            </a:r>
          </a:p>
        </p:txBody>
      </p:sp>
      <p:sp>
        <p:nvSpPr>
          <p:cNvPr id="69654" name="AutoShape 22"/>
          <p:cNvSpPr>
            <a:spLocks noChangeArrowheads="1"/>
          </p:cNvSpPr>
          <p:nvPr/>
        </p:nvSpPr>
        <p:spPr bwMode="auto">
          <a:xfrm>
            <a:off x="2051050" y="2205038"/>
            <a:ext cx="2665413" cy="360362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Министерство по физической культуре, спорту и туризму Чувашской Республики</a:t>
            </a:r>
          </a:p>
        </p:txBody>
      </p:sp>
      <p:sp>
        <p:nvSpPr>
          <p:cNvPr id="69655" name="WordArt 23"/>
          <p:cNvSpPr>
            <a:spLocks noChangeArrowheads="1" noChangeShapeType="1" noTextEdit="1"/>
          </p:cNvSpPr>
          <p:nvPr/>
        </p:nvSpPr>
        <p:spPr bwMode="auto">
          <a:xfrm>
            <a:off x="5003800" y="2205038"/>
            <a:ext cx="1444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1</a:t>
            </a:r>
          </a:p>
        </p:txBody>
      </p:sp>
      <p:sp>
        <p:nvSpPr>
          <p:cNvPr id="69656" name="WordArt 24"/>
          <p:cNvSpPr>
            <a:spLocks noChangeArrowheads="1" noChangeShapeType="1" noTextEdit="1"/>
          </p:cNvSpPr>
          <p:nvPr/>
        </p:nvSpPr>
        <p:spPr bwMode="auto">
          <a:xfrm>
            <a:off x="5148263" y="6281738"/>
            <a:ext cx="1444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1</a:t>
            </a:r>
          </a:p>
        </p:txBody>
      </p:sp>
      <p:sp>
        <p:nvSpPr>
          <p:cNvPr id="69657" name="WordArt 25"/>
          <p:cNvSpPr>
            <a:spLocks noChangeArrowheads="1" noChangeShapeType="1" noTextEdit="1"/>
          </p:cNvSpPr>
          <p:nvPr/>
        </p:nvSpPr>
        <p:spPr bwMode="auto">
          <a:xfrm>
            <a:off x="5002213" y="1773238"/>
            <a:ext cx="1460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1</a:t>
            </a:r>
          </a:p>
        </p:txBody>
      </p:sp>
      <p:sp>
        <p:nvSpPr>
          <p:cNvPr id="69658" name="AutoShape 26"/>
          <p:cNvSpPr>
            <a:spLocks noChangeArrowheads="1"/>
          </p:cNvSpPr>
          <p:nvPr/>
        </p:nvSpPr>
        <p:spPr bwMode="auto">
          <a:xfrm>
            <a:off x="2484438" y="1341438"/>
            <a:ext cx="2232025" cy="360362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Министерство внутренних дел по Чувашской Республике</a:t>
            </a:r>
          </a:p>
        </p:txBody>
      </p:sp>
      <p:sp>
        <p:nvSpPr>
          <p:cNvPr id="69659" name="WordArt 27"/>
          <p:cNvSpPr>
            <a:spLocks noChangeArrowheads="1" noChangeShapeType="1" noTextEdit="1"/>
          </p:cNvSpPr>
          <p:nvPr/>
        </p:nvSpPr>
        <p:spPr bwMode="auto">
          <a:xfrm>
            <a:off x="5002213" y="1341438"/>
            <a:ext cx="2174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3</a:t>
            </a:r>
          </a:p>
        </p:txBody>
      </p:sp>
      <p:sp>
        <p:nvSpPr>
          <p:cNvPr id="69660" name="AutoShape 28"/>
          <p:cNvSpPr>
            <a:spLocks noChangeArrowheads="1"/>
          </p:cNvSpPr>
          <p:nvPr/>
        </p:nvSpPr>
        <p:spPr bwMode="auto">
          <a:xfrm>
            <a:off x="1258888" y="908050"/>
            <a:ext cx="3457575" cy="360363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 dirty="0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Территориальный орган Федеральной службы государственной статистики по Чувашской Республике</a:t>
            </a:r>
          </a:p>
        </p:txBody>
      </p:sp>
      <p:sp>
        <p:nvSpPr>
          <p:cNvPr id="69661" name="WordArt 29"/>
          <p:cNvSpPr>
            <a:spLocks noChangeArrowheads="1" noChangeShapeType="1" noTextEdit="1"/>
          </p:cNvSpPr>
          <p:nvPr/>
        </p:nvSpPr>
        <p:spPr bwMode="auto">
          <a:xfrm>
            <a:off x="5003800" y="3141663"/>
            <a:ext cx="2174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6</a:t>
            </a:r>
          </a:p>
        </p:txBody>
      </p:sp>
      <p:sp>
        <p:nvSpPr>
          <p:cNvPr id="69662" name="WordArt 30"/>
          <p:cNvSpPr>
            <a:spLocks noChangeArrowheads="1" noChangeShapeType="1" noTextEdit="1"/>
          </p:cNvSpPr>
          <p:nvPr/>
        </p:nvSpPr>
        <p:spPr bwMode="auto">
          <a:xfrm>
            <a:off x="4859338" y="908050"/>
            <a:ext cx="3603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18</a:t>
            </a:r>
          </a:p>
        </p:txBody>
      </p:sp>
      <p:sp>
        <p:nvSpPr>
          <p:cNvPr id="69663" name="WordArt 31"/>
          <p:cNvSpPr>
            <a:spLocks noChangeArrowheads="1" noChangeShapeType="1" noTextEdit="1"/>
          </p:cNvSpPr>
          <p:nvPr/>
        </p:nvSpPr>
        <p:spPr bwMode="auto">
          <a:xfrm>
            <a:off x="4859338" y="476250"/>
            <a:ext cx="3603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13</a:t>
            </a:r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>
            <a:off x="214282" y="2636838"/>
            <a:ext cx="4502181" cy="358775"/>
          </a:xfrm>
          <a:prstGeom prst="roundRect">
            <a:avLst>
              <a:gd name="adj" fmla="val 363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ru-RU" sz="1100" b="1">
                <a:solidFill>
                  <a:srgbClr val="E8EDF2">
                    <a:lumMod val="25000"/>
                  </a:srgbClr>
                </a:solidFill>
                <a:latin typeface="Arial Narrow" pitchFamily="34" charset="0"/>
              </a:rPr>
              <a:t>Министерство культуры, по делам национальностей, информационной политики и архивного дела Чувашской Республики</a:t>
            </a:r>
          </a:p>
        </p:txBody>
      </p:sp>
      <p:sp>
        <p:nvSpPr>
          <p:cNvPr id="69665" name="WordArt 33"/>
          <p:cNvSpPr>
            <a:spLocks noChangeArrowheads="1" noChangeShapeType="1" noTextEdit="1"/>
          </p:cNvSpPr>
          <p:nvPr/>
        </p:nvSpPr>
        <p:spPr bwMode="auto">
          <a:xfrm>
            <a:off x="5002213" y="2636838"/>
            <a:ext cx="2174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3</a:t>
            </a:r>
          </a:p>
        </p:txBody>
      </p:sp>
      <p:sp>
        <p:nvSpPr>
          <p:cNvPr id="69666" name="WordArt 3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168</a:t>
            </a:r>
          </a:p>
        </p:txBody>
      </p:sp>
      <p:sp>
        <p:nvSpPr>
          <p:cNvPr id="69667" name="AutoShape 35"/>
          <p:cNvSpPr>
            <a:spLocks noChangeArrowheads="1"/>
          </p:cNvSpPr>
          <p:nvPr/>
        </p:nvSpPr>
        <p:spPr bwMode="auto">
          <a:xfrm>
            <a:off x="6084888" y="2924175"/>
            <a:ext cx="1368425" cy="108108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Arial Narrow" pitchFamily="34" charset="0"/>
              </a:rPr>
              <a:t>Формулы для расчёта</a:t>
            </a:r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>
            <a:off x="5292725" y="404813"/>
            <a:ext cx="107950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>
            <a:off x="5292725" y="836613"/>
            <a:ext cx="935038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>
            <a:off x="5292725" y="1196975"/>
            <a:ext cx="86360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>
            <a:off x="5219700" y="1628775"/>
            <a:ext cx="7921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2" name="Line 40"/>
          <p:cNvSpPr>
            <a:spLocks noChangeShapeType="1"/>
          </p:cNvSpPr>
          <p:nvPr/>
        </p:nvSpPr>
        <p:spPr bwMode="auto">
          <a:xfrm>
            <a:off x="5219700" y="2060575"/>
            <a:ext cx="792163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5292725" y="2924175"/>
            <a:ext cx="7191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>
            <a:off x="5292725" y="33575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5" name="Line 43"/>
          <p:cNvSpPr>
            <a:spLocks noChangeShapeType="1"/>
          </p:cNvSpPr>
          <p:nvPr/>
        </p:nvSpPr>
        <p:spPr bwMode="auto">
          <a:xfrm flipV="1">
            <a:off x="5292725" y="3500438"/>
            <a:ext cx="7191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6" name="Line 44"/>
          <p:cNvSpPr>
            <a:spLocks noChangeShapeType="1"/>
          </p:cNvSpPr>
          <p:nvPr/>
        </p:nvSpPr>
        <p:spPr bwMode="auto">
          <a:xfrm flipV="1">
            <a:off x="5364163" y="371633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7" name="Line 45"/>
          <p:cNvSpPr>
            <a:spLocks noChangeShapeType="1"/>
          </p:cNvSpPr>
          <p:nvPr/>
        </p:nvSpPr>
        <p:spPr bwMode="auto">
          <a:xfrm flipV="1">
            <a:off x="5364163" y="3860800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8" name="Line 46"/>
          <p:cNvSpPr>
            <a:spLocks noChangeShapeType="1"/>
          </p:cNvSpPr>
          <p:nvPr/>
        </p:nvSpPr>
        <p:spPr bwMode="auto">
          <a:xfrm flipV="1">
            <a:off x="5364163" y="4005263"/>
            <a:ext cx="7207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79" name="Line 47"/>
          <p:cNvSpPr>
            <a:spLocks noChangeShapeType="1"/>
          </p:cNvSpPr>
          <p:nvPr/>
        </p:nvSpPr>
        <p:spPr bwMode="auto">
          <a:xfrm flipV="1">
            <a:off x="5364163" y="4076700"/>
            <a:ext cx="79216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80" name="Line 48"/>
          <p:cNvSpPr>
            <a:spLocks noChangeShapeType="1"/>
          </p:cNvSpPr>
          <p:nvPr/>
        </p:nvSpPr>
        <p:spPr bwMode="auto">
          <a:xfrm flipV="1">
            <a:off x="5435600" y="4076700"/>
            <a:ext cx="792163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81" name="Line 49"/>
          <p:cNvSpPr>
            <a:spLocks noChangeShapeType="1"/>
          </p:cNvSpPr>
          <p:nvPr/>
        </p:nvSpPr>
        <p:spPr bwMode="auto">
          <a:xfrm flipV="1">
            <a:off x="5292725" y="4076700"/>
            <a:ext cx="1008063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82" name="AutoShape 50"/>
          <p:cNvSpPr>
            <a:spLocks noChangeArrowheads="1"/>
          </p:cNvSpPr>
          <p:nvPr/>
        </p:nvSpPr>
        <p:spPr bwMode="auto">
          <a:xfrm>
            <a:off x="7524750" y="3357563"/>
            <a:ext cx="215900" cy="215900"/>
          </a:xfrm>
          <a:prstGeom prst="rightArrow">
            <a:avLst>
              <a:gd name="adj1" fmla="val 50000"/>
              <a:gd name="adj2" fmla="val 61764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83" name="Text Box 51"/>
          <p:cNvSpPr txBox="1">
            <a:spLocks noChangeArrowheads="1"/>
          </p:cNvSpPr>
          <p:nvPr/>
        </p:nvSpPr>
        <p:spPr bwMode="auto">
          <a:xfrm>
            <a:off x="7848600" y="65833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FFFFFF"/>
                </a:solidFill>
              </a:rPr>
              <a:t>© </a:t>
            </a:r>
            <a:r>
              <a:rPr lang="ru-RU" sz="900" b="1">
                <a:solidFill>
                  <a:srgbClr val="FFFFFF"/>
                </a:solidFill>
              </a:rPr>
              <a:t> С.А. Боченков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429973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14678" y="333375"/>
            <a:ext cx="5643602" cy="106680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Разработана циклограмма актуализации значений ключевых показателей качества образования и методика их расчёта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1643050"/>
          <a:ext cx="8858311" cy="4857786"/>
        </p:xfrm>
        <a:graphic>
          <a:graphicData uri="http://schemas.openxmlformats.org/drawingml/2006/table">
            <a:tbl>
              <a:tblPr/>
              <a:tblGrid>
                <a:gridCol w="1534328"/>
                <a:gridCol w="607559"/>
                <a:gridCol w="260383"/>
                <a:gridCol w="781148"/>
                <a:gridCol w="1534328"/>
                <a:gridCol w="1534328"/>
                <a:gridCol w="647581"/>
                <a:gridCol w="979328"/>
                <a:gridCol w="979328"/>
              </a:tblGrid>
              <a:tr h="118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Структура системы показателей 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Характеристика образовательной системы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№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Наименование ключевого показателя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Формула расчета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Показатели, используемые для расчёта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Источники информации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Дата сбора отчётности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Дата актуализации информации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1382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Качество  результатов системы образования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74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получение образования и уровень потерь, социальная опека 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охват средним образованием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Коэффициент охвата полным средним образованием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(Численность учащихся в 10-11(12) классах /государственные +негосударственные учреждения/+ Численность учащихся в учреждениях НПО на базе основного общего образования + Численность обучающихся в средних специальных учебных заведениях на базе основного образования)/Численность населения в возрасте 15-16 лет*100 (процент)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Численность учащихся в 10-11(12) классах государственных учреждений – ф.76-рик р.5 гр.10 стр.20 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Форма № 76 -РИК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1 октября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1 ноября следующего за отчётным года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86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Численность учащихся в 10-11(12) классах негосударственных учреждений - ф.ОШ-1 (НОУ) р.2 гр.4 (стр.10+11)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Форма № ОШ-1 (НОУ)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7 сентября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1 ноября следующего за отчётным года</a:t>
                      </a:r>
                      <a:endParaRPr lang="ru-RU" sz="11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86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Численность учащихся в учреждениях НПО на базе основного общего образования – ф.1-профтех(сводная) р.1 стр.04 гр.17 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Форма № 1 (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профтех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20 января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/>
                          <a:ea typeface="Times New Roman"/>
                          <a:cs typeface="Arial CYR"/>
                        </a:rPr>
                        <a:t>20 января следующего за отчётным года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921" marR="41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824150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4716" y="5517232"/>
            <a:ext cx="44291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Сергей Анатольевич Боченков,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s_bochenkov@mail.ru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8 9051998891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hlinkClick r:id="rId2" action="ppaction://hlinkfile"/>
          </p:cNvPr>
          <p:cNvSpPr/>
          <p:nvPr/>
        </p:nvSpPr>
        <p:spPr>
          <a:xfrm>
            <a:off x="304188" y="260648"/>
            <a:ext cx="4544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1. Приглашение к сотрудничеству.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hlinkClick r:id="rId3" action="ppaction://hlinkfile"/>
          </p:cNvPr>
          <p:cNvSpPr/>
          <p:nvPr/>
        </p:nvSpPr>
        <p:spPr>
          <a:xfrm>
            <a:off x="304188" y="692696"/>
            <a:ext cx="8784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2. Презентация </a:t>
            </a:r>
            <a:r>
              <a:rPr lang="ru-RU" dirty="0"/>
              <a:t>«Модель анализа и интерпретации результатов ЕГЭ и ГИА на региональном уровне: опыт Чувашской Республики» доступна по ссылке: </a:t>
            </a:r>
            <a:r>
              <a:rPr lang="ru-RU" dirty="0">
                <a:hlinkClick r:id="rId4"/>
              </a:rPr>
              <a:t>http://www.msses.ru/science/conferences/trends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и здесь.</a:t>
            </a:r>
            <a:endParaRPr lang="ru-RU" dirty="0"/>
          </a:p>
        </p:txBody>
      </p:sp>
      <p:sp>
        <p:nvSpPr>
          <p:cNvPr id="2" name="TextBox 1">
            <a:hlinkClick r:id="rId5" action="ppaction://hlinkfile"/>
          </p:cNvPr>
          <p:cNvSpPr txBox="1"/>
          <p:nvPr/>
        </p:nvSpPr>
        <p:spPr>
          <a:xfrm>
            <a:off x="304188" y="1700808"/>
            <a:ext cx="858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Статья автора в </a:t>
            </a:r>
            <a:r>
              <a:rPr lang="ru-RU" dirty="0"/>
              <a:t>сборнике </a:t>
            </a:r>
            <a:r>
              <a:rPr lang="ru-RU" dirty="0" smtClean="0"/>
              <a:t>Международной научно-практической конференции «</a:t>
            </a:r>
            <a:r>
              <a:rPr lang="ru-RU" dirty="0"/>
              <a:t>Тенденции развития образования: Проблемы управления и оценки качества образования</a:t>
            </a:r>
            <a:r>
              <a:rPr lang="ru-RU" dirty="0" smtClean="0"/>
              <a:t>» 18-19 </a:t>
            </a:r>
            <a:r>
              <a:rPr lang="ru-RU" dirty="0"/>
              <a:t>февраля 2011 года, г. Москва, МВШСЭН</a:t>
            </a:r>
          </a:p>
        </p:txBody>
      </p:sp>
      <p:sp>
        <p:nvSpPr>
          <p:cNvPr id="6" name="TextBox 5">
            <a:hlinkClick r:id="rId6" action="ppaction://hlinkfile"/>
          </p:cNvPr>
          <p:cNvSpPr txBox="1"/>
          <p:nvPr/>
        </p:nvSpPr>
        <p:spPr>
          <a:xfrm>
            <a:off x="323188" y="2708920"/>
            <a:ext cx="858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Сборник «Анализ результатов Единого Государственного Экзамена </a:t>
            </a:r>
            <a:r>
              <a:rPr lang="ru-RU" dirty="0"/>
              <a:t>– </a:t>
            </a:r>
            <a:r>
              <a:rPr lang="ru-RU" dirty="0" smtClean="0"/>
              <a:t>2010 по Чувашской Республике. Сводные </a:t>
            </a:r>
            <a:r>
              <a:rPr lang="ru-RU" dirty="0"/>
              <a:t>таблицы и диаграммы по республике</a:t>
            </a:r>
            <a:r>
              <a:rPr lang="ru-RU" dirty="0" smtClean="0"/>
              <a:t>, муниципалитетам</a:t>
            </a:r>
            <a:r>
              <a:rPr lang="ru-RU" dirty="0"/>
              <a:t>, образовательным </a:t>
            </a:r>
            <a:r>
              <a:rPr lang="ru-RU" dirty="0" smtClean="0"/>
              <a:t>учреждениям»</a:t>
            </a:r>
            <a:endParaRPr lang="ru-RU" dirty="0"/>
          </a:p>
        </p:txBody>
      </p:sp>
      <p:sp>
        <p:nvSpPr>
          <p:cNvPr id="7" name="TextBox 6">
            <a:hlinkClick r:id="rId7" action="ppaction://hlinkfile"/>
          </p:cNvPr>
          <p:cNvSpPr txBox="1"/>
          <p:nvPr/>
        </p:nvSpPr>
        <p:spPr>
          <a:xfrm>
            <a:off x="323528" y="3717032"/>
            <a:ext cx="858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Сборник «Оценка деятельности МОУ </a:t>
            </a:r>
            <a:r>
              <a:rPr lang="ru-RU" dirty="0"/>
              <a:t>"СОШ для примера" №-</a:t>
            </a:r>
            <a:r>
              <a:rPr lang="ru-RU" dirty="0" err="1"/>
              <a:t>ского</a:t>
            </a:r>
            <a:r>
              <a:rPr lang="ru-RU" dirty="0"/>
              <a:t> </a:t>
            </a:r>
            <a:r>
              <a:rPr lang="ru-RU" dirty="0" smtClean="0"/>
              <a:t>района Чувашской Республики по </a:t>
            </a:r>
            <a:r>
              <a:rPr lang="ru-RU" dirty="0"/>
              <a:t>результатам единого государственного экзамена - </a:t>
            </a:r>
            <a:r>
              <a:rPr lang="ru-RU" dirty="0" smtClean="0"/>
              <a:t>2010»</a:t>
            </a:r>
            <a:endParaRPr lang="ru-RU" dirty="0"/>
          </a:p>
        </p:txBody>
      </p:sp>
      <p:sp>
        <p:nvSpPr>
          <p:cNvPr id="8" name="Прямоугольник 7">
            <a:hlinkClick r:id="rId8" action="ppaction://hlinkfile"/>
          </p:cNvPr>
          <p:cNvSpPr/>
          <p:nvPr/>
        </p:nvSpPr>
        <p:spPr>
          <a:xfrm>
            <a:off x="323528" y="4509120"/>
            <a:ext cx="827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Презентация «Информационное </a:t>
            </a:r>
            <a:r>
              <a:rPr lang="ru-RU" dirty="0"/>
              <a:t>обеспечение принятия управленческих решений. Анализ опыта Чувашской </a:t>
            </a:r>
            <a:r>
              <a:rPr lang="ru-RU" dirty="0" smtClean="0"/>
              <a:t>Республики».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103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60350"/>
            <a:ext cx="7240608" cy="1066800"/>
          </a:xfrm>
          <a:noFill/>
          <a:ln/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Логическая модель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системы оценки качества образования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9459" name="Схема 6"/>
          <p:cNvPicPr>
            <a:picLocks noChangeArrowheads="1"/>
          </p:cNvPicPr>
          <p:nvPr/>
        </p:nvPicPr>
        <p:blipFill>
          <a:blip r:embed="rId3" cstate="print"/>
          <a:srcRect t="-1637" b="-2332"/>
          <a:stretch>
            <a:fillRect/>
          </a:stretch>
        </p:blipFill>
        <p:spPr bwMode="auto">
          <a:xfrm>
            <a:off x="1331640" y="1774651"/>
            <a:ext cx="54483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848600" y="65833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FFFFFF"/>
                </a:solidFill>
              </a:rPr>
              <a:t>© </a:t>
            </a:r>
            <a:r>
              <a:rPr lang="ru-RU" sz="900" b="1">
                <a:solidFill>
                  <a:srgbClr val="FFFFFF"/>
                </a:solidFill>
              </a:rPr>
              <a:t> С.А. Боченков</a:t>
            </a:r>
          </a:p>
        </p:txBody>
      </p:sp>
      <p:sp>
        <p:nvSpPr>
          <p:cNvPr id="6" name="TextBox 5">
            <a:hlinkClick r:id="rId4" action="ppaction://hlinkfile"/>
          </p:cNvPr>
          <p:cNvSpPr txBox="1"/>
          <p:nvPr/>
        </p:nvSpPr>
        <p:spPr>
          <a:xfrm>
            <a:off x="0" y="31427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i="1">
                <a:solidFill>
                  <a:srgbClr val="FFFFFF"/>
                </a:solidFill>
              </a:defRPr>
            </a:lvl1pPr>
          </a:lstStyle>
          <a:p>
            <a:pPr algn="r"/>
            <a:r>
              <a:rPr lang="ru-RU" dirty="0"/>
              <a:t>Перечень включает около 40 продуктов</a:t>
            </a:r>
          </a:p>
        </p:txBody>
      </p:sp>
      <p:sp>
        <p:nvSpPr>
          <p:cNvPr id="3" name="Стрелка вправо 2"/>
          <p:cNvSpPr/>
          <p:nvPr/>
        </p:nvSpPr>
        <p:spPr>
          <a:xfrm rot="2193108">
            <a:off x="5192564" y="2126889"/>
            <a:ext cx="529069" cy="62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580855">
            <a:off x="6053341" y="4060214"/>
            <a:ext cx="396969" cy="62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710035">
            <a:off x="5133744" y="5684269"/>
            <a:ext cx="529069" cy="62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2861343">
            <a:off x="2398180" y="5601361"/>
            <a:ext cx="529069" cy="62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1602526" y="3981100"/>
            <a:ext cx="466339" cy="625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13979" y="3789040"/>
            <a:ext cx="1164314" cy="2769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задач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>
            <a:hlinkClick r:id="rId5" action="ppaction://hlinkpres?slideindex=1&amp;slidetitle="/>
          </p:cNvPr>
          <p:cNvSpPr txBox="1"/>
          <p:nvPr/>
        </p:nvSpPr>
        <p:spPr>
          <a:xfrm>
            <a:off x="6779941" y="3008855"/>
            <a:ext cx="2256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FFFFFF"/>
                </a:solidFill>
              </a:rPr>
              <a:t>Например, перед муниципальным уровнем управления поставлено  порядка 20 задач, разделённых на три блока: результаты, условия, эффективность</a:t>
            </a:r>
            <a:endParaRPr lang="ru-RU" sz="1200" i="1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hlinkClick r:id="rId6" action="ppaction://hlinkpres?slideindex=1&amp;slidetitle="/>
          </p:cNvPr>
          <p:cNvSpPr txBox="1"/>
          <p:nvPr/>
        </p:nvSpPr>
        <p:spPr>
          <a:xfrm>
            <a:off x="6779940" y="4491001"/>
            <a:ext cx="2364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FFFFFF"/>
                </a:solidFill>
              </a:rPr>
              <a:t>Комплекс включает 80 ключевых индикаторов, для расчёта значений которых используется около 170 показателей.</a:t>
            </a:r>
            <a:endParaRPr lang="ru-RU" sz="1200" i="1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hlinkClick r:id="rId7" action="ppaction://hlinkpres?slideindex=1&amp;slidetitle="/>
          </p:cNvPr>
          <p:cNvSpPr txBox="1"/>
          <p:nvPr/>
        </p:nvSpPr>
        <p:spPr>
          <a:xfrm>
            <a:off x="5058239" y="1580599"/>
            <a:ext cx="408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i="1">
                <a:solidFill>
                  <a:srgbClr val="FFFFFF"/>
                </a:solidFill>
              </a:defRPr>
            </a:lvl1pPr>
          </a:lstStyle>
          <a:p>
            <a:pPr algn="r"/>
            <a:r>
              <a:rPr lang="ru-RU" dirty="0" smtClean="0"/>
              <a:t>Сформулировано порядка 70 возможных запросов внешних и внутренних пользователей об уровне индивидуальных образовательных достижений, качестве образовательных программ, территориальных образовательных </a:t>
            </a:r>
          </a:p>
          <a:p>
            <a:pPr algn="r"/>
            <a:r>
              <a:rPr lang="ru-RU" dirty="0" smtClean="0"/>
              <a:t>систем и образовательных учреждений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79941" y="5606639"/>
            <a:ext cx="225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FFFFFF"/>
                </a:solidFill>
              </a:rPr>
              <a:t>Распределены и закреплены зоны ответственности за показатели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2901482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Логическая модель РСОКО: согласование элементов, поиск дефицитов.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4517758"/>
              </p:ext>
            </p:extLst>
          </p:nvPr>
        </p:nvGraphicFramePr>
        <p:xfrm>
          <a:off x="251520" y="1988840"/>
          <a:ext cx="5184576" cy="1955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09734"/>
                <a:gridCol w="3974842"/>
              </a:tblGrid>
              <a:tr h="370840">
                <a:tc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Информационные</a:t>
                      </a:r>
                      <a:r>
                        <a:rPr lang="ru-RU" sz="1600" b="0" baseline="0" dirty="0" smtClean="0"/>
                        <a:t> п</a:t>
                      </a:r>
                      <a:r>
                        <a:rPr lang="ru-RU" sz="1600" b="0" dirty="0" smtClean="0"/>
                        <a:t>родукты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Запросы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0" dirty="0" smtClean="0"/>
                        <a:t>Все ли запросы обеспечены продуктами?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dirty="0" smtClean="0"/>
                        <a:t>Могут ли авторы запросов выступать заказчиками соответствующих продуктов?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dirty="0" smtClean="0"/>
                        <a:t>Какие из продуктов должны </a:t>
                      </a:r>
                      <a:r>
                        <a:rPr lang="ru-RU" sz="1400" b="0" baseline="0" dirty="0" smtClean="0"/>
                        <a:t> выставляться в свободном доступе?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baseline="0" dirty="0" smtClean="0"/>
                        <a:t>…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540026"/>
              </p:ext>
            </p:extLst>
          </p:nvPr>
        </p:nvGraphicFramePr>
        <p:xfrm>
          <a:off x="1835696" y="4077072"/>
          <a:ext cx="7128792" cy="25953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216"/>
                <a:gridCol w="5184576"/>
              </a:tblGrid>
              <a:tr h="370327">
                <a:tc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Информационная основа – оценочные процедуры</a:t>
                      </a:r>
                      <a:endParaRPr lang="ru-RU" sz="1600" b="0" dirty="0"/>
                    </a:p>
                  </a:txBody>
                  <a:tcPr/>
                </a:tc>
              </a:tr>
              <a:tr h="2221961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Информационные</a:t>
                      </a:r>
                      <a:r>
                        <a:rPr lang="ru-RU" sz="1600" b="0" baseline="0" dirty="0" smtClean="0"/>
                        <a:t> продукты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0" dirty="0" smtClean="0"/>
                        <a:t>Все</a:t>
                      </a:r>
                      <a:r>
                        <a:rPr lang="ru-RU" sz="1400" b="0" baseline="0" dirty="0" smtClean="0"/>
                        <a:t> ли продукты имеют информационную основу в виде одной или нескольких оценочных процедур (достаточен ли набор оценочных процедур для ответа на все актуальные запросы)</a:t>
                      </a:r>
                      <a:r>
                        <a:rPr lang="ru-RU" sz="1400" b="0" dirty="0" smtClean="0"/>
                        <a:t>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dirty="0" smtClean="0"/>
                        <a:t>Каким образом базы данных оценочных процедур должны</a:t>
                      </a:r>
                      <a:r>
                        <a:rPr lang="ru-RU" sz="1400" b="0" baseline="0" dirty="0" smtClean="0"/>
                        <a:t> быть обработаны для ответа на соответствующие запросы</a:t>
                      </a:r>
                      <a:r>
                        <a:rPr lang="ru-RU" sz="1400" b="0" dirty="0" smtClean="0"/>
                        <a:t>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dirty="0" smtClean="0"/>
                        <a:t>Данные каких оценочных процедур необходимо сопоставить для</a:t>
                      </a:r>
                      <a:r>
                        <a:rPr lang="ru-RU" sz="1400" b="0" baseline="0" dirty="0" smtClean="0"/>
                        <a:t> ответа на соответствующий запрос?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baseline="0" dirty="0" smtClean="0"/>
                        <a:t>…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44151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72" y="23767"/>
            <a:ext cx="7359467" cy="417512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Типовая </a:t>
            </a:r>
            <a:r>
              <a:rPr lang="ru-RU" sz="2400" dirty="0" smtClean="0">
                <a:solidFill>
                  <a:schemeClr val="tx1"/>
                </a:solidFill>
              </a:rPr>
              <a:t>модель РСОКО </a:t>
            </a:r>
            <a:r>
              <a:rPr lang="ru-RU" sz="2400" dirty="0">
                <a:solidFill>
                  <a:schemeClr val="tx1"/>
                </a:solidFill>
              </a:rPr>
              <a:t>и шаги по ее построению 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2844" y="428604"/>
            <a:ext cx="8861571" cy="6183314"/>
            <a:chOff x="747" y="567"/>
            <a:chExt cx="15480" cy="10800"/>
          </a:xfrm>
        </p:grpSpPr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>
              <a:off x="8487" y="6147"/>
              <a:ext cx="364" cy="1440"/>
            </a:xfrm>
            <a:prstGeom prst="downArrow">
              <a:avLst>
                <a:gd name="adj1" fmla="val 52750"/>
                <a:gd name="adj2" fmla="val 697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7947" y="5067"/>
              <a:ext cx="364" cy="2520"/>
            </a:xfrm>
            <a:prstGeom prst="downArrow">
              <a:avLst>
                <a:gd name="adj1" fmla="val 44509"/>
                <a:gd name="adj2" fmla="val 7471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>
              <a:off x="7407" y="3807"/>
              <a:ext cx="364" cy="3780"/>
            </a:xfrm>
            <a:prstGeom prst="downArrow">
              <a:avLst>
                <a:gd name="adj1" fmla="val 44481"/>
                <a:gd name="adj2" fmla="val 771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941" y="927"/>
              <a:ext cx="3993" cy="27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Перечень запросов</a:t>
              </a:r>
              <a:r>
                <a:rPr lang="ru-RU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о качестве образования (об индивидуальных достижениях, образовательных программ, образовательных систем) от потенциальных заказчиков (перечень возможных интересов) – табл.1.1 – 1.5 - </a:t>
              </a:r>
              <a:r>
                <a:rPr lang="ru-RU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получаем ответ на вопросы «кто, что, о чём хочет знать и потенциально выступать  заказчиком»</a:t>
              </a:r>
              <a:endParaRPr lang="ru-RU" sz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82" name="AutoShape 10"/>
            <p:cNvSpPr>
              <a:spLocks noChangeArrowheads="1"/>
            </p:cNvSpPr>
            <p:nvPr/>
          </p:nvSpPr>
          <p:spPr bwMode="auto">
            <a:xfrm>
              <a:off x="2547" y="3627"/>
              <a:ext cx="544" cy="360"/>
            </a:xfrm>
            <a:prstGeom prst="downArrow">
              <a:avLst>
                <a:gd name="adj1" fmla="val 44648"/>
                <a:gd name="adj2" fmla="val 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3" name="AutoShape 11"/>
            <p:cNvSpPr>
              <a:spLocks noChangeArrowheads="1"/>
            </p:cNvSpPr>
            <p:nvPr/>
          </p:nvSpPr>
          <p:spPr bwMode="auto">
            <a:xfrm>
              <a:off x="1287" y="3987"/>
              <a:ext cx="3239" cy="18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900" b="1">
                  <a:solidFill>
                    <a:srgbClr val="000000"/>
                  </a:solidFill>
                  <a:latin typeface="Arial Narrow" pitchFamily="34" charset="0"/>
                </a:rPr>
                <a:t>Перечень продуктов</a:t>
              </a:r>
              <a:r>
                <a:rPr lang="ru-RU" sz="900">
                  <a:solidFill>
                    <a:srgbClr val="000000"/>
                  </a:solidFill>
                  <a:latin typeface="Arial Narrow" pitchFamily="34" charset="0"/>
                </a:rPr>
                <a:t> отвечающих заказчикам на запросы о качестве образования (об индивидуальных достижениях, образовательных программ, образовательных систем) – табл.2.1 – 2.5</a:t>
              </a:r>
              <a:endParaRPr lang="ru-RU" sz="900">
                <a:solidFill>
                  <a:srgbClr val="000000"/>
                </a:solidFill>
              </a:endParaRPr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12627" y="747"/>
              <a:ext cx="3239" cy="198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Перечень полномочий и функций</a:t>
              </a:r>
              <a:r>
                <a:rPr lang="ru-RU" sz="1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по контролю, надзору,  оценке качества образования –</a:t>
              </a:r>
              <a:r>
                <a:rPr lang="ru-RU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ru-RU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получаем ответ на вопрос «кто за что отвечает?» и «кто что кому должен?»</a:t>
              </a:r>
              <a:endParaRPr lang="ru-RU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12627" y="2938"/>
              <a:ext cx="3239" cy="122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 dirty="0">
                  <a:solidFill>
                    <a:srgbClr val="FFFFFF"/>
                  </a:solidFill>
                  <a:latin typeface="Arial Narrow" pitchFamily="34" charset="0"/>
                </a:rPr>
                <a:t>Организационно-управленческая модель</a:t>
              </a:r>
              <a:r>
                <a:rPr lang="ru-RU" sz="1000" dirty="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ru-RU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(кто с кем в какой субординации находится)</a:t>
              </a:r>
              <a:endParaRPr lang="ru-RU" sz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86" name="AutoShape 14"/>
            <p:cNvSpPr>
              <a:spLocks noChangeArrowheads="1"/>
            </p:cNvSpPr>
            <p:nvPr/>
          </p:nvSpPr>
          <p:spPr bwMode="auto">
            <a:xfrm>
              <a:off x="13975" y="2688"/>
              <a:ext cx="544" cy="360"/>
            </a:xfrm>
            <a:prstGeom prst="downArrow">
              <a:avLst>
                <a:gd name="adj1" fmla="val 44648"/>
                <a:gd name="adj2" fmla="val 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 flipV="1">
              <a:off x="4527" y="1107"/>
              <a:ext cx="8100" cy="3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V="1">
              <a:off x="4527" y="4061"/>
              <a:ext cx="1836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V="1">
              <a:off x="9927" y="1107"/>
              <a:ext cx="2700" cy="19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6147" y="927"/>
              <a:ext cx="4320" cy="1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9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Какие из продуктов и кому должны представляться </a:t>
              </a:r>
              <a:r>
                <a:rPr lang="ru-RU" sz="9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обязательно</a:t>
              </a:r>
              <a:r>
                <a:rPr lang="ru-RU" sz="9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(по норме закона) и эти продукты нужно делать обязательно и за бюджетные ресурсы, а какие нужны, но законодательством </a:t>
              </a:r>
              <a:r>
                <a:rPr lang="ru-RU" sz="9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не предусмотрены</a:t>
              </a:r>
              <a:r>
                <a:rPr lang="ru-RU" sz="9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(делаются по остаточному принципу или при наличие внешнего заказа)</a:t>
              </a:r>
              <a:endParaRPr lang="ru-RU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91" name="AutoShape 19"/>
            <p:cNvSpPr>
              <a:spLocks noChangeArrowheads="1"/>
            </p:cNvSpPr>
            <p:nvPr/>
          </p:nvSpPr>
          <p:spPr bwMode="auto">
            <a:xfrm>
              <a:off x="6687" y="4167"/>
              <a:ext cx="4792" cy="9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latin typeface="Arial Narrow" pitchFamily="34" charset="0"/>
                </a:rPr>
                <a:t>Методическое обеспечение РСОКО</a:t>
              </a:r>
              <a:r>
                <a:rPr lang="ru-RU" sz="100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ru-RU" sz="1000">
                  <a:solidFill>
                    <a:srgbClr val="FF0000"/>
                  </a:solidFill>
                  <a:latin typeface="Arial Narrow" pitchFamily="34" charset="0"/>
                </a:rPr>
                <a:t>(аннотированный перечень методик под продукты с указанием имеющихся наработок и диффицитов)</a:t>
              </a:r>
              <a:endParaRPr lang="ru-RU" sz="1000">
                <a:solidFill>
                  <a:srgbClr val="FFFFFF"/>
                </a:solidFill>
              </a:endParaRPr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 flipV="1">
              <a:off x="4527" y="4707"/>
              <a:ext cx="21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4527" y="4887"/>
              <a:ext cx="216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4" name="AutoShape 22"/>
            <p:cNvSpPr>
              <a:spLocks noChangeArrowheads="1"/>
            </p:cNvSpPr>
            <p:nvPr/>
          </p:nvSpPr>
          <p:spPr bwMode="auto">
            <a:xfrm>
              <a:off x="6687" y="5184"/>
              <a:ext cx="4792" cy="99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latin typeface="Arial Narrow" pitchFamily="34" charset="0"/>
                </a:rPr>
                <a:t>Материально-техническое обеспечение РСОКО</a:t>
              </a:r>
              <a:r>
                <a:rPr lang="ru-RU" sz="100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ru-RU" sz="1000">
                  <a:solidFill>
                    <a:srgbClr val="FF0000"/>
                  </a:solidFill>
                  <a:latin typeface="Arial Narrow" pitchFamily="34" charset="0"/>
                </a:rPr>
                <a:t>(анализ материально-технической базы создания продуктов и функционирования системы)</a:t>
              </a:r>
              <a:endParaRPr lang="ru-RU" sz="1000">
                <a:solidFill>
                  <a:srgbClr val="FFFFFF"/>
                </a:solidFill>
              </a:endParaRPr>
            </a:p>
          </p:txBody>
        </p:sp>
        <p:sp>
          <p:nvSpPr>
            <p:cNvPr id="28695" name="AutoShape 23"/>
            <p:cNvSpPr>
              <a:spLocks noChangeArrowheads="1"/>
            </p:cNvSpPr>
            <p:nvPr/>
          </p:nvSpPr>
          <p:spPr bwMode="auto">
            <a:xfrm>
              <a:off x="6687" y="6327"/>
              <a:ext cx="4792" cy="9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latin typeface="Arial Narrow" pitchFamily="34" charset="0"/>
                </a:rPr>
                <a:t>Кадровое обеспечение</a:t>
              </a:r>
              <a:r>
                <a:rPr lang="ru-RU" sz="100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ru-RU" sz="1000" b="1">
                  <a:solidFill>
                    <a:srgbClr val="FFFFFF"/>
                  </a:solidFill>
                  <a:latin typeface="Arial Narrow" pitchFamily="34" charset="0"/>
                </a:rPr>
                <a:t>РСОКО</a:t>
              </a:r>
              <a:r>
                <a:rPr lang="ru-RU" sz="1000">
                  <a:solidFill>
                    <a:srgbClr val="FF0000"/>
                  </a:solidFill>
                  <a:latin typeface="Arial Narrow" pitchFamily="34" charset="0"/>
                </a:rPr>
                <a:t> (анализ кадрового обеспечения создания продуктов)</a:t>
              </a:r>
              <a:endParaRPr lang="ru-RU" sz="1000">
                <a:solidFill>
                  <a:srgbClr val="FFFFFF"/>
                </a:solidFill>
              </a:endParaRPr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>
              <a:off x="4527" y="5067"/>
              <a:ext cx="216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7" name="AutoShape 25"/>
            <p:cNvSpPr>
              <a:spLocks noChangeArrowheads="1"/>
            </p:cNvSpPr>
            <p:nvPr/>
          </p:nvSpPr>
          <p:spPr bwMode="auto">
            <a:xfrm>
              <a:off x="6363" y="3063"/>
              <a:ext cx="5117" cy="99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latin typeface="Arial Narrow" pitchFamily="34" charset="0"/>
                </a:rPr>
                <a:t>Финансовое обеспечение РСОКО</a:t>
              </a:r>
              <a:r>
                <a:rPr lang="ru-RU" sz="100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ru-RU" sz="1000">
                  <a:solidFill>
                    <a:srgbClr val="FF0000"/>
                  </a:solidFill>
                  <a:latin typeface="Arial Narrow" pitchFamily="34" charset="0"/>
                </a:rPr>
                <a:t>(анализ источников и объёмов финансирования функционирования системы и  создания продуктов)</a:t>
              </a:r>
              <a:endParaRPr lang="ru-RU" sz="1000">
                <a:solidFill>
                  <a:srgbClr val="FFFFFF"/>
                </a:solidFill>
              </a:endParaRPr>
            </a:p>
          </p:txBody>
        </p:sp>
        <p:sp>
          <p:nvSpPr>
            <p:cNvPr id="28698" name="AutoShape 26"/>
            <p:cNvSpPr>
              <a:spLocks noChangeArrowheads="1"/>
            </p:cNvSpPr>
            <p:nvPr/>
          </p:nvSpPr>
          <p:spPr bwMode="auto">
            <a:xfrm>
              <a:off x="4887" y="7767"/>
              <a:ext cx="3600" cy="2700"/>
            </a:xfrm>
            <a:prstGeom prst="roundRect">
              <a:avLst>
                <a:gd name="adj" fmla="val 27429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latin typeface="Arial Narrow" pitchFamily="34" charset="0"/>
                </a:rPr>
                <a:t>Нормативно-правовое обеспечение РСОКО</a:t>
              </a:r>
              <a:r>
                <a:rPr lang="ru-RU" sz="100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ru-RU" sz="1000">
                  <a:solidFill>
                    <a:srgbClr val="FF0000"/>
                  </a:solidFill>
                  <a:latin typeface="Arial Narrow" pitchFamily="34" charset="0"/>
                </a:rPr>
                <a:t>(перечень нормативно-правовых документов, обеспечивающих создание, функционирования системы и  регламент представления  продуктов заказчикам)</a:t>
              </a:r>
              <a:endParaRPr lang="ru-RU" sz="1000">
                <a:solidFill>
                  <a:srgbClr val="FFFFFF"/>
                </a:solidFill>
              </a:endParaRPr>
            </a:p>
          </p:txBody>
        </p:sp>
        <p:sp>
          <p:nvSpPr>
            <p:cNvPr id="28699" name="AutoShape 27"/>
            <p:cNvSpPr>
              <a:spLocks noChangeArrowheads="1"/>
            </p:cNvSpPr>
            <p:nvPr/>
          </p:nvSpPr>
          <p:spPr bwMode="auto">
            <a:xfrm>
              <a:off x="8127" y="7767"/>
              <a:ext cx="3727" cy="1800"/>
            </a:xfrm>
            <a:prstGeom prst="roundRect">
              <a:avLst>
                <a:gd name="adj" fmla="val 27818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latin typeface="Arial Narrow" pitchFamily="34" charset="0"/>
                </a:rPr>
                <a:t>Информационно-технологическое обеспечение РСОКО</a:t>
              </a:r>
              <a:r>
                <a:rPr lang="ru-RU" sz="100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ru-RU" sz="1000">
                  <a:solidFill>
                    <a:srgbClr val="FF0000"/>
                  </a:solidFill>
                  <a:latin typeface="Arial Narrow" pitchFamily="34" charset="0"/>
                </a:rPr>
                <a:t>(порядок информационного обмена между структурами РСОКО и заказчиками)</a:t>
              </a:r>
              <a:endParaRPr lang="ru-RU" sz="1000">
                <a:solidFill>
                  <a:srgbClr val="FFFFFF"/>
                </a:solidFill>
              </a:endParaRPr>
            </a:p>
          </p:txBody>
        </p:sp>
        <p:sp>
          <p:nvSpPr>
            <p:cNvPr id="28700" name="AutoShape 28"/>
            <p:cNvSpPr>
              <a:spLocks noChangeArrowheads="1"/>
            </p:cNvSpPr>
            <p:nvPr/>
          </p:nvSpPr>
          <p:spPr bwMode="auto">
            <a:xfrm>
              <a:off x="7407" y="9387"/>
              <a:ext cx="4072" cy="14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latin typeface="Arial Narrow" pitchFamily="34" charset="0"/>
                </a:rPr>
                <a:t>Организационно-техническое обеспечение РСОКО </a:t>
              </a:r>
              <a:r>
                <a:rPr lang="ru-RU" sz="1000">
                  <a:solidFill>
                    <a:srgbClr val="FF0000"/>
                  </a:solidFill>
                  <a:latin typeface="Arial Narrow" pitchFamily="34" charset="0"/>
                </a:rPr>
                <a:t>(общая модель структуры с перечнем полномочий каждого участника)</a:t>
              </a:r>
              <a:endParaRPr lang="ru-RU" sz="1000">
                <a:solidFill>
                  <a:srgbClr val="FFFFFF"/>
                </a:solidFill>
              </a:endParaRPr>
            </a:p>
          </p:txBody>
        </p:sp>
        <p:sp>
          <p:nvSpPr>
            <p:cNvPr id="28701" name="AutoShape 29"/>
            <p:cNvSpPr>
              <a:spLocks noChangeArrowheads="1"/>
            </p:cNvSpPr>
            <p:nvPr/>
          </p:nvSpPr>
          <p:spPr bwMode="auto">
            <a:xfrm>
              <a:off x="9027" y="7227"/>
              <a:ext cx="360" cy="360"/>
            </a:xfrm>
            <a:prstGeom prst="downArrow">
              <a:avLst>
                <a:gd name="adj1" fmla="val 44648"/>
                <a:gd name="adj2" fmla="val 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2" name="AutoShape 30"/>
            <p:cNvSpPr>
              <a:spLocks noChangeArrowheads="1"/>
            </p:cNvSpPr>
            <p:nvPr/>
          </p:nvSpPr>
          <p:spPr bwMode="auto">
            <a:xfrm rot="1788720">
              <a:off x="12168" y="3960"/>
              <a:ext cx="364" cy="3987"/>
            </a:xfrm>
            <a:prstGeom prst="downArrow">
              <a:avLst>
                <a:gd name="adj1" fmla="val 44481"/>
                <a:gd name="adj2" fmla="val 8138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3" name="AutoShape 31"/>
            <p:cNvSpPr>
              <a:spLocks noChangeArrowheads="1"/>
            </p:cNvSpPr>
            <p:nvPr/>
          </p:nvSpPr>
          <p:spPr bwMode="auto">
            <a:xfrm>
              <a:off x="4707" y="7587"/>
              <a:ext cx="7271" cy="34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4" name="AutoShape 32"/>
            <p:cNvSpPr>
              <a:spLocks noChangeArrowheads="1"/>
            </p:cNvSpPr>
            <p:nvPr/>
          </p:nvSpPr>
          <p:spPr bwMode="auto">
            <a:xfrm>
              <a:off x="12353" y="8178"/>
              <a:ext cx="3693" cy="137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Структура характеристик (показателей) качества образования на региональном уровне</a:t>
              </a:r>
              <a:r>
                <a:rPr lang="ru-RU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endPara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705" name="AutoShape 33"/>
            <p:cNvSpPr>
              <a:spLocks noChangeArrowheads="1"/>
            </p:cNvSpPr>
            <p:nvPr/>
          </p:nvSpPr>
          <p:spPr bwMode="auto">
            <a:xfrm>
              <a:off x="12353" y="6687"/>
              <a:ext cx="3693" cy="12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Приоритеты образовательной политики </a:t>
              </a:r>
              <a:r>
                <a:rPr lang="ru-RU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(что такое хорошо, что такое плохо, какое образование есть качественное )</a:t>
              </a:r>
              <a:endPara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706" name="AutoShape 34"/>
            <p:cNvSpPr>
              <a:spLocks noChangeArrowheads="1"/>
            </p:cNvSpPr>
            <p:nvPr/>
          </p:nvSpPr>
          <p:spPr bwMode="auto">
            <a:xfrm>
              <a:off x="14067" y="7947"/>
              <a:ext cx="544" cy="360"/>
            </a:xfrm>
            <a:prstGeom prst="downArrow">
              <a:avLst>
                <a:gd name="adj1" fmla="val 44648"/>
                <a:gd name="adj2" fmla="val 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7" name="AutoShape 35"/>
            <p:cNvSpPr>
              <a:spLocks noChangeArrowheads="1"/>
            </p:cNvSpPr>
            <p:nvPr/>
          </p:nvSpPr>
          <p:spPr bwMode="auto">
            <a:xfrm>
              <a:off x="14067" y="9387"/>
              <a:ext cx="544" cy="360"/>
            </a:xfrm>
            <a:prstGeom prst="downArrow">
              <a:avLst>
                <a:gd name="adj1" fmla="val 44648"/>
                <a:gd name="adj2" fmla="val 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8" name="AutoShape 36"/>
            <p:cNvSpPr>
              <a:spLocks noChangeArrowheads="1"/>
            </p:cNvSpPr>
            <p:nvPr/>
          </p:nvSpPr>
          <p:spPr bwMode="auto">
            <a:xfrm>
              <a:off x="12353" y="9747"/>
              <a:ext cx="3693" cy="142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Зоны ответственности за характеристики качества образования </a:t>
              </a:r>
              <a:r>
                <a:rPr lang="ru-RU" sz="1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(кто за какую позицию отвечает по закону)</a:t>
              </a:r>
              <a:endParaRPr lang="ru-RU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709" name="AutoShape 37"/>
            <p:cNvSpPr>
              <a:spLocks noChangeArrowheads="1"/>
            </p:cNvSpPr>
            <p:nvPr/>
          </p:nvSpPr>
          <p:spPr bwMode="auto">
            <a:xfrm>
              <a:off x="12103" y="6507"/>
              <a:ext cx="4124" cy="48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10" name="AutoShape 38"/>
            <p:cNvSpPr>
              <a:spLocks noChangeArrowheads="1"/>
            </p:cNvSpPr>
            <p:nvPr/>
          </p:nvSpPr>
          <p:spPr bwMode="auto">
            <a:xfrm rot="5592719">
              <a:off x="4255" y="9659"/>
              <a:ext cx="544" cy="360"/>
            </a:xfrm>
            <a:prstGeom prst="downArrow">
              <a:avLst>
                <a:gd name="adj1" fmla="val 44648"/>
                <a:gd name="adj2" fmla="val 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11" name="AutoShape 39"/>
            <p:cNvSpPr>
              <a:spLocks noChangeArrowheads="1"/>
            </p:cNvSpPr>
            <p:nvPr/>
          </p:nvSpPr>
          <p:spPr bwMode="auto">
            <a:xfrm>
              <a:off x="747" y="8927"/>
              <a:ext cx="3599" cy="237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000" b="1">
                  <a:solidFill>
                    <a:srgbClr val="000000"/>
                  </a:solidFill>
                  <a:latin typeface="Arial Narrow" pitchFamily="34" charset="0"/>
                </a:rPr>
                <a:t>ДОРОЖНАЯ КАРТА</a:t>
              </a:r>
              <a:r>
                <a:rPr lang="ru-RU" sz="1000">
                  <a:solidFill>
                    <a:srgbClr val="000000"/>
                  </a:solidFill>
                  <a:latin typeface="Arial Narrow" pitchFamily="34" charset="0"/>
                </a:rPr>
                <a:t> план создания и апробации организационных систем и технологий оценки качества общего и профессионального образования с учетом имеющихся в регионе условий </a:t>
              </a:r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28712" name="AutoShape 40"/>
            <p:cNvSpPr>
              <a:spLocks noChangeArrowheads="1"/>
            </p:cNvSpPr>
            <p:nvPr/>
          </p:nvSpPr>
          <p:spPr bwMode="auto">
            <a:xfrm rot="5400000">
              <a:off x="11567" y="9837"/>
              <a:ext cx="574" cy="501"/>
            </a:xfrm>
            <a:prstGeom prst="downArrow">
              <a:avLst>
                <a:gd name="adj1" fmla="val 45056"/>
                <a:gd name="adj2" fmla="val 659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13" name="Text Box 41"/>
            <p:cNvSpPr txBox="1">
              <a:spLocks noChangeArrowheads="1"/>
            </p:cNvSpPr>
            <p:nvPr/>
          </p:nvSpPr>
          <p:spPr bwMode="auto">
            <a:xfrm>
              <a:off x="2064" y="6307"/>
              <a:ext cx="1260" cy="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 dirty="0">
                  <a:solidFill>
                    <a:srgbClr val="FFFFFF"/>
                  </a:solidFill>
                  <a:latin typeface="Arial Narrow" pitchFamily="34" charset="0"/>
                </a:rPr>
                <a:t>БЛОК №1</a:t>
              </a:r>
              <a:endParaRPr lang="ru-RU" sz="1100" dirty="0">
                <a:solidFill>
                  <a:srgbClr val="FFFFFF"/>
                </a:solidFill>
              </a:endParaRPr>
            </a:p>
          </p:txBody>
        </p:sp>
        <p:sp>
          <p:nvSpPr>
            <p:cNvPr id="28714" name="AutoShape 42"/>
            <p:cNvSpPr>
              <a:spLocks noChangeArrowheads="1"/>
            </p:cNvSpPr>
            <p:nvPr/>
          </p:nvSpPr>
          <p:spPr bwMode="auto">
            <a:xfrm>
              <a:off x="817" y="747"/>
              <a:ext cx="4243" cy="54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15" name="AutoShape 43"/>
            <p:cNvSpPr>
              <a:spLocks noChangeArrowheads="1"/>
            </p:cNvSpPr>
            <p:nvPr/>
          </p:nvSpPr>
          <p:spPr bwMode="auto">
            <a:xfrm>
              <a:off x="6147" y="2907"/>
              <a:ext cx="5582" cy="4500"/>
            </a:xfrm>
            <a:prstGeom prst="roundRect">
              <a:avLst>
                <a:gd name="adj" fmla="val 10596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16" name="AutoShape 44"/>
            <p:cNvSpPr>
              <a:spLocks noChangeArrowheads="1"/>
            </p:cNvSpPr>
            <p:nvPr/>
          </p:nvSpPr>
          <p:spPr bwMode="auto">
            <a:xfrm>
              <a:off x="12447" y="567"/>
              <a:ext cx="3600" cy="37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17" name="Text Box 45"/>
            <p:cNvSpPr txBox="1">
              <a:spLocks noChangeArrowheads="1"/>
            </p:cNvSpPr>
            <p:nvPr/>
          </p:nvSpPr>
          <p:spPr bwMode="auto">
            <a:xfrm>
              <a:off x="13707" y="4527"/>
              <a:ext cx="1260" cy="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>
                  <a:solidFill>
                    <a:srgbClr val="FFFFFF"/>
                  </a:solidFill>
                  <a:latin typeface="Arial Narrow" pitchFamily="34" charset="0"/>
                </a:rPr>
                <a:t>БЛОК №2</a:t>
              </a:r>
              <a:endParaRPr lang="ru-RU" sz="1100">
                <a:solidFill>
                  <a:srgbClr val="FFFFFF"/>
                </a:solidFill>
              </a:endParaRPr>
            </a:p>
          </p:txBody>
        </p:sp>
        <p:sp>
          <p:nvSpPr>
            <p:cNvPr id="28718" name="Text Box 46"/>
            <p:cNvSpPr txBox="1">
              <a:spLocks noChangeArrowheads="1"/>
            </p:cNvSpPr>
            <p:nvPr/>
          </p:nvSpPr>
          <p:spPr bwMode="auto">
            <a:xfrm>
              <a:off x="13707" y="6147"/>
              <a:ext cx="1260" cy="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>
                  <a:solidFill>
                    <a:srgbClr val="FFFFFF"/>
                  </a:solidFill>
                  <a:latin typeface="Arial Narrow" pitchFamily="34" charset="0"/>
                </a:rPr>
                <a:t>БЛОК №3</a:t>
              </a:r>
              <a:endParaRPr lang="ru-RU" sz="1100">
                <a:solidFill>
                  <a:srgbClr val="FFFFFF"/>
                </a:solidFill>
              </a:endParaRPr>
            </a:p>
          </p:txBody>
        </p:sp>
        <p:sp>
          <p:nvSpPr>
            <p:cNvPr id="28719" name="Text Box 47"/>
            <p:cNvSpPr txBox="1">
              <a:spLocks noChangeArrowheads="1"/>
            </p:cNvSpPr>
            <p:nvPr/>
          </p:nvSpPr>
          <p:spPr bwMode="auto">
            <a:xfrm>
              <a:off x="5427" y="10467"/>
              <a:ext cx="1260" cy="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 dirty="0">
                  <a:solidFill>
                    <a:srgbClr val="FFFFFF"/>
                  </a:solidFill>
                  <a:latin typeface="Arial Narrow" pitchFamily="34" charset="0"/>
                </a:rPr>
                <a:t>БЛОК №5</a:t>
              </a:r>
              <a:endParaRPr lang="ru-RU" sz="1100" dirty="0">
                <a:solidFill>
                  <a:srgbClr val="FFFFFF"/>
                </a:solidFill>
              </a:endParaRPr>
            </a:p>
          </p:txBody>
        </p:sp>
        <p:sp>
          <p:nvSpPr>
            <p:cNvPr id="28720" name="Text Box 48"/>
            <p:cNvSpPr txBox="1">
              <a:spLocks noChangeArrowheads="1"/>
            </p:cNvSpPr>
            <p:nvPr/>
          </p:nvSpPr>
          <p:spPr bwMode="auto">
            <a:xfrm>
              <a:off x="5247" y="2907"/>
              <a:ext cx="1260" cy="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 dirty="0">
                  <a:solidFill>
                    <a:srgbClr val="FFFFFF"/>
                  </a:solidFill>
                  <a:latin typeface="Arial Narrow" pitchFamily="34" charset="0"/>
                </a:rPr>
                <a:t>БЛОК №4</a:t>
              </a:r>
              <a:endParaRPr lang="ru-RU" sz="1100" dirty="0">
                <a:solidFill>
                  <a:srgbClr val="FFFFFF"/>
                </a:solidFill>
              </a:endParaRPr>
            </a:p>
          </p:txBody>
        </p:sp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747" y="8428"/>
              <a:ext cx="1260" cy="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 dirty="0">
                  <a:solidFill>
                    <a:srgbClr val="FFFFFF"/>
                  </a:solidFill>
                  <a:latin typeface="Arial Narrow" pitchFamily="34" charset="0"/>
                </a:rPr>
                <a:t>БЛОК №6</a:t>
              </a:r>
              <a:endParaRPr lang="ru-RU" sz="11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57140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966" y="1671708"/>
            <a:ext cx="4462034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45000"/>
              </a:spcBef>
              <a:buFont typeface="Wingdings" pitchFamily="2" charset="2"/>
              <a:buBlip>
                <a:blip r:embed="rId4"/>
              </a:buBlip>
            </a:pPr>
            <a:r>
              <a:rPr lang="ru-RU" sz="1400" dirty="0" smtClean="0">
                <a:solidFill>
                  <a:srgbClr val="FFFFFF"/>
                </a:solidFill>
              </a:rPr>
              <a:t>Статистическое наблюдение</a:t>
            </a: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itchFamily="2" charset="2"/>
              <a:buBlip>
                <a:blip r:embed="rId4"/>
              </a:buBlip>
            </a:pP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 выпускников 11 классов в форме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</a:t>
            </a:r>
          </a:p>
          <a:p>
            <a:pPr indent="-285750">
              <a:lnSpc>
                <a:spcPct val="80000"/>
              </a:lnSpc>
              <a:spcBef>
                <a:spcPct val="45000"/>
              </a:spcBef>
              <a:buBlip>
                <a:blip r:embed="rId4"/>
              </a:buBlip>
            </a:pP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 выпускников 9 классов в форме ГИА</a:t>
            </a: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itchFamily="2" charset="2"/>
              <a:buBlip>
                <a:blip r:embed="rId4"/>
              </a:buBlip>
            </a:pPr>
            <a:r>
              <a:rPr lang="ru-RU" sz="1400" dirty="0" smtClean="0">
                <a:solidFill>
                  <a:srgbClr val="FFFFFF"/>
                </a:solidFill>
              </a:rPr>
              <a:t>Измерение уровня готовности к обучению в основной школе выпускников начальной школы</a:t>
            </a:r>
          </a:p>
          <a:p>
            <a:pPr indent="-285750">
              <a:lnSpc>
                <a:spcPct val="80000"/>
              </a:lnSpc>
              <a:spcBef>
                <a:spcPct val="45000"/>
              </a:spcBef>
              <a:buBlip>
                <a:blip r:embed="rId4"/>
              </a:buBlip>
            </a:pP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образовательных и трудовых траекторий выпускников 11 классов</a:t>
            </a: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itchFamily="2" charset="2"/>
              <a:buBlip>
                <a:blip r:embed="rId4"/>
              </a:buBlip>
            </a:pPr>
            <a:r>
              <a:rPr lang="ru-RU" sz="1400" dirty="0" smtClean="0">
                <a:solidFill>
                  <a:srgbClr val="FFFFFF"/>
                </a:solidFill>
              </a:rPr>
              <a:t>Аттестация учителей</a:t>
            </a:r>
          </a:p>
          <a:p>
            <a:pPr indent="-285750">
              <a:lnSpc>
                <a:spcPct val="80000"/>
              </a:lnSpc>
              <a:spcBef>
                <a:spcPct val="45000"/>
              </a:spcBef>
              <a:buBlip>
                <a:blip r:embed="rId4"/>
              </a:buBlip>
            </a:pP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уровня 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достижений учащихся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учебным предметам (по заказу школ, учителей, </a:t>
            </a:r>
            <a:r>
              <a:rPr lang="ru-RU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попсоветов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itchFamily="2" charset="2"/>
              <a:buBlip>
                <a:blip r:embed="rId4"/>
              </a:buBlip>
            </a:pPr>
            <a:r>
              <a:rPr lang="ru-RU" sz="1400" dirty="0" smtClean="0">
                <a:solidFill>
                  <a:srgbClr val="FFFFFF"/>
                </a:solidFill>
              </a:rPr>
              <a:t>Международные и федеральные исследования в области качества образования (</a:t>
            </a:r>
            <a:r>
              <a:rPr lang="en-US" sz="1400" dirty="0" smtClean="0">
                <a:solidFill>
                  <a:srgbClr val="FFFFFF"/>
                </a:solidFill>
              </a:rPr>
              <a:t>PIRLS, TIMSS, PISA,</a:t>
            </a:r>
            <a:r>
              <a:rPr lang="ru-RU" sz="1400" dirty="0" smtClean="0">
                <a:solidFill>
                  <a:srgbClr val="FFFFFF"/>
                </a:solidFill>
              </a:rPr>
              <a:t> готовность к обучению в школе и т.д.)</a:t>
            </a: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itchFamily="2" charset="2"/>
              <a:buBlip>
                <a:blip r:embed="rId4"/>
              </a:buBlip>
            </a:pPr>
            <a:r>
              <a:rPr lang="ru-RU" sz="1400" dirty="0" smtClean="0">
                <a:solidFill>
                  <a:srgbClr val="FFFFFF"/>
                </a:solidFill>
              </a:rPr>
              <a:t>Мониторинг реализации проектов и программ (мониторинг КПМО, Наша Новая Школа, целевые программы и т.д.)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itchFamily="2" charset="2"/>
              <a:buBlip>
                <a:blip r:embed="rId4"/>
              </a:buBlip>
            </a:pPr>
            <a:r>
              <a:rPr lang="ru-RU" sz="1400" dirty="0">
                <a:solidFill>
                  <a:srgbClr val="FFFFFF"/>
                </a:solidFill>
              </a:rPr>
              <a:t>Оценка уровня удовлетворённости качеством образовательных </a:t>
            </a:r>
            <a:r>
              <a:rPr lang="ru-RU" sz="1400" dirty="0" smtClean="0">
                <a:solidFill>
                  <a:srgbClr val="FFFFFF"/>
                </a:solidFill>
              </a:rPr>
              <a:t>услуг</a:t>
            </a:r>
          </a:p>
          <a:p>
            <a:pPr indent="-285750">
              <a:lnSpc>
                <a:spcPct val="80000"/>
              </a:lnSpc>
              <a:spcBef>
                <a:spcPct val="45000"/>
              </a:spcBef>
              <a:buBlip>
                <a:blip r:embed="rId4"/>
              </a:buBlip>
            </a:pP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</a:t>
            </a:r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672" y="260648"/>
            <a:ext cx="4104456" cy="10668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Основные процедуры РСОКО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Чувашской Республики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895420358"/>
              </p:ext>
            </p:extLst>
          </p:nvPr>
        </p:nvGraphicFramePr>
        <p:xfrm>
          <a:off x="4355976" y="1556791"/>
          <a:ext cx="4788024" cy="517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02234" y="3658756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429000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03326" y="1694418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3735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E0C411-6169-4EF4-AD33-6EADA0F7C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8E0C411-6169-4EF4-AD33-6EADA0F7C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8E0C411-6169-4EF4-AD33-6EADA0F7C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18E0C411-6169-4EF4-AD33-6EADA0F7C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A43C74-E6E5-45CD-8599-A9F0ED2F6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1A43C74-E6E5-45CD-8599-A9F0ED2F6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11A43C74-E6E5-45CD-8599-A9F0ED2F6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11A43C74-E6E5-45CD-8599-A9F0ED2F6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00B3F0-D99E-464F-B313-A29EBFF24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E800B3F0-D99E-464F-B313-A29EBFF24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E800B3F0-D99E-464F-B313-A29EBFF24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800B3F0-D99E-464F-B313-A29EBFF24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838528" cy="1151409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Оценка уровня образовательных достижений учащихся. </a:t>
            </a:r>
            <a:r>
              <a:rPr lang="ru-RU" sz="1600" dirty="0">
                <a:solidFill>
                  <a:schemeClr val="tx1"/>
                </a:solidFill>
              </a:rPr>
              <a:t>Проводится в форме бланкового тестирования по отдельным классам и предметам с последующим анализом результатов под задачи управления качеством образования.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5" t="13333" r="15000" b="6567"/>
          <a:stretch/>
        </p:blipFill>
        <p:spPr bwMode="auto">
          <a:xfrm>
            <a:off x="81523" y="3212976"/>
            <a:ext cx="4735179" cy="347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9399" y="1628800"/>
            <a:ext cx="4067944" cy="506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оценка уровня готовности учащихся класса, школы, муниципалитета к государственной итоговой аттестации в форме ЕГЭ (или ГИА 9 класс) по определённому предмету (репетиционный экзамен); 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оценка уровня индивидуальных учебных достижений; 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выявление проблемных зон в усвоении отдельных дидактических единиц; 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соответствие системы внешней и внутренней оценки, применяемой учителем; 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соответствие требований учителя и образовательного стандарта при возникновении конфликтной ситуации;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как отдельные формы внешней оценки уровня </a:t>
            </a:r>
            <a:r>
              <a:rPr kumimoji="1"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обученности</a:t>
            </a: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учащихся в системе </a:t>
            </a:r>
            <a:r>
              <a:rPr kumimoji="1"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внутришкольного</a:t>
            </a: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контроля; 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kumimoji="1"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аккредитационное</a:t>
            </a:r>
            <a:r>
              <a:rPr kumimoji="1"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тестирование.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523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Как могут использоваться результаты (кто может использовать и для каких целей</a:t>
            </a:r>
            <a:r>
              <a:rPr lang="ru-RU" dirty="0" smtClean="0"/>
              <a:t>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57553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96200" cy="10668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Основные тезисы</a:t>
            </a:r>
            <a:r>
              <a:rPr lang="ru-RU" sz="2000" dirty="0">
                <a:solidFill>
                  <a:schemeClr val="tx1"/>
                </a:solidFill>
              </a:rPr>
              <a:t>, характеризующие общие подходы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 </a:t>
            </a:r>
            <a:r>
              <a:rPr lang="ru-RU" sz="2000" dirty="0">
                <a:solidFill>
                  <a:schemeClr val="tx1"/>
                </a:solidFill>
              </a:rPr>
              <a:t>анализу </a:t>
            </a:r>
            <a:r>
              <a:rPr lang="ru-RU" sz="2000" dirty="0" smtClean="0">
                <a:solidFill>
                  <a:schemeClr val="tx1"/>
                </a:solidFill>
              </a:rPr>
              <a:t>результатов  ЕГЭ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84576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 оценка делается на 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совокупных предметных </a:t>
            </a: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результатах, 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продемонстрирован-</a:t>
            </a:r>
            <a:r>
              <a:rPr lang="ru-RU" sz="1550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ных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каждым выпускником, т.е. единицей расчетов становится не человеко-экзамены, оценки и баллы, а совокупный индивидуальный результат выпускника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5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Анализ и оценка делается на результатах ЕГЭ выпускников дневных и вечерних школ данного учебного года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5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оценке применяются четыре ключевые 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линии:</a:t>
            </a:r>
            <a:endParaRPr lang="en-US" sz="15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en-US" sz="15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en-US" sz="15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en-US" sz="15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en-US" sz="15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en-US" sz="15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Для </a:t>
            </a: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снятия напряжённости в ситуации сравнения  выделено несколько групп школ по ряду контекстных 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 </a:t>
            </a: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комплексе индикаторов выделены два аспекта – управленческий (сигнал вверх – отчётность, вниз – стимул о том, что значимо в данной системе управления) и 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исследовательский </a:t>
            </a: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(для выявления проблемных зон и понимания нюансов ситуации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Идёт поиск факторов, обнаруживающих </a:t>
            </a:r>
            <a:r>
              <a:rPr lang="ru-RU" sz="155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значимую связь с результатами оценочных процедур</a:t>
            </a:r>
            <a:r>
              <a:rPr lang="ru-RU" sz="155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5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58326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08703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56081732"/>
              </p:ext>
            </p:extLst>
          </p:nvPr>
        </p:nvGraphicFramePr>
        <p:xfrm>
          <a:off x="251520" y="116632"/>
          <a:ext cx="87849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732685" y="3749996"/>
            <a:ext cx="2318239" cy="2415307"/>
          </a:xfrm>
          <a:prstGeom prst="roundRect">
            <a:avLst>
              <a:gd name="adj" fmla="val 1135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А23   </a:t>
            </a:r>
            <a:r>
              <a:rPr lang="ru-RU" sz="1100" b="1" u="sng" smtClean="0">
                <a:solidFill>
                  <a:prstClr val="black"/>
                </a:solidFill>
                <a:latin typeface="Arial" charset="0"/>
                <a:cs typeface="Arial" charset="0"/>
              </a:rPr>
              <a:t>Механика – квантовая физика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А25  Физика и методы научного познания. </a:t>
            </a:r>
            <a:r>
              <a:rPr lang="ru-RU" sz="1100" b="1" u="sng" smtClean="0">
                <a:solidFill>
                  <a:prstClr val="black"/>
                </a:solidFill>
                <a:latin typeface="Arial" charset="0"/>
                <a:cs typeface="Arial" charset="0"/>
              </a:rPr>
              <a:t>Механика – квантовая физика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В2  </a:t>
            </a:r>
            <a:r>
              <a:rPr lang="ru-RU" sz="1100" b="1" u="sng" smtClean="0">
                <a:solidFill>
                  <a:prstClr val="black"/>
                </a:solidFill>
                <a:latin typeface="Arial" charset="0"/>
                <a:cs typeface="Arial" charset="0"/>
              </a:rPr>
              <a:t>Механика – квантовая физика</a:t>
            </a: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С3   </a:t>
            </a:r>
            <a:r>
              <a:rPr lang="ru-RU" sz="1100" b="1" u="sng" smtClean="0">
                <a:solidFill>
                  <a:prstClr val="black"/>
                </a:solidFill>
                <a:latin typeface="Arial" charset="0"/>
                <a:cs typeface="Arial" charset="0"/>
              </a:rPr>
              <a:t>Механика – квантовая физика.</a:t>
            </a: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 (Качественная задача).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700340" y="2492896"/>
            <a:ext cx="288925" cy="864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149230" y="2060848"/>
            <a:ext cx="288925" cy="864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88224" y="1412776"/>
            <a:ext cx="288925" cy="108012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956376" y="3068960"/>
            <a:ext cx="288925" cy="6480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835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Физика</a:t>
            </a:r>
            <a:endParaRPr lang="ru-RU" sz="3600" b="1" dirty="0">
              <a:ln w="10541" cmpd="sng">
                <a:solidFill>
                  <a:srgbClr val="53548A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3548A">
                      <a:tint val="40000"/>
                      <a:satMod val="250000"/>
                    </a:srgbClr>
                  </a:gs>
                  <a:gs pos="9000">
                    <a:srgbClr val="53548A">
                      <a:tint val="52000"/>
                      <a:satMod val="300000"/>
                    </a:srgbClr>
                  </a:gs>
                  <a:gs pos="50000">
                    <a:srgbClr val="53548A">
                      <a:shade val="20000"/>
                      <a:satMod val="300000"/>
                    </a:srgbClr>
                  </a:gs>
                  <a:gs pos="79000">
                    <a:srgbClr val="53548A">
                      <a:tint val="52000"/>
                      <a:satMod val="300000"/>
                    </a:srgbClr>
                  </a:gs>
                  <a:gs pos="100000">
                    <a:srgbClr val="53548A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9804" y="641906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5C92B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 С.А. Боченков</a:t>
            </a:r>
            <a:endParaRPr lang="ru-RU" i="1" dirty="0">
              <a:solidFill>
                <a:srgbClr val="5C92B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22326"/>
          <a:stretch/>
        </p:blipFill>
        <p:spPr bwMode="auto">
          <a:xfrm>
            <a:off x="82280" y="3717032"/>
            <a:ext cx="66326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06943" y="5805264"/>
            <a:ext cx="6208013" cy="158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5628" y="4941168"/>
            <a:ext cx="6209328" cy="158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0029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4536504" cy="10668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Для </a:t>
            </a:r>
            <a:r>
              <a:rPr lang="ru-RU" sz="1600" dirty="0">
                <a:solidFill>
                  <a:schemeClr val="tx1"/>
                </a:solidFill>
              </a:rPr>
              <a:t>получения каких информационных продуктов используется?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Кому </a:t>
            </a:r>
            <a:r>
              <a:rPr lang="ru-RU" sz="1600" dirty="0">
                <a:solidFill>
                  <a:schemeClr val="tx1"/>
                </a:solidFill>
              </a:rPr>
              <a:t>и на какие запросы отвечает</a:t>
            </a:r>
            <a:r>
              <a:rPr lang="ru-RU" sz="1600" dirty="0" smtClean="0">
                <a:solidFill>
                  <a:schemeClr val="tx1"/>
                </a:solidFill>
              </a:rPr>
              <a:t>?)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223051"/>
              </p:ext>
            </p:extLst>
          </p:nvPr>
        </p:nvGraphicFramePr>
        <p:xfrm>
          <a:off x="131839" y="1700808"/>
          <a:ext cx="8928992" cy="4968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25604"/>
                <a:gridCol w="1466885"/>
                <a:gridCol w="1536503"/>
              </a:tblGrid>
              <a:tr h="924664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                                                           Информационные</a:t>
                      </a:r>
                      <a:r>
                        <a:rPr lang="ru-RU" sz="1400" b="0" baseline="0" dirty="0" smtClean="0"/>
                        <a:t> п</a:t>
                      </a:r>
                      <a:r>
                        <a:rPr lang="ru-RU" sz="1400" b="0" dirty="0" smtClean="0"/>
                        <a:t>родукты:</a:t>
                      </a:r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r>
                        <a:rPr lang="ru-RU" sz="1400" b="0" dirty="0" smtClean="0"/>
                        <a:t>Запросы</a:t>
                      </a:r>
                      <a:endParaRPr lang="ru-RU" sz="1400" b="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Оценка</a:t>
                      </a:r>
                      <a:r>
                        <a:rPr lang="ru-RU" sz="1200" b="0" baseline="0" dirty="0" smtClean="0"/>
                        <a:t> деятельности системы общего образования Чувашской Республики по результатам ЕГЭ</a:t>
                      </a:r>
                      <a:endParaRPr lang="ru-RU" sz="12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деятельности образовательного учреждения по результатам ЕГЭ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Каков уровень освоения образовательного стандарта и качество (уровень) учебных достижений (соответствуют ли условия и результаты образовательной деятельности требованиям стандарта (регламента образовательной услуги))?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Каково состояние сети общеобразовательных учреждений с точки зрения удовлетворения потребностей населения - насколько равны возможности получить образование соответствующего качества?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Какие результаты достигаются (гарантируются) данным образовательным учреждением, в каких условиях, какой ценой?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Обеспечивают ли реализуемые программы возможность последующего продолжения образования в соответствии с уровнем притязаний?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Какое из учреждений сети (в пределах транспортной доступности) в большей степени соответствует индивидуальным потребностям семьи?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  <a:tr h="233496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Каковы направления и уровень профильного обучения?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Отбор претендентов для </a:t>
                      </a:r>
                      <a:r>
                        <a:rPr lang="ru-RU" sz="1200" b="0" dirty="0" err="1" smtClean="0"/>
                        <a:t>грантовой</a:t>
                      </a:r>
                      <a:r>
                        <a:rPr lang="ru-RU" sz="1200" b="0" dirty="0" smtClean="0"/>
                        <a:t> адресной поддержки в рамках целевых или социальных программ, для определения точек меценатской и (или) инвестиционной привлекательности.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44208" y="3068960"/>
            <a:ext cx="64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6066" y="3715317"/>
            <a:ext cx="64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28384" y="4221088"/>
            <a:ext cx="64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02673" y="4839543"/>
            <a:ext cx="6480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6066" y="5157192"/>
            <a:ext cx="64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3211" y="6021288"/>
            <a:ext cx="64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02673" y="5589240"/>
            <a:ext cx="64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02673" y="6021287"/>
            <a:ext cx="648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61402" y="260648"/>
            <a:ext cx="304710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Оценочная процедура</a:t>
            </a:r>
          </a:p>
          <a:p>
            <a:pPr algn="ctr"/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ЕГЭ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104138" y="1083208"/>
            <a:ext cx="384543" cy="433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612141" y="1083207"/>
            <a:ext cx="384543" cy="433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7148819">
            <a:off x="8160148" y="755035"/>
            <a:ext cx="384543" cy="433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541045" y="593667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6765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Светящиеся фрагменты головоломки' [1]">
  <a:themeElements>
    <a:clrScheme name="Шаблон оформления 'Светящиеся фрагменты головоломки' [1]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Шаблон оформления 'Светящиеся фрагменты головоломки' [1]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Светящиеся фрагменты головоломки' [1]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вечение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вечение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Шаблон оформления 'Светящиеся фрагменты головоломки' [1] 1">
    <a:dk1>
      <a:srgbClr val="000000"/>
    </a:dk1>
    <a:lt1>
      <a:srgbClr val="FFFFFF"/>
    </a:lt1>
    <a:dk2>
      <a:srgbClr val="000000"/>
    </a:dk2>
    <a:lt2>
      <a:srgbClr val="E8EDF2"/>
    </a:lt2>
    <a:accent1>
      <a:srgbClr val="D8E1EC"/>
    </a:accent1>
    <a:accent2>
      <a:srgbClr val="CFD795"/>
    </a:accent2>
    <a:accent3>
      <a:srgbClr val="AAAAAA"/>
    </a:accent3>
    <a:accent4>
      <a:srgbClr val="DADADA"/>
    </a:accent4>
    <a:accent5>
      <a:srgbClr val="E9EEF4"/>
    </a:accent5>
    <a:accent6>
      <a:srgbClr val="BBC387"/>
    </a:accent6>
    <a:hlink>
      <a:srgbClr val="D59F07"/>
    </a:hlink>
    <a:folHlink>
      <a:srgbClr val="94B2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2346</Words>
  <Application>Microsoft Office PowerPoint</Application>
  <PresentationFormat>Экран (4:3)</PresentationFormat>
  <Paragraphs>288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Шаблон оформления 'Светящиеся фрагменты головоломки' [1]</vt:lpstr>
      <vt:lpstr>Свечение</vt:lpstr>
      <vt:lpstr>2_Свечение</vt:lpstr>
      <vt:lpstr>Диаграмма</vt:lpstr>
      <vt:lpstr>Оценочные процедуры в РСОКО.  Анализ  опыта Чувашской Республики.</vt:lpstr>
      <vt:lpstr> Логическая модель  системы оценки качества образования </vt:lpstr>
      <vt:lpstr>Логическая модель РСОКО: согласование элементов, поиск дефицитов.</vt:lpstr>
      <vt:lpstr>Типовая модель РСОКО и шаги по ее построению </vt:lpstr>
      <vt:lpstr>Основные процедуры РСОКО  Чувашской Республики</vt:lpstr>
      <vt:lpstr>Оценка уровня образовательных достижений учащихся. Проводится в форме бланкового тестирования по отдельным классам и предметам с последующим анализом результатов под задачи управления качеством образования.</vt:lpstr>
      <vt:lpstr>Основные тезисы, характеризующие общие подходы  к анализу результатов  ЕГЭ</vt:lpstr>
      <vt:lpstr>Слайд 8</vt:lpstr>
      <vt:lpstr>Для получения каких информационных продуктов используется?  Кому и на какие запросы отвечает?)</vt:lpstr>
      <vt:lpstr>Слайд 10</vt:lpstr>
      <vt:lpstr>Объект управления – муниципальная система образования и образовательное учреждение. Ключевые задачи.</vt:lpstr>
      <vt:lpstr>Объект управления – муниципальная система образования и образовательное учреждение.  Ключевые задачи.</vt:lpstr>
      <vt:lpstr>Слайд 13</vt:lpstr>
      <vt:lpstr>Слайд 14</vt:lpstr>
      <vt:lpstr>Разработана циклограмма актуализации значений ключевых показателей качества образования и методика их расчёта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обеспечение принятия управленческих решений. Анализ  опыта Чувашской Республики.</dc:title>
  <dc:creator>С.А. Боченков</dc:creator>
  <cp:lastModifiedBy>Вальдман</cp:lastModifiedBy>
  <cp:revision>45</cp:revision>
  <dcterms:created xsi:type="dcterms:W3CDTF">2011-06-24T16:26:52Z</dcterms:created>
  <dcterms:modified xsi:type="dcterms:W3CDTF">2011-08-21T09:43:40Z</dcterms:modified>
</cp:coreProperties>
</file>