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502" r:id="rId3"/>
    <p:sldId id="517" r:id="rId4"/>
    <p:sldId id="495" r:id="rId5"/>
    <p:sldId id="496" r:id="rId6"/>
    <p:sldId id="510" r:id="rId7"/>
    <p:sldId id="518" r:id="rId8"/>
    <p:sldId id="512" r:id="rId9"/>
    <p:sldId id="513" r:id="rId10"/>
    <p:sldId id="516" r:id="rId11"/>
    <p:sldId id="519" r:id="rId12"/>
    <p:sldId id="503" r:id="rId13"/>
    <p:sldId id="511" r:id="rId14"/>
    <p:sldId id="498" r:id="rId15"/>
    <p:sldId id="486" r:id="rId16"/>
    <p:sldId id="499" r:id="rId17"/>
    <p:sldId id="500" r:id="rId18"/>
    <p:sldId id="501" r:id="rId19"/>
    <p:sldId id="497" r:id="rId20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4E45"/>
    <a:srgbClr val="F2E452"/>
    <a:srgbClr val="9D8555"/>
    <a:srgbClr val="B7A37B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2778" autoAdjust="0"/>
  </p:normalViewPr>
  <p:slideViewPr>
    <p:cSldViewPr>
      <p:cViewPr>
        <p:scale>
          <a:sx n="90" d="100"/>
          <a:sy n="90" d="100"/>
        </p:scale>
        <p:origin x="-2144" y="-8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85B478-45A3-44FE-A797-85530663857D}" type="datetimeFigureOut">
              <a:rPr lang="ru-RU"/>
              <a:pPr>
                <a:defRPr/>
              </a:pPr>
              <a:t>29.10.15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711EA1-CB36-4DD8-A530-6E6A46C01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9190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45C5AF-9097-4B7A-8129-81F191459DB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Пункт 4. Независима процедура не обязательно должна быть отделена от государства (в смысле финансирования и подчинения). Главное – как организуются процессы оценки, кто привлекается к проведению оценки, как происходит отбор и обучение организаторов и экспертов.</a:t>
            </a:r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/>
              <a:pPr>
                <a:defRPr/>
              </a:pPr>
              <a:t>29.10.15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/>
              <a:pPr>
                <a:defRPr/>
              </a:pPr>
              <a:t>29.10.15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/>
              <a:pPr>
                <a:defRPr/>
              </a:pPr>
              <a:t>29.10.15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/>
              <a:pPr>
                <a:defRPr/>
              </a:pPr>
              <a:t>29.10.15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/>
              <a:pPr>
                <a:defRPr/>
              </a:pPr>
              <a:t>29.10.15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/>
              <a:pPr>
                <a:defRPr/>
              </a:pPr>
              <a:t>29.10.15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/>
              <a:pPr>
                <a:defRPr/>
              </a:pPr>
              <a:t>29.10.15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/>
              <a:pPr>
                <a:defRPr/>
              </a:pPr>
              <a:t>29.10.15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/>
              <a:pPr>
                <a:defRPr/>
              </a:pPr>
              <a:t>29.10.15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/>
              <a:pPr>
                <a:defRPr/>
              </a:pPr>
              <a:t>29.10.15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/>
              <a:pPr>
                <a:defRPr/>
              </a:pPr>
              <a:t>29.10.15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/>
              <a:pPr>
                <a:defRPr/>
              </a:pPr>
              <a:t>29.10.15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Заголовок 1"/>
          <p:cNvSpPr>
            <a:spLocks noGrp="1"/>
          </p:cNvSpPr>
          <p:nvPr>
            <p:ph type="ctrTitle"/>
          </p:nvPr>
        </p:nvSpPr>
        <p:spPr>
          <a:xfrm>
            <a:off x="971600" y="1203598"/>
            <a:ext cx="7983522" cy="1872208"/>
          </a:xfrm>
        </p:spPr>
        <p:txBody>
          <a:bodyPr/>
          <a:lstStyle/>
          <a:p>
            <a:pPr algn="r"/>
            <a:r>
              <a:rPr lang="ru-RU" sz="3600" i="1" dirty="0">
                <a:solidFill>
                  <a:schemeClr val="bg1"/>
                </a:solidFill>
              </a:rPr>
              <a:t>Некоторые аспекты развития систем независимой оценки качества образования: экспертный обзор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8"/>
          <p:cNvSpPr>
            <a:spLocks noChangeArrowheads="1"/>
          </p:cNvSpPr>
          <p:nvPr/>
        </p:nvSpPr>
        <p:spPr bwMode="auto">
          <a:xfrm>
            <a:off x="1691680" y="3075806"/>
            <a:ext cx="723279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400" b="1" dirty="0" err="1">
                <a:solidFill>
                  <a:srgbClr val="FFFFFF"/>
                </a:solidFill>
              </a:rPr>
              <a:t>Болотов</a:t>
            </a:r>
            <a:r>
              <a:rPr lang="ru-RU" sz="1400" b="1" dirty="0">
                <a:solidFill>
                  <a:srgbClr val="FFFFFF"/>
                </a:solidFill>
              </a:rPr>
              <a:t> Виктор </a:t>
            </a:r>
            <a:r>
              <a:rPr lang="ru-RU" sz="1400" b="1" dirty="0" smtClean="0">
                <a:solidFill>
                  <a:srgbClr val="FFFFFF"/>
                </a:solidFill>
              </a:rPr>
              <a:t>Александрович</a:t>
            </a:r>
            <a:endParaRPr lang="ru-RU" sz="1400" dirty="0">
              <a:solidFill>
                <a:srgbClr val="FFFFFF"/>
              </a:solidFill>
            </a:endParaRPr>
          </a:p>
          <a:p>
            <a:pPr algn="r"/>
            <a:r>
              <a:rPr lang="ru-RU" sz="1400" dirty="0">
                <a:solidFill>
                  <a:srgbClr val="FFFFFF"/>
                </a:solidFill>
              </a:rPr>
              <a:t>н</a:t>
            </a:r>
            <a:r>
              <a:rPr lang="ru-RU" sz="1400" dirty="0" smtClean="0">
                <a:solidFill>
                  <a:srgbClr val="FFFFFF"/>
                </a:solidFill>
              </a:rPr>
              <a:t>аучный </a:t>
            </a:r>
            <a:r>
              <a:rPr lang="ru-RU" sz="1400" dirty="0">
                <a:solidFill>
                  <a:srgbClr val="FFFFFF"/>
                </a:solidFill>
              </a:rPr>
              <a:t>руководитель Центра мониторинга качества </a:t>
            </a:r>
            <a:r>
              <a:rPr lang="ru-RU" sz="1400" dirty="0" smtClean="0">
                <a:solidFill>
                  <a:srgbClr val="FFFFFF"/>
                </a:solidFill>
              </a:rPr>
              <a:t>образования</a:t>
            </a:r>
            <a:endParaRPr lang="en-US" sz="1400" dirty="0" smtClean="0">
              <a:solidFill>
                <a:srgbClr val="FFFFFF"/>
              </a:solidFill>
            </a:endParaRPr>
          </a:p>
          <a:p>
            <a:pPr algn="r"/>
            <a:r>
              <a:rPr lang="ru-RU" sz="1400" dirty="0" smtClean="0">
                <a:solidFill>
                  <a:srgbClr val="FFFFFF"/>
                </a:solidFill>
              </a:rPr>
              <a:t>Института </a:t>
            </a:r>
            <a:r>
              <a:rPr lang="ru-RU" sz="1400" dirty="0">
                <a:solidFill>
                  <a:srgbClr val="FFFFFF"/>
                </a:solidFill>
              </a:rPr>
              <a:t>образования НИУ ВШЭ, академик РАО, </a:t>
            </a:r>
            <a:r>
              <a:rPr lang="ru-RU" sz="1400" dirty="0" err="1">
                <a:solidFill>
                  <a:srgbClr val="FFFFFF"/>
                </a:solidFill>
              </a:rPr>
              <a:t>д.п.н</a:t>
            </a:r>
            <a:r>
              <a:rPr lang="ru-RU" sz="1400" dirty="0">
                <a:solidFill>
                  <a:srgbClr val="FFFFFF"/>
                </a:solidFill>
              </a:rPr>
              <a:t>.;</a:t>
            </a:r>
          </a:p>
          <a:p>
            <a:pPr algn="r"/>
            <a:r>
              <a:rPr lang="ru-RU" sz="1400" b="1" dirty="0" err="1">
                <a:solidFill>
                  <a:srgbClr val="FFFFFF"/>
                </a:solidFill>
              </a:rPr>
              <a:t>Вальдман</a:t>
            </a:r>
            <a:r>
              <a:rPr lang="ru-RU" sz="1400" b="1" dirty="0">
                <a:solidFill>
                  <a:srgbClr val="FFFFFF"/>
                </a:solidFill>
              </a:rPr>
              <a:t> Игорь </a:t>
            </a:r>
            <a:r>
              <a:rPr lang="ru-RU" sz="1400" b="1" dirty="0" smtClean="0">
                <a:solidFill>
                  <a:srgbClr val="FFFFFF"/>
                </a:solidFill>
              </a:rPr>
              <a:t>Александрович</a:t>
            </a:r>
            <a:endParaRPr lang="ru-RU" sz="1400" dirty="0">
              <a:solidFill>
                <a:srgbClr val="FFFFFF"/>
              </a:solidFill>
            </a:endParaRPr>
          </a:p>
          <a:p>
            <a:pPr algn="r"/>
            <a:r>
              <a:rPr lang="ru-RU" sz="1400" dirty="0">
                <a:solidFill>
                  <a:srgbClr val="FFFFFF"/>
                </a:solidFill>
              </a:rPr>
              <a:t>г</a:t>
            </a:r>
            <a:r>
              <a:rPr lang="ru-RU" sz="1400" dirty="0" smtClean="0">
                <a:solidFill>
                  <a:srgbClr val="FFFFFF"/>
                </a:solidFill>
              </a:rPr>
              <a:t>ен. директор АНО </a:t>
            </a:r>
            <a:r>
              <a:rPr lang="en-US" sz="1400" dirty="0" err="1" smtClean="0">
                <a:solidFill>
                  <a:srgbClr val="FFFFFF"/>
                </a:solidFill>
              </a:rPr>
              <a:t>eNano</a:t>
            </a:r>
            <a:r>
              <a:rPr lang="ru-RU" sz="1400" dirty="0" smtClean="0">
                <a:solidFill>
                  <a:srgbClr val="FFFFFF"/>
                </a:solidFill>
              </a:rPr>
              <a:t>, </a:t>
            </a:r>
            <a:r>
              <a:rPr lang="ru-RU" sz="1400" dirty="0" err="1">
                <a:solidFill>
                  <a:srgbClr val="FFFFFF"/>
                </a:solidFill>
              </a:rPr>
              <a:t>к.п.н</a:t>
            </a:r>
            <a:r>
              <a:rPr lang="ru-RU" sz="1400" dirty="0">
                <a:solidFill>
                  <a:srgbClr val="FFFFFF"/>
                </a:solidFill>
              </a:rPr>
              <a:t>. </a:t>
            </a:r>
            <a:endParaRPr lang="ru-RU" sz="1400" dirty="0" smtClean="0">
              <a:solidFill>
                <a:srgbClr val="FFFFF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9552" y="2140"/>
            <a:ext cx="81369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IV </a:t>
            </a:r>
            <a:r>
              <a:rPr lang="ru-RU" sz="1400" dirty="0" smtClean="0">
                <a:solidFill>
                  <a:srgbClr val="FFFFFF"/>
                </a:solidFill>
              </a:rPr>
              <a:t>ЕЖЕГОДНАЯ </a:t>
            </a:r>
            <a:r>
              <a:rPr lang="ru-RU" sz="1400" dirty="0">
                <a:solidFill>
                  <a:srgbClr val="FFFFFF"/>
                </a:solidFill>
              </a:rPr>
              <a:t>МЕЖДУНАРОДНАЯ КОНФЕРЕНЦИЯ </a:t>
            </a:r>
            <a:r>
              <a:rPr lang="ru-RU" sz="1400" dirty="0" smtClean="0">
                <a:solidFill>
                  <a:srgbClr val="FFFFFF"/>
                </a:solidFill>
              </a:rPr>
              <a:t>ЕАОКО</a:t>
            </a:r>
            <a:endParaRPr lang="en-US" sz="1400" dirty="0" smtClean="0">
              <a:solidFill>
                <a:srgbClr val="FFFFFF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FFFFFF"/>
                </a:solidFill>
              </a:rPr>
              <a:t>"</a:t>
            </a:r>
            <a:r>
              <a:rPr lang="ru-RU" sz="1600" b="1" cap="all" dirty="0">
                <a:solidFill>
                  <a:srgbClr val="FFFFFF"/>
                </a:solidFill>
              </a:rPr>
              <a:t>Независимая оценка качества образования:</a:t>
            </a:r>
            <a:br>
              <a:rPr lang="ru-RU" sz="1600" b="1" cap="all" dirty="0">
                <a:solidFill>
                  <a:srgbClr val="FFFFFF"/>
                </a:solidFill>
              </a:rPr>
            </a:br>
            <a:r>
              <a:rPr lang="ru-RU" sz="1600" b="1" cap="all" dirty="0">
                <a:solidFill>
                  <a:srgbClr val="FFFFFF"/>
                </a:solidFill>
              </a:rPr>
              <a:t>современные вызовы и лучшие практики</a:t>
            </a:r>
            <a:r>
              <a:rPr lang="ru-RU" sz="1600" cap="all" dirty="0">
                <a:solidFill>
                  <a:srgbClr val="FFFFFF"/>
                </a:solidFill>
              </a:rPr>
              <a:t> </a:t>
            </a:r>
            <a:r>
              <a:rPr lang="en-US" sz="1400" b="1" dirty="0" smtClean="0">
                <a:solidFill>
                  <a:srgbClr val="FFFFFF"/>
                </a:solidFill>
              </a:rPr>
              <a:t>”</a:t>
            </a:r>
            <a:endParaRPr lang="ru-RU" sz="1400" dirty="0">
              <a:solidFill>
                <a:srgbClr val="FFFFFF"/>
              </a:solidFill>
            </a:endParaRPr>
          </a:p>
          <a:p>
            <a:pPr algn="ctr"/>
            <a:endParaRPr lang="ru-RU" sz="800" i="1" dirty="0" smtClean="0">
              <a:solidFill>
                <a:schemeClr val="bg1"/>
              </a:solidFill>
            </a:endParaRPr>
          </a:p>
          <a:p>
            <a:pPr algn="ctr"/>
            <a:r>
              <a:rPr lang="ru-RU" sz="1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29</a:t>
            </a:r>
            <a:r>
              <a:rPr lang="en-US" sz="1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30</a:t>
            </a:r>
            <a:r>
              <a:rPr lang="en-US" sz="1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октября</a:t>
            </a:r>
            <a:r>
              <a:rPr lang="en-US" sz="1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2015 года, г. Казань</a:t>
            </a:r>
          </a:p>
        </p:txBody>
      </p:sp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8" y="195486"/>
            <a:ext cx="118107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4227934"/>
            <a:ext cx="720080" cy="74852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5" name="Picture 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227934"/>
            <a:ext cx="792088" cy="757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4299942"/>
            <a:ext cx="157734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7" name="Picture 5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4371950"/>
            <a:ext cx="2321679" cy="54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93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2220" y="23718"/>
            <a:ext cx="8762268" cy="747832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Развитие НСОКО: что следует обеспечить?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843558"/>
            <a:ext cx="91440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/>
          </a:p>
          <a:p>
            <a:pPr marL="342900" lvl="0" indent="-342900">
              <a:buFont typeface="Arial"/>
              <a:buChar char="•"/>
            </a:pPr>
            <a:r>
              <a:rPr lang="ru-RU" sz="2400" b="1" dirty="0"/>
              <a:t>Добровольность прохождения процедур </a:t>
            </a:r>
            <a:r>
              <a:rPr lang="ru-RU" sz="2400" b="1" dirty="0" smtClean="0"/>
              <a:t>независимой оценки</a:t>
            </a:r>
            <a:r>
              <a:rPr lang="ru-RU" sz="2400" dirty="0" smtClean="0"/>
              <a:t>. Только в этом случае её результаты будут использоваться для собственного развития образовательной организации.</a:t>
            </a:r>
          </a:p>
          <a:p>
            <a:pPr lvl="0"/>
            <a:endParaRPr lang="ru-RU" sz="2400" dirty="0"/>
          </a:p>
          <a:p>
            <a:pPr marL="342900" lvl="0" indent="-342900">
              <a:buFont typeface="Arial"/>
              <a:buChar char="•"/>
            </a:pPr>
            <a:r>
              <a:rPr lang="ru-RU" sz="2400" b="1" dirty="0"/>
              <a:t>Результаты </a:t>
            </a:r>
            <a:r>
              <a:rPr lang="ru-RU" sz="2400" b="1" dirty="0" smtClean="0"/>
              <a:t>должны предоставляться </a:t>
            </a:r>
            <a:r>
              <a:rPr lang="ru-RU" sz="2400" b="1" dirty="0"/>
              <a:t>только в руки </a:t>
            </a:r>
            <a:r>
              <a:rPr lang="ru-RU" sz="2400" b="1" dirty="0" smtClean="0"/>
              <a:t>заказчику процедуры оценки (но не вышестоящим органам)</a:t>
            </a:r>
            <a:r>
              <a:rPr lang="ru-RU" sz="2400" dirty="0" smtClean="0"/>
              <a:t>.</a:t>
            </a:r>
          </a:p>
          <a:p>
            <a:pPr lvl="0"/>
            <a:r>
              <a:rPr lang="ru-RU" sz="2400" dirty="0" smtClean="0"/>
              <a:t>В </a:t>
            </a:r>
            <a:r>
              <a:rPr lang="ru-RU" sz="2400" dirty="0"/>
              <a:t>этой ситуации </a:t>
            </a:r>
            <a:r>
              <a:rPr lang="ru-RU" sz="2400" dirty="0" smtClean="0"/>
              <a:t>пропадает мотивация </a:t>
            </a:r>
            <a:r>
              <a:rPr lang="ru-RU" sz="2400" dirty="0"/>
              <a:t>к фальсификации </a:t>
            </a:r>
            <a:r>
              <a:rPr lang="ru-RU" sz="2400" dirty="0" smtClean="0"/>
              <a:t>результатов.</a:t>
            </a:r>
            <a:endParaRPr lang="ru-RU" sz="2400" dirty="0"/>
          </a:p>
          <a:p>
            <a:pPr algn="just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69625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93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2220" y="23718"/>
            <a:ext cx="8762268" cy="747832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С чего начать?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843558"/>
            <a:ext cx="9144000" cy="4216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/>
              <a:t>Формирование авторитетных и дееспособных общественных </a:t>
            </a:r>
            <a:r>
              <a:rPr lang="ru-RU" sz="2200" dirty="0" smtClean="0"/>
              <a:t>организаций в сфере НОКО является </a:t>
            </a:r>
            <a:r>
              <a:rPr lang="ru-RU" sz="2200" dirty="0"/>
              <a:t>длительным и кропотливым процессом</a:t>
            </a:r>
            <a:r>
              <a:rPr lang="ru-RU" sz="2200" dirty="0" smtClean="0"/>
              <a:t>.</a:t>
            </a:r>
            <a:endParaRPr lang="ru-RU" sz="2200" dirty="0" smtClean="0"/>
          </a:p>
          <a:p>
            <a:pPr algn="just"/>
            <a:endParaRPr lang="ru-RU" sz="1200" dirty="0"/>
          </a:p>
          <a:p>
            <a:pPr algn="just"/>
            <a:r>
              <a:rPr lang="ru-RU" dirty="0" smtClean="0"/>
              <a:t>На </a:t>
            </a:r>
            <a:r>
              <a:rPr lang="ru-RU" dirty="0"/>
              <a:t>первом этапе целесообразно сделать акцент </a:t>
            </a:r>
            <a:r>
              <a:rPr lang="ru-RU" dirty="0" smtClean="0"/>
              <a:t>на</a:t>
            </a:r>
            <a:r>
              <a:rPr lang="ru-RU" dirty="0"/>
              <a:t>:</a:t>
            </a:r>
            <a:endParaRPr lang="en-US" dirty="0" smtClean="0"/>
          </a:p>
          <a:p>
            <a:pPr marL="285750" indent="-285750" algn="just">
              <a:buFont typeface="Arial"/>
              <a:buChar char="•"/>
            </a:pPr>
            <a:r>
              <a:rPr lang="en-US" dirty="0" err="1" smtClean="0"/>
              <a:t>Формирование</a:t>
            </a:r>
            <a:r>
              <a:rPr lang="en-US" dirty="0" smtClean="0"/>
              <a:t> </a:t>
            </a:r>
            <a:r>
              <a:rPr lang="en-US" dirty="0" err="1"/>
              <a:t>открытых</a:t>
            </a:r>
            <a:r>
              <a:rPr lang="en-US" dirty="0"/>
              <a:t> </a:t>
            </a:r>
            <a:r>
              <a:rPr lang="en-US" dirty="0" err="1" smtClean="0"/>
              <a:t>баз</a:t>
            </a:r>
            <a:r>
              <a:rPr lang="en-US" dirty="0" smtClean="0"/>
              <a:t> </a:t>
            </a:r>
            <a:r>
              <a:rPr lang="en-US" dirty="0" err="1"/>
              <a:t>данных</a:t>
            </a:r>
            <a:r>
              <a:rPr lang="en-US" dirty="0"/>
              <a:t>  (</a:t>
            </a:r>
            <a:r>
              <a:rPr lang="en-US" dirty="0" err="1" smtClean="0"/>
              <a:t>гос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ведомственная</a:t>
            </a:r>
            <a:r>
              <a:rPr lang="en-US" dirty="0"/>
              <a:t> </a:t>
            </a:r>
            <a:r>
              <a:rPr lang="en-US" dirty="0" err="1"/>
              <a:t>статистика</a:t>
            </a:r>
            <a:r>
              <a:rPr lang="en-US" dirty="0"/>
              <a:t>, </a:t>
            </a:r>
            <a:r>
              <a:rPr lang="en-US" dirty="0" err="1"/>
              <a:t>результаты</a:t>
            </a:r>
            <a:r>
              <a:rPr lang="en-US" dirty="0"/>
              <a:t> </a:t>
            </a:r>
            <a:r>
              <a:rPr lang="en-US" dirty="0" err="1" smtClean="0"/>
              <a:t>обследований</a:t>
            </a:r>
            <a:r>
              <a:rPr lang="en-US" dirty="0" smtClean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мониторингов</a:t>
            </a:r>
            <a:r>
              <a:rPr lang="en-US" dirty="0"/>
              <a:t> </a:t>
            </a:r>
            <a:r>
              <a:rPr lang="en-US" dirty="0" err="1"/>
              <a:t>качества</a:t>
            </a:r>
            <a:r>
              <a:rPr lang="en-US" dirty="0"/>
              <a:t> </a:t>
            </a:r>
            <a:r>
              <a:rPr lang="en-US" dirty="0" err="1"/>
              <a:t>образования</a:t>
            </a:r>
            <a:r>
              <a:rPr lang="en-US" dirty="0"/>
              <a:t>).</a:t>
            </a:r>
          </a:p>
          <a:p>
            <a:pPr marL="285750" indent="-285750" algn="just">
              <a:buFont typeface="Arial"/>
              <a:buChar char="•"/>
            </a:pPr>
            <a:r>
              <a:rPr lang="en-US" dirty="0" err="1"/>
              <a:t>Формирование</a:t>
            </a:r>
            <a:r>
              <a:rPr lang="en-US" dirty="0"/>
              <a:t> </a:t>
            </a:r>
            <a:r>
              <a:rPr lang="en-US" dirty="0" err="1"/>
              <a:t>пула</a:t>
            </a:r>
            <a:r>
              <a:rPr lang="en-US" dirty="0"/>
              <a:t> </a:t>
            </a:r>
            <a:r>
              <a:rPr lang="en-US" dirty="0" err="1"/>
              <a:t>экспертов</a:t>
            </a:r>
            <a:r>
              <a:rPr lang="en-US" dirty="0"/>
              <a:t>, </a:t>
            </a:r>
            <a:r>
              <a:rPr lang="en-US" dirty="0" err="1"/>
              <a:t>референтных</a:t>
            </a:r>
            <a:r>
              <a:rPr lang="en-US" dirty="0"/>
              <a:t> </a:t>
            </a:r>
            <a:r>
              <a:rPr lang="en-US" dirty="0" err="1"/>
              <a:t>общественности</a:t>
            </a:r>
            <a:r>
              <a:rPr lang="en-US" dirty="0"/>
              <a:t>,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обсуждения</a:t>
            </a:r>
            <a:r>
              <a:rPr lang="en-US" dirty="0"/>
              <a:t> </a:t>
            </a:r>
            <a:r>
              <a:rPr lang="en-US" dirty="0" err="1"/>
              <a:t>вопросов</a:t>
            </a:r>
            <a:r>
              <a:rPr lang="en-US" dirty="0"/>
              <a:t>,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 smtClean="0"/>
              <a:t>поддающи</a:t>
            </a:r>
            <a:r>
              <a:rPr lang="ru-RU" dirty="0" smtClean="0"/>
              <a:t>х</a:t>
            </a:r>
            <a:r>
              <a:rPr lang="en-US" dirty="0" err="1" smtClean="0"/>
              <a:t>ся</a:t>
            </a:r>
            <a:r>
              <a:rPr lang="en-US" dirty="0" smtClean="0"/>
              <a:t> </a:t>
            </a:r>
            <a:r>
              <a:rPr lang="en-US" dirty="0" err="1"/>
              <a:t>формализованным</a:t>
            </a:r>
            <a:r>
              <a:rPr lang="en-US" dirty="0"/>
              <a:t> </a:t>
            </a:r>
            <a:r>
              <a:rPr lang="en-US" dirty="0" err="1"/>
              <a:t>методам</a:t>
            </a:r>
            <a:r>
              <a:rPr lang="en-US" dirty="0"/>
              <a:t> </a:t>
            </a:r>
            <a:r>
              <a:rPr lang="en-US" dirty="0" err="1"/>
              <a:t>оценки</a:t>
            </a:r>
            <a:r>
              <a:rPr lang="en-US" dirty="0"/>
              <a:t>, </a:t>
            </a:r>
            <a:r>
              <a:rPr lang="en-US" dirty="0" err="1"/>
              <a:t>а</a:t>
            </a:r>
            <a:r>
              <a:rPr lang="en-US" dirty="0"/>
              <a:t> </a:t>
            </a:r>
            <a:r>
              <a:rPr lang="en-US" dirty="0" err="1"/>
              <a:t>также</a:t>
            </a:r>
            <a:r>
              <a:rPr lang="en-US" dirty="0"/>
              <a:t>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случае</a:t>
            </a:r>
            <a:r>
              <a:rPr lang="en-US" dirty="0"/>
              <a:t>, </a:t>
            </a:r>
            <a:r>
              <a:rPr lang="en-US" dirty="0" err="1"/>
              <a:t>когда</a:t>
            </a:r>
            <a:r>
              <a:rPr lang="en-US" dirty="0"/>
              <a:t> </a:t>
            </a:r>
            <a:r>
              <a:rPr lang="en-US" dirty="0" err="1"/>
              <a:t>нет</a:t>
            </a:r>
            <a:r>
              <a:rPr lang="en-US" dirty="0"/>
              <a:t> </a:t>
            </a:r>
            <a:r>
              <a:rPr lang="en-US" dirty="0" err="1"/>
              <a:t>оформленных</a:t>
            </a:r>
            <a:r>
              <a:rPr lang="en-US" dirty="0"/>
              <a:t> </a:t>
            </a:r>
            <a:r>
              <a:rPr lang="en-US" dirty="0" err="1"/>
              <a:t>представлений</a:t>
            </a:r>
            <a:r>
              <a:rPr lang="en-US" dirty="0"/>
              <a:t> </a:t>
            </a:r>
            <a:r>
              <a:rPr lang="en-US" dirty="0" err="1"/>
              <a:t>о</a:t>
            </a:r>
            <a:r>
              <a:rPr lang="en-US" dirty="0"/>
              <a:t> </a:t>
            </a:r>
            <a:r>
              <a:rPr lang="en-US" dirty="0" err="1" smtClean="0"/>
              <a:t>норме</a:t>
            </a:r>
            <a:r>
              <a:rPr lang="ru-RU" dirty="0" smtClean="0"/>
              <a:t> оценки</a:t>
            </a:r>
            <a:r>
              <a:rPr lang="en-US" dirty="0" smtClean="0"/>
              <a:t>. </a:t>
            </a:r>
            <a:endParaRPr lang="ru-RU" dirty="0" smtClean="0"/>
          </a:p>
          <a:p>
            <a:pPr marL="285750" indent="-285750" algn="just">
              <a:buFont typeface="Arial"/>
              <a:buChar char="•"/>
            </a:pPr>
            <a:r>
              <a:rPr lang="ru-RU" dirty="0" smtClean="0"/>
              <a:t>Неформальное </a:t>
            </a:r>
            <a:r>
              <a:rPr lang="ru-RU" dirty="0"/>
              <a:t>включение представителей общественности в проведение различных ведомственных оценочных </a:t>
            </a:r>
            <a:r>
              <a:rPr lang="ru-RU" dirty="0" smtClean="0"/>
              <a:t>процедур.</a:t>
            </a:r>
            <a:endParaRPr lang="en-US" dirty="0" smtClean="0"/>
          </a:p>
          <a:p>
            <a:pPr algn="just"/>
            <a:r>
              <a:rPr lang="en-US" dirty="0"/>
              <a:t>   </a:t>
            </a:r>
            <a:r>
              <a:rPr lang="ru-RU" sz="1600" u="sng" dirty="0" smtClean="0"/>
              <a:t>Примеры</a:t>
            </a:r>
            <a:endParaRPr lang="ru-RU" sz="2000" dirty="0"/>
          </a:p>
          <a:p>
            <a:pPr marL="342900" lvl="0" indent="-342900" algn="just">
              <a:buFont typeface="Arial"/>
              <a:buChar char="•"/>
            </a:pPr>
            <a:r>
              <a:rPr lang="ru-RU" sz="1600" dirty="0" err="1" smtClean="0"/>
              <a:t>Самообследование</a:t>
            </a:r>
            <a:r>
              <a:rPr lang="ru-RU" sz="1600" dirty="0" smtClean="0"/>
              <a:t> школы </a:t>
            </a:r>
          </a:p>
          <a:p>
            <a:pPr marL="342900" lvl="0" indent="-342900" algn="just">
              <a:buFont typeface="Arial"/>
              <a:buChar char="•"/>
            </a:pPr>
            <a:r>
              <a:rPr lang="ru-RU" sz="1600" dirty="0" smtClean="0"/>
              <a:t>Подготовка и утверждение публичного доклада школы</a:t>
            </a:r>
          </a:p>
          <a:p>
            <a:pPr marL="342900" lvl="0" indent="-342900" algn="just">
              <a:buFont typeface="Arial"/>
              <a:buChar char="•"/>
            </a:pPr>
            <a:r>
              <a:rPr lang="ru-RU" sz="1600" dirty="0" smtClean="0"/>
              <a:t>Опросы </a:t>
            </a:r>
            <a:r>
              <a:rPr lang="ru-RU" sz="1600" dirty="0"/>
              <a:t>потребителей о качестве образовательных </a:t>
            </a:r>
            <a:r>
              <a:rPr lang="ru-RU" sz="1600" dirty="0" smtClean="0"/>
              <a:t>услуг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61152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9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6512" y="158750"/>
            <a:ext cx="8928992" cy="828675"/>
          </a:xfrm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ru-RU" sz="3600" dirty="0" smtClean="0">
                <a:solidFill>
                  <a:schemeClr val="bg1"/>
                </a:solidFill>
              </a:rPr>
              <a:t>Нидерланды (</a:t>
            </a:r>
            <a:r>
              <a:rPr lang="en-US" sz="3600" dirty="0" smtClean="0">
                <a:solidFill>
                  <a:schemeClr val="bg1"/>
                </a:solidFill>
              </a:rPr>
              <a:t>CITO</a:t>
            </a:r>
            <a:r>
              <a:rPr lang="ru-RU" sz="3600" dirty="0" smtClean="0">
                <a:solidFill>
                  <a:schemeClr val="bg1"/>
                </a:solidFill>
              </a:rPr>
              <a:t>): Мониторинг учебных достижений школьников (</a:t>
            </a:r>
            <a:r>
              <a:rPr lang="en-US" sz="3600" dirty="0" smtClean="0">
                <a:solidFill>
                  <a:schemeClr val="bg1"/>
                </a:solidFill>
              </a:rPr>
              <a:t>PMS</a:t>
            </a:r>
            <a:r>
              <a:rPr lang="ru-RU" sz="3600" dirty="0" smtClean="0">
                <a:solidFill>
                  <a:schemeClr val="bg1"/>
                </a:solidFill>
              </a:rPr>
              <a:t>)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4102" name="Объект 2"/>
          <p:cNvSpPr txBox="1">
            <a:spLocks/>
          </p:cNvSpPr>
          <p:nvPr/>
        </p:nvSpPr>
        <p:spPr bwMode="auto">
          <a:xfrm>
            <a:off x="457200" y="3076575"/>
            <a:ext cx="82296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3200">
              <a:solidFill>
                <a:srgbClr val="89898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56" y="1275606"/>
            <a:ext cx="90020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sz="2400" dirty="0" smtClean="0"/>
              <a:t>Проводится авторитетной </a:t>
            </a:r>
            <a:r>
              <a:rPr lang="ru-RU" sz="2400" dirty="0" err="1" smtClean="0"/>
              <a:t>негосудаственной</a:t>
            </a:r>
            <a:r>
              <a:rPr lang="ru-RU" sz="2400" dirty="0" smtClean="0"/>
              <a:t> организацией – национальный институт </a:t>
            </a:r>
            <a:r>
              <a:rPr lang="ru-RU" sz="2400" dirty="0" err="1" smtClean="0"/>
              <a:t>пед</a:t>
            </a:r>
            <a:r>
              <a:rPr lang="ru-RU" sz="2400" dirty="0" smtClean="0"/>
              <a:t>. измерений </a:t>
            </a:r>
            <a:r>
              <a:rPr lang="en-US" sz="2400" dirty="0" smtClean="0"/>
              <a:t>CITO</a:t>
            </a:r>
            <a:endParaRPr lang="ru-RU" sz="2400" dirty="0" smtClean="0"/>
          </a:p>
          <a:p>
            <a:pPr marL="285750" indent="-285750">
              <a:buFont typeface="Arial"/>
              <a:buChar char="•"/>
            </a:pPr>
            <a:r>
              <a:rPr lang="ru-RU" sz="2400" dirty="0" smtClean="0"/>
              <a:t>Предоставляет данные о результатах</a:t>
            </a:r>
            <a:r>
              <a:rPr lang="en-US" sz="2400" dirty="0" smtClean="0"/>
              <a:t> </a:t>
            </a:r>
            <a:r>
              <a:rPr lang="ru-RU" sz="2400" dirty="0" smtClean="0"/>
              <a:t>обучения учеников начальной школы в динамике (отчёты по ученику, классу и школе)</a:t>
            </a:r>
          </a:p>
          <a:p>
            <a:pPr marL="285750" indent="-285750">
              <a:buFont typeface="Arial"/>
              <a:buChar char="•"/>
            </a:pPr>
            <a:r>
              <a:rPr lang="ru-RU" sz="2400" dirty="0" smtClean="0"/>
              <a:t>Используется учителями, школами и управляющими советами школ для совершенствования и самооценки</a:t>
            </a:r>
          </a:p>
          <a:p>
            <a:pPr marL="285750" indent="-285750">
              <a:buFont typeface="Arial"/>
              <a:buChar char="•"/>
            </a:pPr>
            <a:r>
              <a:rPr lang="ru-RU" sz="2400" dirty="0" smtClean="0"/>
              <a:t>Инструмент – стандартизированный тест</a:t>
            </a:r>
          </a:p>
          <a:p>
            <a:pPr marL="285750" indent="-285750">
              <a:buFont typeface="Arial"/>
              <a:buChar char="•"/>
            </a:pPr>
            <a:r>
              <a:rPr lang="ru-RU" sz="2400" dirty="0" smtClean="0"/>
              <a:t>Участие платное, результаты предоставляются только школе</a:t>
            </a:r>
          </a:p>
          <a:p>
            <a:pPr marL="285750" indent="-285750">
              <a:buFont typeface="Arial"/>
              <a:buChar char="•"/>
            </a:pPr>
            <a:r>
              <a:rPr lang="ru-RU" sz="2400" dirty="0" smtClean="0"/>
              <a:t>95% школ используют тесты </a:t>
            </a:r>
            <a:r>
              <a:rPr lang="en-US" sz="2400" dirty="0" smtClean="0"/>
              <a:t>PMS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09220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2220" y="23718"/>
            <a:ext cx="8762268" cy="1035864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Возможные модели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000" dirty="0" smtClean="0">
                <a:solidFill>
                  <a:schemeClr val="bg1"/>
                </a:solidFill>
              </a:rPr>
              <a:t>Национальных/Региональных систем ОКО </a:t>
            </a:r>
            <a:r>
              <a:rPr lang="ru-RU" sz="3000" dirty="0">
                <a:solidFill>
                  <a:schemeClr val="bg1"/>
                </a:solidFill>
              </a:rPr>
              <a:t>и НСОКО</a:t>
            </a:r>
            <a:endParaRPr lang="ru-RU" sz="3000" dirty="0" smtClean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3" y="2499742"/>
            <a:ext cx="2502516" cy="2448272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1331640" y="1779662"/>
            <a:ext cx="1368152" cy="576064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headEnd type="none" w="sm" len="med"/>
            <a:tailEnd type="triangle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Подзаголовок 2"/>
          <p:cNvSpPr txBox="1">
            <a:spLocks/>
          </p:cNvSpPr>
          <p:nvPr/>
        </p:nvSpPr>
        <p:spPr bwMode="auto">
          <a:xfrm>
            <a:off x="251520" y="2499742"/>
            <a:ext cx="223224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400" b="1" dirty="0" smtClean="0">
                <a:solidFill>
                  <a:srgbClr val="FFFF00"/>
                </a:solidFill>
                <a:latin typeface="+mn-lt"/>
                <a:cs typeface="+mn-cs"/>
              </a:rPr>
              <a:t>Оценочные процедуры, проводимые </a:t>
            </a:r>
            <a:r>
              <a:rPr lang="ru-RU" sz="1400" b="1" dirty="0" err="1" smtClean="0">
                <a:solidFill>
                  <a:srgbClr val="FFFF00"/>
                </a:solidFill>
                <a:latin typeface="+mn-lt"/>
                <a:cs typeface="+mn-cs"/>
              </a:rPr>
              <a:t>госуд</a:t>
            </a:r>
            <a:r>
              <a:rPr lang="ru-RU" sz="1400" b="1" dirty="0" smtClean="0">
                <a:solidFill>
                  <a:srgbClr val="FFFF00"/>
                </a:solidFill>
                <a:latin typeface="+mn-lt"/>
                <a:cs typeface="+mn-cs"/>
              </a:rPr>
              <a:t>. структурами не из системы образования</a:t>
            </a:r>
            <a:endParaRPr lang="ru-RU" sz="1400" b="1" dirty="0">
              <a:solidFill>
                <a:srgbClr val="FFFF00"/>
              </a:solidFill>
              <a:latin typeface="+mn-lt"/>
              <a:cs typeface="+mn-cs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 bwMode="auto">
          <a:xfrm>
            <a:off x="251520" y="3435846"/>
            <a:ext cx="230425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400" b="1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Исполнители – Правительственные организации, не подчинённые МО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(например, службы и центры при Правительстве)</a:t>
            </a:r>
            <a:endParaRPr lang="ru-RU" sz="1200" b="1" dirty="0">
              <a:solidFill>
                <a:schemeClr val="bg1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376" y="1157287"/>
            <a:ext cx="6374623" cy="311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422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2220" y="23718"/>
            <a:ext cx="6890060" cy="1035864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chemeClr val="bg1"/>
                </a:solidFill>
              </a:rPr>
              <a:t>НСОКО. Риски и ограничения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217" y="1159188"/>
            <a:ext cx="90631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000" b="1" i="1" dirty="0" smtClean="0"/>
              <a:t>Имитация</a:t>
            </a:r>
          </a:p>
          <a:p>
            <a:pPr lvl="0" algn="just"/>
            <a:r>
              <a:rPr lang="ru-RU" sz="2000" dirty="0" smtClean="0"/>
              <a:t>Искусственное </a:t>
            </a:r>
            <a:r>
              <a:rPr lang="ru-RU" sz="2000" dirty="0"/>
              <a:t>и поспешное создание общественных структур и </a:t>
            </a:r>
            <a:r>
              <a:rPr lang="ru-RU" sz="2000" dirty="0" smtClean="0"/>
              <a:t>фактическое управление </a:t>
            </a:r>
            <a:r>
              <a:rPr lang="ru-RU" sz="2000" dirty="0"/>
              <a:t>ими со стороны органов власти</a:t>
            </a:r>
            <a:r>
              <a:rPr lang="ru-RU" sz="2000" dirty="0" smtClean="0"/>
              <a:t>.</a:t>
            </a:r>
          </a:p>
          <a:p>
            <a:pPr lvl="0" algn="just"/>
            <a:r>
              <a:rPr lang="ru-RU" sz="2000" dirty="0" smtClean="0">
                <a:solidFill>
                  <a:srgbClr val="008000"/>
                </a:solidFill>
              </a:rPr>
              <a:t>Пример. Управляющие советы в школах.</a:t>
            </a:r>
            <a:endParaRPr lang="ru-RU" sz="2000" dirty="0">
              <a:solidFill>
                <a:srgbClr val="008000"/>
              </a:solidFill>
            </a:endParaRPr>
          </a:p>
          <a:p>
            <a:pPr lvl="0" algn="just"/>
            <a:r>
              <a:rPr lang="ru-RU" sz="2000" b="1" i="1" dirty="0"/>
              <a:t>Достоверность </a:t>
            </a:r>
            <a:r>
              <a:rPr lang="ru-RU" sz="2000" b="1" i="1" dirty="0" smtClean="0"/>
              <a:t>данных</a:t>
            </a:r>
          </a:p>
          <a:p>
            <a:pPr lvl="0" algn="just"/>
            <a:r>
              <a:rPr lang="ru-RU" sz="2000" dirty="0" smtClean="0"/>
              <a:t>Отсутствие или не предъявление методик</a:t>
            </a:r>
            <a:r>
              <a:rPr lang="en-US" sz="2000" dirty="0" smtClean="0"/>
              <a:t> </a:t>
            </a:r>
            <a:r>
              <a:rPr lang="ru-RU" sz="2000" dirty="0" smtClean="0"/>
              <a:t>сбора данных, и соответственно отсутствие их экспертизы.</a:t>
            </a:r>
            <a:endParaRPr lang="ru-RU" sz="2000" dirty="0"/>
          </a:p>
          <a:p>
            <a:pPr lvl="0" algn="just"/>
            <a:r>
              <a:rPr lang="ru-RU" sz="2000" b="1" i="1" dirty="0"/>
              <a:t>Давление на </a:t>
            </a:r>
            <a:r>
              <a:rPr lang="ru-RU" sz="2000" b="1" i="1" dirty="0" smtClean="0"/>
              <a:t>школу</a:t>
            </a:r>
          </a:p>
          <a:p>
            <a:pPr lvl="0" algn="just"/>
            <a:r>
              <a:rPr lang="ru-RU" sz="2000" dirty="0" smtClean="0"/>
              <a:t>Общественные оценки не должны быть инструментом для квалификации или дисквалификации школ или учителей. В противном случае общественность может стать ещё одним субъектом </a:t>
            </a:r>
            <a:r>
              <a:rPr lang="ru-RU" sz="2000" dirty="0"/>
              <a:t>контроля работы школы, а не </a:t>
            </a:r>
            <a:r>
              <a:rPr lang="ru-RU" sz="2000" dirty="0" smtClean="0"/>
              <a:t>помощником </a:t>
            </a:r>
            <a:r>
              <a:rPr lang="ru-RU" sz="2000" dirty="0"/>
              <a:t>и </a:t>
            </a:r>
            <a:r>
              <a:rPr lang="ru-RU" sz="2000" dirty="0" smtClean="0"/>
              <a:t>партнёром.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41960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2" y="158750"/>
            <a:ext cx="8208143" cy="82867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ВАШИ ВОПРОСЫ!</a:t>
            </a:r>
          </a:p>
        </p:txBody>
      </p:sp>
      <p:pic>
        <p:nvPicPr>
          <p:cNvPr id="2050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4505208"/>
            <a:ext cx="1960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</a:t>
            </a:r>
            <a:r>
              <a:rPr lang="en-US" dirty="0">
                <a:solidFill>
                  <a:srgbClr val="0070C0"/>
                </a:solidFill>
              </a:rPr>
              <a:t>o</a:t>
            </a:r>
            <a:r>
              <a:rPr lang="en-US" dirty="0" smtClean="0">
                <a:solidFill>
                  <a:srgbClr val="0070C0"/>
                </a:solidFill>
              </a:rPr>
              <a:t>e@gmail.com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4227934"/>
            <a:ext cx="792088" cy="5040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2339752" y="1158478"/>
            <a:ext cx="3789536" cy="3789536"/>
            <a:chOff x="2339752" y="987574"/>
            <a:chExt cx="3789536" cy="3789536"/>
          </a:xfrm>
        </p:grpSpPr>
        <p:pic>
          <p:nvPicPr>
            <p:cNvPr id="3" name="Изображение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39752" y="987574"/>
              <a:ext cx="3789536" cy="3789536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6" name="Прямоугольник 5"/>
            <p:cNvSpPr/>
            <p:nvPr/>
          </p:nvSpPr>
          <p:spPr>
            <a:xfrm>
              <a:off x="5508104" y="4371950"/>
              <a:ext cx="576064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3697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96136" y="0"/>
            <a:ext cx="2785604" cy="648072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НСОКО.</a:t>
            </a:r>
          </a:p>
        </p:txBody>
      </p:sp>
      <p:pic>
        <p:nvPicPr>
          <p:cNvPr id="3" name="Изображение 2" descr="Снимок экрана 2014-04-27 в 21.57.3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58"/>
            <a:ext cx="5555620" cy="145439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12160" y="627534"/>
            <a:ext cx="24288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http://</a:t>
            </a:r>
            <a:r>
              <a:rPr lang="en-US" sz="1200" dirty="0" err="1">
                <a:solidFill>
                  <a:schemeClr val="bg1"/>
                </a:solidFill>
              </a:rPr>
              <a:t>minobr.rkomi.ru</a:t>
            </a:r>
            <a:r>
              <a:rPr lang="en-US" sz="1200" dirty="0">
                <a:solidFill>
                  <a:schemeClr val="bg1"/>
                </a:solidFill>
              </a:rPr>
              <a:t>/page/9766/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4" name="Изображение 3" descr="Снимок экрана 2014-04-27 в 22.01.1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8600"/>
            <a:ext cx="9144000" cy="2123251"/>
          </a:xfrm>
          <a:prstGeom prst="rect">
            <a:avLst/>
          </a:prstGeom>
        </p:spPr>
      </p:pic>
      <p:pic>
        <p:nvPicPr>
          <p:cNvPr id="6" name="Изображение 5" descr="Снимок экрана 2014-04-27 в 22.03.2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4154"/>
            <a:ext cx="9144000" cy="79382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2781" y="4709490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Основной инструмент оценки </a:t>
            </a:r>
            <a:r>
              <a:rPr lang="ru-RU" dirty="0" smtClean="0"/>
              <a:t>– Опросы и анкетирование обучающихся</a:t>
            </a:r>
            <a:r>
              <a:rPr lang="ru-RU" dirty="0"/>
              <a:t>, </a:t>
            </a:r>
            <a:r>
              <a:rPr lang="ru-RU" dirty="0" smtClean="0"/>
              <a:t>родителей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403648" y="3723878"/>
            <a:ext cx="64087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403648" y="4659982"/>
            <a:ext cx="64087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Открывающая квадратная скобка 10"/>
          <p:cNvSpPr/>
          <p:nvPr/>
        </p:nvSpPr>
        <p:spPr>
          <a:xfrm>
            <a:off x="47036" y="2067694"/>
            <a:ext cx="107504" cy="1584176"/>
          </a:xfrm>
          <a:prstGeom prst="leftBracket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337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2220" y="23718"/>
            <a:ext cx="8941780" cy="1035864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Красноярский край. </a:t>
            </a:r>
            <a:r>
              <a:rPr lang="ru-RU" sz="2400" i="1" dirty="0" smtClean="0">
                <a:solidFill>
                  <a:srgbClr val="FFFF00"/>
                </a:solidFill>
              </a:rPr>
              <a:t>Исследование удовлетворённости учащихся и родителей качеством образования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1131590"/>
            <a:ext cx="69847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Исследование проводится методом анкетирования репрезентативной выборки учащихся, их родителей и </a:t>
            </a:r>
            <a:r>
              <a:rPr lang="ru-RU" sz="2000" dirty="0" smtClean="0"/>
              <a:t>педагогов. В 2012 на </a:t>
            </a:r>
            <a:r>
              <a:rPr lang="ru-RU" sz="2000" dirty="0"/>
              <a:t>вопросы анкет ответили </a:t>
            </a:r>
            <a:r>
              <a:rPr lang="ru-RU" sz="2000" b="1" dirty="0" smtClean="0"/>
              <a:t>7394</a:t>
            </a:r>
            <a:r>
              <a:rPr lang="ru-RU" sz="2000" dirty="0" smtClean="0"/>
              <a:t> учащихся, </a:t>
            </a:r>
            <a:r>
              <a:rPr lang="ru-RU" sz="2000" b="1" dirty="0" smtClean="0"/>
              <a:t>7285</a:t>
            </a:r>
            <a:r>
              <a:rPr lang="ru-RU" sz="2000" dirty="0" smtClean="0"/>
              <a:t> </a:t>
            </a:r>
            <a:r>
              <a:rPr lang="ru-RU" sz="2000" dirty="0"/>
              <a:t>родителей,  </a:t>
            </a:r>
            <a:r>
              <a:rPr lang="ru-RU" sz="2000" b="1" dirty="0" smtClean="0"/>
              <a:t>1252</a:t>
            </a:r>
            <a:r>
              <a:rPr lang="ru-RU" sz="2000" dirty="0" smtClean="0"/>
              <a:t> </a:t>
            </a:r>
            <a:r>
              <a:rPr lang="ru-RU" sz="2000" dirty="0"/>
              <a:t>учителя </a:t>
            </a:r>
            <a:r>
              <a:rPr lang="ru-RU" sz="2000" dirty="0" smtClean="0"/>
              <a:t>школ.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В перечень изучаемых параметров входят качество обучения, эмоционально-психологический климат в образовательных учреждениях, деятельность школы по социализации учеников, условия, влияющие на комфортность пребывания в образовательном учреждении и качество образовательного пространства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885" y="1635646"/>
            <a:ext cx="1940641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45358" y="751805"/>
            <a:ext cx="30631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http://cok.cross-edu.ru/?page_id=2372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011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2220" y="23718"/>
            <a:ext cx="8941780" cy="1035864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Красноярский край. </a:t>
            </a:r>
            <a:r>
              <a:rPr lang="ru-RU" sz="2400" i="1" dirty="0" smtClean="0">
                <a:solidFill>
                  <a:srgbClr val="FFFF00"/>
                </a:solidFill>
              </a:rPr>
              <a:t>Исследование удовлетворённости учащихся и родителей качеством образования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13" y="1148496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FF0000"/>
                </a:solidFill>
              </a:rPr>
              <a:t>Родители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159" y="1137421"/>
            <a:ext cx="7166321" cy="194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62" y="3353208"/>
            <a:ext cx="6953418" cy="1623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319" y="3252892"/>
            <a:ext cx="1831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FF0000"/>
                </a:solidFill>
              </a:rPr>
              <a:t>Ученики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186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-20538"/>
            <a:ext cx="5809940" cy="648072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Чувашская Республика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10755" y="391765"/>
            <a:ext cx="15257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>
                <a:solidFill>
                  <a:schemeClr val="bg1"/>
                </a:solidFill>
              </a:rPr>
              <a:t>http</a:t>
            </a:r>
            <a:r>
              <a:rPr lang="ru-RU" sz="1400" dirty="0">
                <a:solidFill>
                  <a:schemeClr val="bg1"/>
                </a:solidFill>
              </a:rPr>
              <a:t>://</a:t>
            </a:r>
            <a:r>
              <a:rPr lang="ru-RU" sz="1400" dirty="0" err="1">
                <a:solidFill>
                  <a:schemeClr val="bg1"/>
                </a:solidFill>
              </a:rPr>
              <a:t>наоко.рф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7574"/>
            <a:ext cx="9144000" cy="406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633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31 из 608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03598"/>
            <a:ext cx="8352928" cy="383034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075806"/>
            <a:ext cx="6480720" cy="504056"/>
          </a:xfrm>
        </p:spPr>
        <p:txBody>
          <a:bodyPr rtlCol="0">
            <a:normAutofit fontScale="85000" lnSpcReduction="1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Независимая система оценки качества образования</a:t>
            </a:r>
          </a:p>
          <a:p>
            <a:pPr algn="just" fontAlgn="auto">
              <a:spcAft>
                <a:spcPts val="0"/>
              </a:spcAft>
              <a:defRPr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58750"/>
            <a:ext cx="8892480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НСОКО: понятия и смыслы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 bwMode="auto">
          <a:xfrm>
            <a:off x="3788296" y="1491630"/>
            <a:ext cx="22958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Внешняя оценка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 bwMode="auto">
          <a:xfrm>
            <a:off x="2519772" y="2499742"/>
            <a:ext cx="241646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Общественная оценка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 bwMode="auto">
          <a:xfrm>
            <a:off x="3059832" y="3435846"/>
            <a:ext cx="121994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Рейтинги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 bwMode="auto">
          <a:xfrm>
            <a:off x="1043608" y="3795886"/>
            <a:ext cx="295232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Открытые данные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 bwMode="auto">
          <a:xfrm>
            <a:off x="4299583" y="3563652"/>
            <a:ext cx="1512168" cy="39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Мониторинги</a:t>
            </a: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 bwMode="auto">
          <a:xfrm>
            <a:off x="3208040" y="4191930"/>
            <a:ext cx="22958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Публичный доклад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 bwMode="auto">
          <a:xfrm>
            <a:off x="5571728" y="3455640"/>
            <a:ext cx="285591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Общественно-профессиональная оценка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 bwMode="auto">
          <a:xfrm>
            <a:off x="3275856" y="1995686"/>
            <a:ext cx="3168352" cy="35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600" dirty="0" err="1" smtClean="0">
                <a:solidFill>
                  <a:srgbClr val="7030A0"/>
                </a:solidFill>
                <a:latin typeface="+mn-lt"/>
                <a:cs typeface="+mn-cs"/>
              </a:rPr>
              <a:t>Самообследование</a:t>
            </a:r>
            <a:r>
              <a:rPr lang="ru-RU" sz="1600" dirty="0" smtClean="0">
                <a:solidFill>
                  <a:srgbClr val="7030A0"/>
                </a:solidFill>
                <a:latin typeface="+mn-lt"/>
                <a:cs typeface="+mn-cs"/>
              </a:rPr>
              <a:t> организации</a:t>
            </a:r>
            <a:endParaRPr kumimoji="0" lang="ru-RU" sz="160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60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 bwMode="auto">
          <a:xfrm>
            <a:off x="5145014" y="2427734"/>
            <a:ext cx="1333474" cy="294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Экспертиза</a:t>
            </a:r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 bwMode="auto">
          <a:xfrm>
            <a:off x="5482555" y="4034916"/>
            <a:ext cx="241646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Вневедомственная оценка</a:t>
            </a: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 bwMode="auto">
          <a:xfrm>
            <a:off x="2284636" y="2813174"/>
            <a:ext cx="511256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Региональная система оценки качества образования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9733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2220" y="23718"/>
            <a:ext cx="8762268" cy="1035864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Что значит «независимая»?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059582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008000"/>
                </a:solidFill>
              </a:rPr>
              <a:t>Независимая оценка </a:t>
            </a:r>
            <a:r>
              <a:rPr lang="ru-RU" sz="2400" dirty="0" smtClean="0"/>
              <a:t>предполагает отсутствие связи оценивающей организации с объектом оценки.</a:t>
            </a:r>
          </a:p>
          <a:p>
            <a:pPr algn="just"/>
            <a:endParaRPr lang="ru-RU" sz="2400" b="1" i="1" dirty="0" smtClean="0">
              <a:solidFill>
                <a:srgbClr val="008000"/>
              </a:solidFill>
            </a:endParaRPr>
          </a:p>
          <a:p>
            <a:pPr algn="just"/>
            <a:r>
              <a:rPr lang="ru-RU" sz="2400" b="1" dirty="0" smtClean="0"/>
              <a:t>Примеры.</a:t>
            </a:r>
          </a:p>
          <a:p>
            <a:pPr marL="342900" indent="-342900" algn="just">
              <a:buFont typeface="Arial"/>
              <a:buChar char="•"/>
            </a:pPr>
            <a:r>
              <a:rPr lang="ru-RU" sz="2400" dirty="0" smtClean="0"/>
              <a:t>Рейтинг </a:t>
            </a:r>
            <a:r>
              <a:rPr lang="ru-RU" sz="2400" dirty="0"/>
              <a:t>школ повышенного уровня </a:t>
            </a:r>
            <a:r>
              <a:rPr lang="ru-RU" sz="2400" dirty="0" smtClean="0"/>
              <a:t>(проект «</a:t>
            </a:r>
            <a:r>
              <a:rPr lang="ru-RU" sz="2400" dirty="0"/>
              <a:t>Соц. навигатор» РИА Новости</a:t>
            </a:r>
            <a:r>
              <a:rPr lang="ru-RU" sz="2400" dirty="0" smtClean="0"/>
              <a:t>) - независимая оценка.</a:t>
            </a:r>
          </a:p>
          <a:p>
            <a:pPr marL="342900" indent="-342900" algn="just">
              <a:buFont typeface="Arial"/>
              <a:buChar char="•"/>
            </a:pPr>
            <a:r>
              <a:rPr lang="ru-RU" sz="2400" dirty="0" smtClean="0"/>
              <a:t>Региональный </a:t>
            </a:r>
            <a:r>
              <a:rPr lang="ru-RU" sz="2400" dirty="0"/>
              <a:t>мониторинг учебных достижений </a:t>
            </a:r>
            <a:r>
              <a:rPr lang="ru-RU" sz="2400" dirty="0" smtClean="0"/>
              <a:t>– независимая по отношению к школе, но </a:t>
            </a:r>
            <a:r>
              <a:rPr lang="ru-RU" sz="2400" dirty="0"/>
              <a:t>не независимая по отношению к </a:t>
            </a:r>
            <a:r>
              <a:rPr lang="ru-RU" sz="2400" dirty="0" smtClean="0"/>
              <a:t>региону.</a:t>
            </a:r>
          </a:p>
        </p:txBody>
      </p:sp>
    </p:spTree>
    <p:extLst>
      <p:ext uri="{BB962C8B-B14F-4D97-AF65-F5344CB8AC3E}">
        <p14:creationId xmlns:p14="http://schemas.microsoft.com/office/powerpoint/2010/main" val="2797799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212" y="23718"/>
            <a:ext cx="7556122" cy="1035864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Независимая система ОКО</a:t>
            </a: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(</a:t>
            </a:r>
            <a:r>
              <a:rPr lang="ru-RU" altLang="ru-RU" sz="1600" i="1" dirty="0">
                <a:solidFill>
                  <a:schemeClr val="bg1"/>
                </a:solidFill>
                <a:latin typeface="Calibri" pitchFamily="34" charset="0"/>
              </a:rPr>
              <a:t>Министерство труда </a:t>
            </a:r>
            <a:r>
              <a:rPr lang="ru-RU" altLang="ru-RU" sz="1600" i="1" dirty="0" smtClean="0">
                <a:solidFill>
                  <a:schemeClr val="bg1"/>
                </a:solidFill>
                <a:latin typeface="Calibri" pitchFamily="34" charset="0"/>
              </a:rPr>
              <a:t> и </a:t>
            </a:r>
            <a:r>
              <a:rPr lang="ru-RU" altLang="ru-RU" sz="1600" i="1" dirty="0">
                <a:solidFill>
                  <a:schemeClr val="bg1"/>
                </a:solidFill>
                <a:latin typeface="Calibri" pitchFamily="34" charset="0"/>
              </a:rPr>
              <a:t>социальной защиты Российской </a:t>
            </a:r>
            <a:r>
              <a:rPr lang="ru-RU" altLang="ru-RU" sz="1600" i="1" dirty="0" smtClean="0">
                <a:solidFill>
                  <a:schemeClr val="bg1"/>
                </a:solidFill>
                <a:latin typeface="Calibri" pitchFamily="34" charset="0"/>
              </a:rPr>
              <a:t>Федерации</a:t>
            </a:r>
            <a:r>
              <a:rPr lang="en-US" sz="1600" dirty="0" smtClean="0">
                <a:solidFill>
                  <a:schemeClr val="bg1"/>
                </a:solidFill>
              </a:rPr>
              <a:t>)</a:t>
            </a:r>
            <a:endParaRPr lang="ru-RU" sz="1600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estate21.ru/files/imagecache/angroup/logo_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334" y="145512"/>
            <a:ext cx="1350162" cy="77005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35496" y="3832366"/>
            <a:ext cx="910850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Calibri" pitchFamily="34" charset="0"/>
              </a:rPr>
              <a:t>Применение результатов оценки: </a:t>
            </a:r>
          </a:p>
          <a:p>
            <a:pPr algn="just"/>
            <a:r>
              <a:rPr lang="ru-RU" sz="1600" dirty="0">
                <a:latin typeface="Calibri" pitchFamily="34" charset="0"/>
              </a:rPr>
              <a:t>Принятие потребителями </a:t>
            </a:r>
            <a:r>
              <a:rPr lang="ru-RU" sz="1600" dirty="0" smtClean="0">
                <a:latin typeface="Calibri" pitchFamily="34" charset="0"/>
              </a:rPr>
              <a:t>обоснованного </a:t>
            </a:r>
            <a:r>
              <a:rPr lang="ru-RU" sz="1600" dirty="0">
                <a:latin typeface="Calibri" pitchFamily="34" charset="0"/>
              </a:rPr>
              <a:t>решения при </a:t>
            </a:r>
            <a:r>
              <a:rPr lang="ru-RU" sz="1600" dirty="0" smtClean="0">
                <a:latin typeface="Calibri" pitchFamily="34" charset="0"/>
              </a:rPr>
              <a:t>выборе услуги в </a:t>
            </a:r>
            <a:r>
              <a:rPr lang="ru-RU" sz="1600" dirty="0">
                <a:latin typeface="Calibri" pitchFamily="34" charset="0"/>
              </a:rPr>
              <a:t>конкретной </a:t>
            </a:r>
            <a:r>
              <a:rPr lang="ru-RU" sz="1600" dirty="0" smtClean="0">
                <a:latin typeface="Calibri" pitchFamily="34" charset="0"/>
              </a:rPr>
              <a:t>организации.</a:t>
            </a:r>
            <a:endParaRPr lang="ru-RU" sz="1600" dirty="0">
              <a:latin typeface="Calibri" pitchFamily="34" charset="0"/>
            </a:endParaRPr>
          </a:p>
          <a:p>
            <a:pPr algn="just"/>
            <a:r>
              <a:rPr lang="ru-RU" sz="1600" dirty="0">
                <a:latin typeface="Calibri" pitchFamily="34" charset="0"/>
              </a:rPr>
              <a:t>Разработка и реализация предложений по улучшению качества работы </a:t>
            </a:r>
            <a:r>
              <a:rPr lang="ru-RU" sz="1600" dirty="0" smtClean="0">
                <a:latin typeface="Calibri" pitchFamily="34" charset="0"/>
              </a:rPr>
              <a:t>организаций.</a:t>
            </a:r>
            <a:endParaRPr lang="ru-RU" sz="1600" dirty="0">
              <a:latin typeface="Calibri" pitchFamily="34" charset="0"/>
            </a:endParaRPr>
          </a:p>
          <a:p>
            <a:pPr algn="just"/>
            <a:r>
              <a:rPr lang="ru-RU" sz="1600" dirty="0" smtClean="0">
                <a:latin typeface="Calibri" charset="0"/>
              </a:rPr>
              <a:t>Установление </a:t>
            </a:r>
            <a:r>
              <a:rPr lang="ru-RU" sz="1600" dirty="0">
                <a:latin typeface="Calibri" charset="0"/>
              </a:rPr>
              <a:t>диалога между </a:t>
            </a:r>
            <a:r>
              <a:rPr lang="ru-RU" sz="1600" dirty="0" smtClean="0">
                <a:latin typeface="Calibri" charset="0"/>
              </a:rPr>
              <a:t>организациями и потребителями услуг</a:t>
            </a:r>
            <a:r>
              <a:rPr lang="ru-RU" sz="1600" dirty="0" smtClean="0">
                <a:latin typeface="Calibri" pitchFamily="34" charset="0"/>
              </a:rPr>
              <a:t>.</a:t>
            </a:r>
          </a:p>
          <a:p>
            <a:pPr algn="just"/>
            <a:r>
              <a:rPr lang="ru-RU" sz="1600" i="1" dirty="0" smtClean="0">
                <a:solidFill>
                  <a:srgbClr val="008000"/>
                </a:solidFill>
              </a:rPr>
              <a:t>Учёт учредителями результатов НСОКО</a:t>
            </a:r>
            <a:r>
              <a:rPr lang="ru-RU" sz="1600" dirty="0" smtClean="0"/>
              <a:t>.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179513" y="2067694"/>
            <a:ext cx="3816422" cy="864096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  <a:latin typeface="Calibri" pitchFamily="34" charset="0"/>
              </a:rPr>
              <a:t>отзывы граждан</a:t>
            </a:r>
          </a:p>
          <a:p>
            <a:pPr algn="ctr">
              <a:defRPr/>
            </a:pPr>
            <a:r>
              <a:rPr lang="ru-RU" dirty="0">
                <a:solidFill>
                  <a:srgbClr val="FFFFFF"/>
                </a:solidFill>
                <a:latin typeface="Calibri" pitchFamily="34" charset="0"/>
              </a:rPr>
              <a:t>мнения экспертов</a:t>
            </a: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4139952" y="1923678"/>
            <a:ext cx="486104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600" dirty="0">
                <a:latin typeface="Calibri" pitchFamily="34" charset="0"/>
              </a:rPr>
              <a:t>онлайн - голосования в сети </a:t>
            </a:r>
            <a:r>
              <a:rPr lang="ru-RU" sz="1600" dirty="0" smtClean="0">
                <a:latin typeface="Calibri" pitchFamily="34" charset="0"/>
              </a:rPr>
              <a:t>Интернет,</a:t>
            </a:r>
            <a:r>
              <a:rPr lang="ru-RU" sz="1600" dirty="0" smtClean="0"/>
              <a:t> </a:t>
            </a:r>
            <a:r>
              <a:rPr lang="ru-RU" sz="1600" dirty="0" smtClean="0">
                <a:latin typeface="Calibri" pitchFamily="34" charset="0"/>
              </a:rPr>
              <a:t>телефоны доверия, «горячая </a:t>
            </a:r>
            <a:r>
              <a:rPr lang="ru-RU" sz="1600" dirty="0">
                <a:latin typeface="Calibri" pitchFamily="34" charset="0"/>
              </a:rPr>
              <a:t>линия</a:t>
            </a:r>
            <a:r>
              <a:rPr lang="ru-RU" sz="1600" dirty="0" smtClean="0">
                <a:latin typeface="Calibri" pitchFamily="34" charset="0"/>
              </a:rPr>
              <a:t>»,</a:t>
            </a:r>
            <a:r>
              <a:rPr lang="ru-RU" sz="1600" dirty="0" smtClean="0"/>
              <a:t> </a:t>
            </a:r>
            <a:r>
              <a:rPr lang="ru-RU" sz="1600" dirty="0" smtClean="0">
                <a:latin typeface="Calibri" pitchFamily="34" charset="0"/>
              </a:rPr>
              <a:t>анкетирование </a:t>
            </a:r>
            <a:r>
              <a:rPr lang="ru-RU" sz="1600" dirty="0">
                <a:latin typeface="Calibri" pitchFamily="34" charset="0"/>
              </a:rPr>
              <a:t>в учреждениях</a:t>
            </a:r>
          </a:p>
          <a:p>
            <a:r>
              <a:rPr lang="ru-RU" sz="1600" dirty="0">
                <a:latin typeface="Calibri" pitchFamily="34" charset="0"/>
              </a:rPr>
              <a:t>материалы открытых источников </a:t>
            </a:r>
            <a:r>
              <a:rPr lang="ru-RU" sz="1600" dirty="0" smtClean="0">
                <a:latin typeface="Calibri" pitchFamily="34" charset="0"/>
              </a:rPr>
              <a:t>(СМИ, </a:t>
            </a:r>
            <a:r>
              <a:rPr lang="ru-RU" sz="1600" dirty="0">
                <a:latin typeface="Calibri" pitchFamily="34" charset="0"/>
              </a:rPr>
              <a:t>сайты)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-36512" y="1059582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НСОКО ориентирована на оценку качества </a:t>
            </a:r>
            <a:r>
              <a:rPr lang="ru-RU" b="1" dirty="0"/>
              <a:t>оказания </a:t>
            </a:r>
            <a:r>
              <a:rPr lang="ru-RU" b="1" dirty="0" smtClean="0"/>
              <a:t>услуг образовательными организациями  </a:t>
            </a:r>
            <a:r>
              <a:rPr lang="ru-RU" b="1" dirty="0"/>
              <a:t>с учетом мнения граждан – потребителей услуг, общественных организаций, </a:t>
            </a:r>
            <a:r>
              <a:rPr lang="ru-RU" b="1" dirty="0" smtClean="0"/>
              <a:t>СМИ, профессиональных </a:t>
            </a:r>
            <a:r>
              <a:rPr lang="ru-RU" b="1" dirty="0"/>
              <a:t>сообществ, </a:t>
            </a:r>
            <a:r>
              <a:rPr lang="ru-RU" b="1" dirty="0" smtClean="0"/>
              <a:t>рейтинговых агентств, экспертов</a:t>
            </a:r>
            <a:endParaRPr lang="ru-RU" b="1" dirty="0"/>
          </a:p>
          <a:p>
            <a:pPr algn="just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Выноска со стрелкой вправо 10"/>
          <p:cNvSpPr/>
          <p:nvPr/>
        </p:nvSpPr>
        <p:spPr>
          <a:xfrm>
            <a:off x="179512" y="3003798"/>
            <a:ext cx="3816423" cy="864096"/>
          </a:xfrm>
          <a:prstGeom prst="rightArrowCallout">
            <a:avLst/>
          </a:prstGeom>
          <a:solidFill>
            <a:srgbClr val="F6F3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rgbClr val="FF0000"/>
                </a:solidFill>
                <a:latin typeface="Calibri" pitchFamily="34" charset="0"/>
              </a:rPr>
              <a:t>Рейтинговые агентства, СМИ, проф. и общественные </a:t>
            </a:r>
            <a:r>
              <a:rPr lang="ru-RU" sz="1600" dirty="0" err="1" smtClean="0">
                <a:solidFill>
                  <a:srgbClr val="FF0000"/>
                </a:solidFill>
                <a:latin typeface="Calibri" pitchFamily="34" charset="0"/>
              </a:rPr>
              <a:t>организац</a:t>
            </a:r>
            <a:r>
              <a:rPr lang="ru-RU" sz="1600" dirty="0" smtClean="0">
                <a:solidFill>
                  <a:srgbClr val="FF0000"/>
                </a:solidFill>
                <a:latin typeface="Calibri" pitchFamily="34" charset="0"/>
              </a:rPr>
              <a:t>.</a:t>
            </a:r>
            <a:endParaRPr lang="ru-RU" sz="16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4283968" y="3211111"/>
            <a:ext cx="4747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</a:rPr>
              <a:t>Публичные рейтинги </a:t>
            </a:r>
            <a:r>
              <a:rPr lang="ru-RU" sz="1600" dirty="0" smtClean="0">
                <a:latin typeface="Calibri" pitchFamily="34" charset="0"/>
              </a:rPr>
              <a:t>на основе открытых источников информации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82898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2220" y="23718"/>
            <a:ext cx="6890060" cy="1035864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НСОКО. Метод. Рекомендации МОН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1203598"/>
            <a:ext cx="89289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Методические рекомендации по проведению </a:t>
            </a:r>
            <a:r>
              <a:rPr lang="ru-RU" sz="2000" b="1" dirty="0" err="1"/>
              <a:t>независимои</a:t>
            </a:r>
            <a:r>
              <a:rPr lang="ru-RU" sz="2000" b="1" dirty="0"/>
              <a:t>̆ системы оценки качества работы образовательных организаций </a:t>
            </a:r>
            <a:endParaRPr lang="ru-RU" sz="2000" dirty="0" smtClean="0"/>
          </a:p>
          <a:p>
            <a:pPr algn="just"/>
            <a:r>
              <a:rPr lang="ru-RU" sz="2000" dirty="0" smtClean="0"/>
              <a:t>Независимая </a:t>
            </a:r>
            <a:r>
              <a:rPr lang="ru-RU" sz="2000" dirty="0"/>
              <a:t>оценка качества образования может осуществляться в форме </a:t>
            </a:r>
            <a:r>
              <a:rPr lang="ru-RU" sz="2000" dirty="0" err="1"/>
              <a:t>рейтингов</a:t>
            </a:r>
            <a:r>
              <a:rPr lang="ru-RU" sz="2000" dirty="0"/>
              <a:t> (</a:t>
            </a:r>
            <a:r>
              <a:rPr lang="ru-RU" sz="2000" dirty="0" err="1"/>
              <a:t>рэнкингов</a:t>
            </a:r>
            <a:r>
              <a:rPr lang="ru-RU" sz="2000" dirty="0"/>
              <a:t>), других оценочных процедур в отношении образовательных организаций всех видов, а также образовательных программ, в том числе с использованием методологии и результатов международных сопоставительных исследований в области образования. </a:t>
            </a:r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r>
              <a:rPr lang="ru-RU" sz="2000" b="1" dirty="0"/>
              <a:t>2.2. Инструменты </a:t>
            </a:r>
            <a:r>
              <a:rPr lang="ru-RU" sz="2000" b="1" dirty="0" err="1"/>
              <a:t>независимои</a:t>
            </a:r>
            <a:r>
              <a:rPr lang="ru-RU" sz="2000" b="1" dirty="0"/>
              <a:t>̆ оценки качества образования </a:t>
            </a:r>
            <a:endParaRPr lang="ru-RU" sz="2000" dirty="0"/>
          </a:p>
          <a:p>
            <a:pPr algn="just"/>
            <a:r>
              <a:rPr lang="ru-RU" sz="2000" dirty="0"/>
              <a:t>2.2.1. </a:t>
            </a:r>
            <a:r>
              <a:rPr lang="ru-RU" sz="2000" dirty="0" err="1"/>
              <a:t>Рейтинги</a:t>
            </a:r>
            <a:r>
              <a:rPr lang="ru-RU" sz="2000" dirty="0"/>
              <a:t> в образовании </a:t>
            </a:r>
          </a:p>
          <a:p>
            <a:pPr algn="just"/>
            <a:r>
              <a:rPr lang="ru-RU" sz="2000" dirty="0"/>
              <a:t>2.2.2. Публичные доклады и другие открытые данные </a:t>
            </a:r>
          </a:p>
          <a:p>
            <a:pPr algn="just"/>
            <a:r>
              <a:rPr lang="ru-RU" sz="2000" dirty="0"/>
              <a:t>2.2.3. Измерительные материалы </a:t>
            </a:r>
          </a:p>
        </p:txBody>
      </p:sp>
    </p:spTree>
    <p:extLst>
      <p:ext uri="{BB962C8B-B14F-4D97-AF65-F5344CB8AC3E}">
        <p14:creationId xmlns:p14="http://schemas.microsoft.com/office/powerpoint/2010/main" val="2736655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79123" y="2049930"/>
            <a:ext cx="2448272" cy="2592288"/>
          </a:xfrm>
          <a:prstGeom prst="roundRect">
            <a:avLst/>
          </a:prstGeom>
          <a:solidFill>
            <a:srgbClr val="FF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58750"/>
            <a:ext cx="8892480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Региональная система ОКО и НСОКО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029764"/>
            <a:ext cx="4320480" cy="540060"/>
          </a:xfrm>
          <a:prstGeom prst="rect">
            <a:avLst/>
          </a:prstGeom>
          <a:solidFill>
            <a:srgbClr val="634E45"/>
          </a:solidFill>
          <a:ln>
            <a:solidFill>
              <a:srgbClr val="9D855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одзаголовок 2"/>
          <p:cNvSpPr txBox="1">
            <a:spLocks/>
          </p:cNvSpPr>
          <p:nvPr/>
        </p:nvSpPr>
        <p:spPr bwMode="auto">
          <a:xfrm>
            <a:off x="1403648" y="1024054"/>
            <a:ext cx="4320480" cy="53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600" b="1" dirty="0" smtClean="0">
                <a:solidFill>
                  <a:srgbClr val="FFFF00"/>
                </a:solidFill>
                <a:latin typeface="+mn-lt"/>
                <a:cs typeface="+mn-cs"/>
              </a:rPr>
              <a:t>Региональная система образования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600" b="1" dirty="0" smtClean="0">
                <a:solidFill>
                  <a:srgbClr val="FFFF00"/>
                </a:solidFill>
                <a:latin typeface="+mn-lt"/>
                <a:cs typeface="+mn-cs"/>
              </a:rPr>
              <a:t>(государственная)</a:t>
            </a:r>
            <a:endParaRPr lang="ru-RU" sz="1600" b="1" dirty="0">
              <a:solidFill>
                <a:srgbClr val="FFFF00"/>
              </a:solidFill>
              <a:latin typeface="+mn-lt"/>
              <a:cs typeface="+mn-cs"/>
            </a:endParaRPr>
          </a:p>
        </p:txBody>
      </p:sp>
      <p:sp>
        <p:nvSpPr>
          <p:cNvPr id="43" name="Подзаголовок 2"/>
          <p:cNvSpPr txBox="1">
            <a:spLocks/>
          </p:cNvSpPr>
          <p:nvPr/>
        </p:nvSpPr>
        <p:spPr bwMode="auto">
          <a:xfrm>
            <a:off x="323528" y="2193946"/>
            <a:ext cx="242163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600" b="1" dirty="0" smtClean="0">
                <a:solidFill>
                  <a:srgbClr val="FFFF00"/>
                </a:solidFill>
                <a:latin typeface="+mn-lt"/>
                <a:cs typeface="+mn-cs"/>
              </a:rPr>
              <a:t>Оценочные процедуры, проводимые силами системы образования</a:t>
            </a:r>
            <a:endParaRPr lang="ru-RU" sz="1600" b="1" dirty="0">
              <a:solidFill>
                <a:srgbClr val="FFFF00"/>
              </a:solidFill>
              <a:latin typeface="+mn-lt"/>
              <a:cs typeface="+mn-cs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1691680" y="1609000"/>
            <a:ext cx="504056" cy="377804"/>
          </a:xfrm>
          <a:prstGeom prst="straightConnector1">
            <a:avLst/>
          </a:prstGeom>
          <a:ln w="57150">
            <a:solidFill>
              <a:srgbClr val="FF0066"/>
            </a:solidFill>
            <a:headEnd type="triangle" w="sm" len="med"/>
            <a:tailEnd type="triangle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Подзаголовок 2"/>
          <p:cNvSpPr txBox="1">
            <a:spLocks/>
          </p:cNvSpPr>
          <p:nvPr/>
        </p:nvSpPr>
        <p:spPr bwMode="auto">
          <a:xfrm>
            <a:off x="323528" y="3274066"/>
            <a:ext cx="242163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Исполнители – подведомственные организации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(например, РЦОКО)</a:t>
            </a:r>
            <a:endParaRPr lang="ru-RU" sz="1600" b="1" dirty="0">
              <a:solidFill>
                <a:schemeClr val="bg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186085" y="2049930"/>
            <a:ext cx="2448272" cy="259228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 bwMode="auto">
          <a:xfrm>
            <a:off x="3230490" y="2193946"/>
            <a:ext cx="242163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600" b="1" dirty="0" smtClean="0">
                <a:solidFill>
                  <a:srgbClr val="FFFF00"/>
                </a:solidFill>
                <a:latin typeface="+mn-lt"/>
                <a:cs typeface="+mn-cs"/>
              </a:rPr>
              <a:t>Оценочные процедуры, проводимые по заказу системы образования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600" b="1" dirty="0" smtClean="0">
                <a:solidFill>
                  <a:srgbClr val="FFFF00"/>
                </a:solidFill>
                <a:latin typeface="+mn-lt"/>
                <a:cs typeface="+mn-cs"/>
              </a:rPr>
              <a:t>(аутсорсинг)</a:t>
            </a:r>
            <a:endParaRPr lang="ru-RU" sz="1600" b="1" dirty="0">
              <a:solidFill>
                <a:srgbClr val="FFFF00"/>
              </a:solidFill>
              <a:latin typeface="+mn-lt"/>
              <a:cs typeface="+mn-cs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H="1" flipV="1">
            <a:off x="3995936" y="1635646"/>
            <a:ext cx="504056" cy="351158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headEnd type="triangle" w="sm" len="med"/>
            <a:tailEnd type="triangle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Подзаголовок 2"/>
          <p:cNvSpPr txBox="1">
            <a:spLocks/>
          </p:cNvSpPr>
          <p:nvPr/>
        </p:nvSpPr>
        <p:spPr bwMode="auto">
          <a:xfrm>
            <a:off x="3212728" y="3346074"/>
            <a:ext cx="242163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Исполнители –</a:t>
            </a: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</a:rPr>
              <a:t>общественные и профессиональные организации</a:t>
            </a:r>
            <a:endParaRPr lang="ru-RU" sz="1600" b="1" dirty="0" smtClean="0">
              <a:solidFill>
                <a:schemeClr val="bg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282429" y="2067694"/>
            <a:ext cx="2448272" cy="2592288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одзаголовок 2"/>
          <p:cNvSpPr txBox="1">
            <a:spLocks/>
          </p:cNvSpPr>
          <p:nvPr/>
        </p:nvSpPr>
        <p:spPr bwMode="auto">
          <a:xfrm>
            <a:off x="6326834" y="2211710"/>
            <a:ext cx="242163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600" b="1" dirty="0" smtClean="0">
                <a:solidFill>
                  <a:srgbClr val="FFFF00"/>
                </a:solidFill>
                <a:latin typeface="+mn-lt"/>
                <a:cs typeface="+mn-cs"/>
              </a:rPr>
              <a:t>Оценочные процедуры, проводимые без участия системы образования</a:t>
            </a:r>
            <a:endParaRPr lang="ru-RU" sz="1600" b="1" dirty="0">
              <a:solidFill>
                <a:srgbClr val="FFFF00"/>
              </a:solidFill>
              <a:latin typeface="+mn-lt"/>
              <a:cs typeface="+mn-cs"/>
            </a:endParaRPr>
          </a:p>
        </p:txBody>
      </p:sp>
      <p:cxnSp>
        <p:nvCxnSpPr>
          <p:cNvPr id="51" name="Прямая со стрелкой 50"/>
          <p:cNvCxnSpPr/>
          <p:nvPr/>
        </p:nvCxnSpPr>
        <p:spPr>
          <a:xfrm flipH="1" flipV="1">
            <a:off x="6012160" y="1563638"/>
            <a:ext cx="1224135" cy="441882"/>
          </a:xfrm>
          <a:prstGeom prst="straightConnector1">
            <a:avLst/>
          </a:prstGeom>
          <a:ln w="57150">
            <a:solidFill>
              <a:srgbClr val="008000"/>
            </a:solidFill>
            <a:headEnd type="none" w="sm" len="med"/>
            <a:tailEnd type="triangle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Подзаголовок 2"/>
          <p:cNvSpPr txBox="1">
            <a:spLocks/>
          </p:cNvSpPr>
          <p:nvPr/>
        </p:nvSpPr>
        <p:spPr bwMode="auto">
          <a:xfrm>
            <a:off x="6326834" y="3291830"/>
            <a:ext cx="242163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Исполнители – Институты гр. общества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(общ., организации, ассоциации, СМИ …)</a:t>
            </a:r>
            <a:endParaRPr lang="ru-RU" sz="1600" b="1" dirty="0">
              <a:solidFill>
                <a:schemeClr val="bg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7504" y="915566"/>
            <a:ext cx="5760640" cy="3816424"/>
          </a:xfrm>
          <a:prstGeom prst="rect">
            <a:avLst/>
          </a:prstGeom>
          <a:noFill/>
          <a:ln w="50800">
            <a:solidFill>
              <a:srgbClr val="FF66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одзаголовок 2"/>
          <p:cNvSpPr txBox="1">
            <a:spLocks/>
          </p:cNvSpPr>
          <p:nvPr/>
        </p:nvSpPr>
        <p:spPr bwMode="auto">
          <a:xfrm>
            <a:off x="35496" y="1059582"/>
            <a:ext cx="122413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2400" b="1" dirty="0" smtClean="0">
                <a:solidFill>
                  <a:srgbClr val="FF6600"/>
                </a:solidFill>
                <a:latin typeface="+mn-lt"/>
                <a:cs typeface="+mn-cs"/>
              </a:rPr>
              <a:t>РСОКО</a:t>
            </a:r>
            <a:endParaRPr lang="ru-RU" sz="2400" b="1" dirty="0">
              <a:solidFill>
                <a:srgbClr val="FF6600"/>
              </a:solidFill>
              <a:latin typeface="+mn-lt"/>
              <a:cs typeface="+mn-cs"/>
            </a:endParaRPr>
          </a:p>
        </p:txBody>
      </p:sp>
      <p:sp>
        <p:nvSpPr>
          <p:cNvPr id="23" name="Открывающая квадратная скобка 22"/>
          <p:cNvSpPr/>
          <p:nvPr/>
        </p:nvSpPr>
        <p:spPr>
          <a:xfrm rot="16200000">
            <a:off x="5976156" y="3183817"/>
            <a:ext cx="216024" cy="3456384"/>
          </a:xfrm>
          <a:prstGeom prst="leftBracket">
            <a:avLst/>
          </a:prstGeom>
          <a:ln w="44450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одзаголовок 2"/>
          <p:cNvSpPr txBox="1">
            <a:spLocks/>
          </p:cNvSpPr>
          <p:nvPr/>
        </p:nvSpPr>
        <p:spPr bwMode="auto">
          <a:xfrm>
            <a:off x="5724128" y="4615572"/>
            <a:ext cx="122413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2400" b="1" dirty="0">
                <a:solidFill>
                  <a:srgbClr val="000090"/>
                </a:solidFill>
                <a:latin typeface="+mn-lt"/>
                <a:cs typeface="+mn-cs"/>
              </a:rPr>
              <a:t>Н</a:t>
            </a:r>
            <a:r>
              <a:rPr lang="ru-RU" sz="2400" b="1" dirty="0" smtClean="0">
                <a:solidFill>
                  <a:srgbClr val="000090"/>
                </a:solidFill>
                <a:latin typeface="+mn-lt"/>
                <a:cs typeface="+mn-cs"/>
              </a:rPr>
              <a:t>СОКО</a:t>
            </a:r>
            <a:endParaRPr lang="ru-RU" sz="2400" b="1" dirty="0">
              <a:solidFill>
                <a:srgbClr val="000090"/>
              </a:solidFill>
              <a:latin typeface="+mn-lt"/>
              <a:cs typeface="+mn-cs"/>
            </a:endParaRPr>
          </a:p>
        </p:txBody>
      </p:sp>
      <p:sp>
        <p:nvSpPr>
          <p:cNvPr id="56" name="Подзаголовок 2"/>
          <p:cNvSpPr txBox="1">
            <a:spLocks/>
          </p:cNvSpPr>
          <p:nvPr/>
        </p:nvSpPr>
        <p:spPr bwMode="auto">
          <a:xfrm>
            <a:off x="6300192" y="915566"/>
            <a:ext cx="86409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6000" b="1" dirty="0" smtClean="0">
                <a:solidFill>
                  <a:srgbClr val="000090"/>
                </a:solidFill>
                <a:latin typeface="+mn-lt"/>
                <a:cs typeface="+mn-cs"/>
              </a:rPr>
              <a:t>?</a:t>
            </a:r>
            <a:endParaRPr lang="ru-RU" sz="6000" b="1" dirty="0">
              <a:solidFill>
                <a:srgbClr val="00009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307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2220" y="23718"/>
            <a:ext cx="8762268" cy="1035864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Возможные направления реализации НСОКО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1203598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1. </a:t>
            </a:r>
            <a:r>
              <a:rPr lang="ru-RU" sz="2000" b="1" dirty="0"/>
              <a:t>Использование данных внешних оценок, которые организуются и проводятся организациями, не связанными с системой </a:t>
            </a:r>
            <a:r>
              <a:rPr lang="ru-RU" sz="2000" b="1" dirty="0" smtClean="0"/>
              <a:t>образования.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209" y="1961778"/>
            <a:ext cx="3695287" cy="277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947485"/>
            <a:ext cx="51125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/>
              <a:t>Пример</a:t>
            </a:r>
            <a:r>
              <a:rPr lang="ru-RU" sz="2000" dirty="0" smtClean="0"/>
              <a:t>. Социальные </a:t>
            </a:r>
            <a:r>
              <a:rPr lang="ru-RU" sz="2000" dirty="0"/>
              <a:t>рейтинги, разрабатываемые РИА Новости в рамках проекта «Социальный навигатор</a:t>
            </a:r>
            <a:r>
              <a:rPr lang="ru-RU" sz="2000" dirty="0" smtClean="0"/>
              <a:t>».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4804" y="3435846"/>
            <a:ext cx="51845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При этом роль органов управления образованием заключается в </a:t>
            </a:r>
            <a:r>
              <a:rPr lang="ru-RU" sz="2000" dirty="0" smtClean="0"/>
              <a:t>использовании (по их желанию) </a:t>
            </a:r>
            <a:r>
              <a:rPr lang="ru-RU" sz="2000" dirty="0"/>
              <a:t>таких данных при проведении ведомственных процедур по оценке качества образования </a:t>
            </a:r>
          </a:p>
        </p:txBody>
      </p:sp>
    </p:spTree>
    <p:extLst>
      <p:ext uri="{BB962C8B-B14F-4D97-AF65-F5344CB8AC3E}">
        <p14:creationId xmlns:p14="http://schemas.microsoft.com/office/powerpoint/2010/main" val="1340043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2220" y="23718"/>
            <a:ext cx="8762268" cy="1035864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Возможные направления реализации НСОКО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1131590"/>
            <a:ext cx="8928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2</a:t>
            </a:r>
            <a:r>
              <a:rPr lang="ru-RU" sz="2000" b="1" dirty="0" smtClean="0"/>
              <a:t>. Заказ общественным и профессиональным организациям со стороны органов управления образованием на разработку инструментария и проведение </a:t>
            </a:r>
            <a:r>
              <a:rPr lang="ru-RU" sz="2000" b="1" dirty="0"/>
              <a:t>оценочных процедур, в данных которых заинтересовано образовательное </a:t>
            </a:r>
            <a:r>
              <a:rPr lang="ru-RU" sz="2000" b="1" dirty="0" smtClean="0"/>
              <a:t>ведомство (аутсорсинг).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465477"/>
            <a:ext cx="88569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/>
              <a:t>Пример</a:t>
            </a:r>
            <a:r>
              <a:rPr lang="ru-RU" sz="2000" dirty="0" smtClean="0"/>
              <a:t>. Проведение </a:t>
            </a:r>
            <a:r>
              <a:rPr lang="ru-RU" sz="2000" dirty="0"/>
              <a:t>социологических опросов по той или иной проблематике, связанной с качеством (удовлетворенность разных групп родителей, учеников и т.п.)</a:t>
            </a:r>
            <a:r>
              <a:rPr lang="ru-RU" sz="2000" dirty="0" smtClean="0"/>
              <a:t>.</a:t>
            </a:r>
          </a:p>
          <a:p>
            <a:pPr algn="just"/>
            <a:endParaRPr lang="ru-RU" sz="2000" dirty="0" smtClean="0"/>
          </a:p>
          <a:p>
            <a:pPr marL="0" lvl="2" algn="just"/>
            <a:r>
              <a:rPr lang="ru-RU" sz="2000" dirty="0"/>
              <a:t>Роль органов управления образованием в этом случае заключается в формировании заказа (технического задания), финансировании работ, предоставлении необходимых ведомственных данных и учёте полученных данных при проведении ведомственных процедур ОКО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38040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2220" y="23718"/>
            <a:ext cx="8762268" cy="1035864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Возможные направления реализации НСОКО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704" y="1059582"/>
            <a:ext cx="9061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/>
              <a:t>3</a:t>
            </a:r>
            <a:r>
              <a:rPr lang="ru-RU" sz="2000" b="1" dirty="0" smtClean="0"/>
              <a:t>. </a:t>
            </a:r>
            <a:r>
              <a:rPr lang="ru-RU" sz="2000" b="1" dirty="0"/>
              <a:t>Усиление </a:t>
            </a:r>
            <a:r>
              <a:rPr lang="ru-RU" sz="2000" b="1" dirty="0" smtClean="0"/>
              <a:t>роли  общественных объединений и ассоциаций, </a:t>
            </a:r>
            <a:r>
              <a:rPr lang="ru-RU" sz="2000" b="1" dirty="0"/>
              <a:t>а также представителей СМИ при проведении оценочных процедур и интерпретации их данных (</a:t>
            </a:r>
            <a:r>
              <a:rPr lang="ru-RU" sz="2000" b="1" dirty="0" smtClean="0"/>
              <a:t>замещение </a:t>
            </a:r>
            <a:r>
              <a:rPr lang="ru-RU" sz="2000" b="1" dirty="0"/>
              <a:t>гос. о</a:t>
            </a:r>
            <a:r>
              <a:rPr lang="ru-RU" sz="2000" b="1" dirty="0" smtClean="0"/>
              <a:t>рганизаций организациями граждан. общества).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861" y="2139702"/>
            <a:ext cx="90364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/>
              <a:t>Из рекомендаций МОН</a:t>
            </a:r>
            <a:r>
              <a:rPr lang="ru-RU" sz="2000" dirty="0" smtClean="0"/>
              <a:t>. Общественные советы. Их основные функции:</a:t>
            </a:r>
          </a:p>
          <a:p>
            <a:pPr marL="342900" lvl="0" indent="-342900" algn="just">
              <a:buFont typeface="Arial"/>
              <a:buChar char="•"/>
            </a:pPr>
            <a:r>
              <a:rPr lang="ru-RU" sz="2000" dirty="0"/>
              <a:t>Ф</a:t>
            </a:r>
            <a:r>
              <a:rPr lang="ru-RU" sz="2000" dirty="0" smtClean="0"/>
              <a:t>ормирование </a:t>
            </a:r>
            <a:r>
              <a:rPr lang="ru-RU" sz="2000" dirty="0"/>
              <a:t>показателей качества деятельности образовательных организаций, которые интересуют потребителей и общество в целом;</a:t>
            </a:r>
          </a:p>
          <a:p>
            <a:pPr marL="342900" lvl="0" indent="-342900" algn="just">
              <a:buFont typeface="Arial"/>
              <a:buChar char="•"/>
            </a:pPr>
            <a:r>
              <a:rPr lang="ru-RU" sz="2000" dirty="0"/>
              <a:t>Рассмотрение результатов работы аналитических групп по анализу полученной </a:t>
            </a:r>
            <a:r>
              <a:rPr lang="ru-RU" sz="2000" dirty="0" smtClean="0"/>
              <a:t>информации;</a:t>
            </a:r>
            <a:endParaRPr lang="ru-RU" sz="2000" dirty="0"/>
          </a:p>
          <a:p>
            <a:pPr marL="342900" lvl="0" indent="-342900" algn="just">
              <a:buFont typeface="Arial"/>
              <a:buChar char="•"/>
            </a:pPr>
            <a:r>
              <a:rPr lang="ru-RU" sz="2000" dirty="0"/>
              <a:t>Участие в принятии управленческих решений на основе полученных данных;</a:t>
            </a:r>
          </a:p>
          <a:p>
            <a:pPr marL="342900" lvl="0" indent="-342900" algn="just">
              <a:buFont typeface="Arial"/>
              <a:buChar char="•"/>
            </a:pPr>
            <a:r>
              <a:rPr lang="ru-RU" sz="2000" dirty="0"/>
              <a:t>Организация информирования общества о результатах деятельности образовательных </a:t>
            </a:r>
            <a:r>
              <a:rPr lang="ru-RU" sz="2000" dirty="0" smtClean="0"/>
              <a:t>организаций </a:t>
            </a:r>
            <a:r>
              <a:rPr lang="ru-RU" sz="2000" dirty="0"/>
              <a:t>(работа со СМИ, проведение публичных мероприятий и т.п.</a:t>
            </a:r>
            <a:r>
              <a:rPr lang="ru-RU" sz="2000" dirty="0" smtClean="0"/>
              <a:t>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6174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6942</TotalTime>
  <Words>1098</Words>
  <Application>Microsoft Macintosh PowerPoint</Application>
  <PresentationFormat>Экран (16:9)</PresentationFormat>
  <Paragraphs>155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Некоторые аспекты развития систем независимой оценки качества образования: экспертный обзор </vt:lpstr>
      <vt:lpstr>НСОКО: понятия и смыслы</vt:lpstr>
      <vt:lpstr>Что значит «независимая»?</vt:lpstr>
      <vt:lpstr>Независимая система ОКО (Министерство труда  и социальной защиты Российской Федерации)</vt:lpstr>
      <vt:lpstr>НСОКО. Метод. Рекомендации МОН</vt:lpstr>
      <vt:lpstr>Региональная система ОКО и НСОКО</vt:lpstr>
      <vt:lpstr>Возможные направления реализации НСОКО</vt:lpstr>
      <vt:lpstr>Возможные направления реализации НСОКО</vt:lpstr>
      <vt:lpstr>Возможные направления реализации НСОКО</vt:lpstr>
      <vt:lpstr>Развитие НСОКО: что следует обеспечить?</vt:lpstr>
      <vt:lpstr>С чего начать?</vt:lpstr>
      <vt:lpstr>Нидерланды (CITO): Мониторинг учебных достижений школьников (PMS)</vt:lpstr>
      <vt:lpstr>Возможные модели Национальных/Региональных систем ОКО и НСОКО</vt:lpstr>
      <vt:lpstr>НСОКО. Риски и ограничения</vt:lpstr>
      <vt:lpstr>ВАШИ ВОПРОСЫ!</vt:lpstr>
      <vt:lpstr>НСОКО.</vt:lpstr>
      <vt:lpstr>Красноярский край. Исследование удовлетворённости учащихся и родителей качеством образования</vt:lpstr>
      <vt:lpstr>Красноярский край. Исследование удовлетворённости учащихся и родителей качеством образования</vt:lpstr>
      <vt:lpstr>Чувашская Республика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Igor Valdman</cp:lastModifiedBy>
  <cp:revision>374</cp:revision>
  <dcterms:created xsi:type="dcterms:W3CDTF">2011-08-25T06:09:31Z</dcterms:created>
  <dcterms:modified xsi:type="dcterms:W3CDTF">2015-10-29T04:29:59Z</dcterms:modified>
</cp:coreProperties>
</file>