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2" r:id="rId4"/>
    <p:sldId id="259" r:id="rId5"/>
    <p:sldId id="265" r:id="rId6"/>
    <p:sldId id="260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EDD46-C988-4759-9747-1CE697346648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7B9BA-FC52-4633-8679-91265191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26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03632-DCA7-42D9-A0D0-BE7E74BCB21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3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0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82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9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31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8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05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3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54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8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0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40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1D0C-E880-4584-ADE8-F6D526682DD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26C7-BF24-43BB-A175-91B7B1479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3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mso@list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mso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814" y="2117585"/>
            <a:ext cx="8815589" cy="3098358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«Место независимой оценки в региональной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системе оценки качества образования»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6308" y="137643"/>
            <a:ext cx="8654603" cy="111080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IV ежегодная международная </a:t>
            </a:r>
            <a:r>
              <a:rPr lang="ru-RU" b="1" dirty="0"/>
              <a:t>конференции ЕАОКО</a:t>
            </a:r>
          </a:p>
          <a:p>
            <a:r>
              <a:rPr lang="ru-RU" b="1" dirty="0"/>
              <a:t>«Независимая оценка качества образования</a:t>
            </a:r>
            <a:r>
              <a:rPr lang="ru-RU" b="1" dirty="0" smtClean="0"/>
              <a:t>: современные </a:t>
            </a:r>
            <a:r>
              <a:rPr lang="ru-RU" b="1" dirty="0"/>
              <a:t>вызовы и лучшие практики»</a:t>
            </a:r>
          </a:p>
          <a:p>
            <a:r>
              <a:rPr lang="ru-RU" b="1" dirty="0"/>
              <a:t>29-30 октября 2015 </a:t>
            </a:r>
            <a:r>
              <a:rPr lang="ru-RU" b="1" dirty="0" smtClean="0"/>
              <a:t>г. г</a:t>
            </a:r>
            <a:r>
              <a:rPr lang="ru-RU" b="1" dirty="0"/>
              <a:t>. Казань</a:t>
            </a:r>
            <a:endParaRPr lang="ru-RU" i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988954" y="6086072"/>
            <a:ext cx="4214611" cy="45398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i="1" dirty="0"/>
              <a:t>М. Агранович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"/>
          <a:stretch>
            <a:fillRect/>
          </a:stretch>
        </p:blipFill>
        <p:spPr>
          <a:xfrm>
            <a:off x="16423" y="6077967"/>
            <a:ext cx="1707545" cy="730187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6711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283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Кому и для чего нужна РСОКО</a:t>
            </a:r>
            <a:r>
              <a:rPr lang="en-US" sz="3200" b="1" dirty="0" smtClean="0">
                <a:solidFill>
                  <a:srgbClr val="0070C0"/>
                </a:solidFill>
              </a:rPr>
              <a:t>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138" y="1043189"/>
            <a:ext cx="8264212" cy="5602309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В Госпрограмме «Образование» и в ФЦПРО сказаны правильные, но слишком  общие слова. Задача: «Формирование </a:t>
            </a:r>
            <a:r>
              <a:rPr lang="ru-RU" dirty="0"/>
              <a:t>востребованной системы оценки качества образования и образовательных </a:t>
            </a:r>
            <a:r>
              <a:rPr lang="ru-RU" dirty="0" smtClean="0"/>
              <a:t>результатов»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Но индикатор: «Доля региональных </a:t>
            </a:r>
            <a:r>
              <a:rPr lang="ru-RU" dirty="0"/>
              <a:t>систем образования, в которых разработаны и распространены для использования оценочные инструменты (на основе международных) в целях проведения </a:t>
            </a:r>
            <a:r>
              <a:rPr lang="ru-RU" dirty="0" err="1"/>
              <a:t>внутрирегионального</a:t>
            </a:r>
            <a:r>
              <a:rPr lang="ru-RU" dirty="0"/>
              <a:t> анализа и оценки качества образования, в общем количестве региональных систем </a:t>
            </a:r>
            <a:r>
              <a:rPr lang="ru-RU" dirty="0" smtClean="0"/>
              <a:t>образования»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0070C0"/>
                </a:solidFill>
              </a:rPr>
              <a:t>Кому:</a:t>
            </a:r>
          </a:p>
          <a:p>
            <a:pPr indent="2222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родителям, </a:t>
            </a:r>
          </a:p>
          <a:p>
            <a:pPr indent="2222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школе, </a:t>
            </a:r>
          </a:p>
          <a:p>
            <a:pPr indent="2222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органам управления образованием,</a:t>
            </a:r>
          </a:p>
          <a:p>
            <a:pPr indent="2222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органам исполнительной и законодательной власти </a:t>
            </a:r>
            <a:r>
              <a:rPr lang="ru-RU" dirty="0" smtClean="0"/>
              <a:t>региона</a:t>
            </a:r>
          </a:p>
          <a:p>
            <a:pPr indent="2222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общественности, социальным группам</a:t>
            </a:r>
            <a:endParaRPr lang="ru-RU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0070C0"/>
                </a:solidFill>
              </a:rPr>
              <a:t>Для </a:t>
            </a:r>
            <a:r>
              <a:rPr lang="ru-RU" dirty="0" smtClean="0">
                <a:solidFill>
                  <a:srgbClr val="0070C0"/>
                </a:solidFill>
              </a:rPr>
              <a:t>чего: </a:t>
            </a:r>
            <a:r>
              <a:rPr lang="ru-RU" dirty="0" smtClean="0"/>
              <a:t>для принятия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73195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629" y="141194"/>
            <a:ext cx="7886700" cy="7308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Независимая оценка: информация </a:t>
            </a:r>
            <a:r>
              <a:rPr lang="en-US" sz="3200" b="1" dirty="0">
                <a:solidFill>
                  <a:srgbClr val="0070C0"/>
                </a:solidFill>
              </a:rPr>
              <a:t>vs. </a:t>
            </a:r>
            <a:r>
              <a:rPr lang="ru-RU" sz="3200" b="1" dirty="0" smtClean="0">
                <a:solidFill>
                  <a:srgbClr val="0070C0"/>
                </a:solidFill>
              </a:rPr>
              <a:t>Отчетность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747" y="1257300"/>
            <a:ext cx="8962465" cy="554691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Если решения, которые принимаются по результатам процедур оценки качества образования, сводятся к поощрению и наказанию, то информация подменяется отчетностью (победными реляциями) и в независимой оценке никто не заинтересован. </a:t>
            </a:r>
          </a:p>
          <a:p>
            <a:pPr marL="269875" indent="0">
              <a:buNone/>
            </a:pPr>
            <a:r>
              <a:rPr lang="ru-RU" dirty="0"/>
              <a:t>В качестве результатов оценки особенно опасны рейтинги. </a:t>
            </a:r>
            <a:endParaRPr lang="ru-RU" dirty="0" smtClean="0"/>
          </a:p>
          <a:p>
            <a:r>
              <a:rPr lang="ru-RU" dirty="0" smtClean="0"/>
              <a:t>Если информация, получаемая по результатам мониторинга, используется для оценки ситуации, прогноза и др., то лучше использовать независимую оценку.  </a:t>
            </a:r>
          </a:p>
          <a:p>
            <a:r>
              <a:rPr lang="ru-RU" dirty="0" smtClean="0"/>
              <a:t>Проведение оценки независимыми организациями для общества, социальных групп и т.п. </a:t>
            </a:r>
          </a:p>
          <a:p>
            <a:pPr lvl="1"/>
            <a:r>
              <a:rPr lang="ru-RU" dirty="0" smtClean="0"/>
              <a:t>плюсы – более четкое выявление запроса и критериев оценки</a:t>
            </a:r>
          </a:p>
          <a:p>
            <a:pPr lvl="1"/>
            <a:r>
              <a:rPr lang="ru-RU" dirty="0" smtClean="0"/>
              <a:t>минусы – риск непрофессиональной оценки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415" y="301868"/>
            <a:ext cx="7886700" cy="65230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Какая информация нужна</a:t>
            </a:r>
            <a:r>
              <a:rPr lang="ru-RU" sz="3200" b="1" dirty="0" smtClean="0">
                <a:solidFill>
                  <a:srgbClr val="0070C0"/>
                </a:solidFill>
              </a:rPr>
              <a:t>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" y="1043189"/>
            <a:ext cx="8899302" cy="513377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Содержание информации, генерируемой РСОКО, диктует внешний запрос, определяемый теми решениями, которые принимает пользователь. </a:t>
            </a:r>
          </a:p>
          <a:p>
            <a:pPr marL="0" indent="0">
              <a:buNone/>
            </a:pPr>
            <a:r>
              <a:rPr lang="ru-RU" dirty="0" smtClean="0"/>
              <a:t>Информация должна включать:</a:t>
            </a:r>
          </a:p>
          <a:p>
            <a:pPr marL="895350" indent="-534988">
              <a:buFont typeface="Wingdings" panose="05000000000000000000" pitchFamily="2" charset="2"/>
              <a:buChar char="ü"/>
            </a:pPr>
            <a:r>
              <a:rPr lang="ru-RU" dirty="0"/>
              <a:t>	</a:t>
            </a:r>
            <a:r>
              <a:rPr lang="ru-RU" dirty="0" smtClean="0"/>
              <a:t>ответ на содержательный вопрос пользователя</a:t>
            </a:r>
          </a:p>
          <a:p>
            <a:pPr marL="895350" indent="-534988">
              <a:buFont typeface="Wingdings" panose="05000000000000000000" pitchFamily="2" charset="2"/>
              <a:buChar char="ü"/>
            </a:pPr>
            <a:r>
              <a:rPr lang="ru-RU" dirty="0"/>
              <a:t>	</a:t>
            </a:r>
            <a:r>
              <a:rPr lang="ru-RU" dirty="0" smtClean="0"/>
              <a:t>сведения о влиянии внешних факторов на значение показателей, как управляемых, так и не управляемых.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3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83700" y="287162"/>
            <a:ext cx="6759960" cy="4636444"/>
            <a:chOff x="-1584527" y="58116"/>
            <a:chExt cx="6762030" cy="477246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920974" y="58116"/>
              <a:ext cx="4043362" cy="749975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 smtClean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ПОСТАНОВКА И АКТУАЛИЗАЦИЯ ЗАДАЧ РСОКО</a:t>
              </a:r>
              <a:endPara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14960" y="1231618"/>
              <a:ext cx="3529013" cy="620625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Задачи и проблемы развития системы образования РТ</a:t>
              </a:r>
              <a:endPara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39593" y="3641836"/>
              <a:ext cx="4429024" cy="443552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Выявление и прогноз тенденций развития</a:t>
              </a:r>
              <a:endPara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43715" y="3251471"/>
              <a:ext cx="4433788" cy="390365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Выявление и предупреждение проблем</a:t>
              </a:r>
              <a:endParaRPr lang="ru-RU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562647" y="2184387"/>
              <a:ext cx="2433638" cy="328347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Задачи РСОКО</a:t>
              </a:r>
              <a:endParaRPr lang="ru-RU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584527" y="3340198"/>
              <a:ext cx="1562292" cy="149038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Направления мониторинга системы образования</a:t>
              </a:r>
              <a:endPara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019857" y="124572"/>
            <a:ext cx="2027414" cy="269597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Программные документы по: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Развитию образования РФ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Социально-экономическому развитию РТ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Развитию системы образования РТ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83700" y="1052652"/>
            <a:ext cx="2200276" cy="166687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изменений: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Демографии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Нормативной базы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-Эк. ситуации в образовании РТ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Прямоугольник 53"/>
          <p:cNvSpPr>
            <a:spLocks noChangeArrowheads="1"/>
          </p:cNvSpPr>
          <p:nvPr/>
        </p:nvSpPr>
        <p:spPr bwMode="auto">
          <a:xfrm>
            <a:off x="311642" y="5287565"/>
            <a:ext cx="8536144" cy="158432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Информационное обеспечение: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Органов власти и управления всех уровней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Системы образования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Общества, отдельных социальных групп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Родителей и учащихся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Прямоугольник 55"/>
          <p:cNvSpPr>
            <a:spLocks noChangeArrowheads="1"/>
          </p:cNvSpPr>
          <p:nvPr/>
        </p:nvSpPr>
        <p:spPr bwMode="auto">
          <a:xfrm>
            <a:off x="7086601" y="3045855"/>
            <a:ext cx="2027414" cy="195262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Запрос к системе образования: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общества,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отдельных социальных групп, родителей и учащихся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572000" y="1052652"/>
            <a:ext cx="4445" cy="401320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" name="Прямая со стрелкой 15"/>
          <p:cNvCxnSpPr>
            <a:stCxn id="11" idx="1"/>
          </p:cNvCxnSpPr>
          <p:nvPr/>
        </p:nvCxnSpPr>
        <p:spPr>
          <a:xfrm flipH="1">
            <a:off x="6310325" y="1472560"/>
            <a:ext cx="709532" cy="195462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" name="Прямая со стрелкой 16"/>
          <p:cNvCxnSpPr>
            <a:endCxn id="9" idx="3"/>
          </p:cNvCxnSpPr>
          <p:nvPr/>
        </p:nvCxnSpPr>
        <p:spPr>
          <a:xfrm flipH="1" flipV="1">
            <a:off x="5762804" y="2512328"/>
            <a:ext cx="1323797" cy="605737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8" name="Прямая со стрелкой 17"/>
          <p:cNvCxnSpPr>
            <a:stCxn id="6" idx="2"/>
            <a:endCxn id="9" idx="0"/>
          </p:cNvCxnSpPr>
          <p:nvPr/>
        </p:nvCxnSpPr>
        <p:spPr>
          <a:xfrm flipH="1">
            <a:off x="4546357" y="2030156"/>
            <a:ext cx="1" cy="322677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" name="Прямая со стрелкой 18"/>
          <p:cNvCxnSpPr>
            <a:endCxn id="6" idx="1"/>
          </p:cNvCxnSpPr>
          <p:nvPr/>
        </p:nvCxnSpPr>
        <p:spPr>
          <a:xfrm>
            <a:off x="2367129" y="1723859"/>
            <a:ext cx="415262" cy="4828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" name="Прямая со стрелкой 19"/>
          <p:cNvCxnSpPr>
            <a:stCxn id="9" idx="2"/>
          </p:cNvCxnSpPr>
          <p:nvPr/>
        </p:nvCxnSpPr>
        <p:spPr>
          <a:xfrm flipH="1">
            <a:off x="1334947" y="2671822"/>
            <a:ext cx="3211410" cy="755130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" name="Прямая со стрелкой 20"/>
          <p:cNvCxnSpPr/>
          <p:nvPr/>
        </p:nvCxnSpPr>
        <p:spPr>
          <a:xfrm>
            <a:off x="2113433" y="4068619"/>
            <a:ext cx="384793" cy="750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" name="Прямая со стрелкой 21"/>
          <p:cNvCxnSpPr>
            <a:endCxn id="23" idx="1"/>
          </p:cNvCxnSpPr>
          <p:nvPr/>
        </p:nvCxnSpPr>
        <p:spPr>
          <a:xfrm>
            <a:off x="2113433" y="4514863"/>
            <a:ext cx="393236" cy="9082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3" name="Прямоугольник 109"/>
          <p:cNvSpPr>
            <a:spLocks noChangeArrowheads="1"/>
          </p:cNvSpPr>
          <p:nvPr/>
        </p:nvSpPr>
        <p:spPr bwMode="auto">
          <a:xfrm>
            <a:off x="2506669" y="4226288"/>
            <a:ext cx="4427538" cy="595313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хода решения ключевых задач развития системы образования РТ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113433" y="3589300"/>
            <a:ext cx="425130" cy="6545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" name="Прямая со стрелкой 24"/>
          <p:cNvCxnSpPr>
            <a:stCxn id="23" idx="2"/>
          </p:cNvCxnSpPr>
          <p:nvPr/>
        </p:nvCxnSpPr>
        <p:spPr>
          <a:xfrm>
            <a:off x="4720438" y="4821601"/>
            <a:ext cx="0" cy="420087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7" name="Rectangle 35"/>
          <p:cNvSpPr>
            <a:spLocks noChangeArrowheads="1"/>
          </p:cNvSpPr>
          <p:nvPr/>
        </p:nvSpPr>
        <p:spPr bwMode="auto">
          <a:xfrm>
            <a:off x="268942" y="199350"/>
            <a:ext cx="18473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113433" y="3579123"/>
            <a:ext cx="0" cy="9357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744901" y="4274378"/>
            <a:ext cx="384793" cy="750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1785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6491"/>
            <a:ext cx="9066727" cy="62010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Что </a:t>
            </a:r>
            <a:r>
              <a:rPr lang="ru-RU" sz="3200" b="1" dirty="0" smtClean="0">
                <a:solidFill>
                  <a:srgbClr val="0070C0"/>
                </a:solidFill>
              </a:rPr>
              <a:t>нужно, </a:t>
            </a:r>
            <a:r>
              <a:rPr lang="ru-RU" sz="3200" b="1" dirty="0">
                <a:solidFill>
                  <a:srgbClr val="0070C0"/>
                </a:solidFill>
              </a:rPr>
              <a:t>чтобы заменить отчетность </a:t>
            </a:r>
            <a:r>
              <a:rPr lang="ru-RU" sz="3200" b="1" dirty="0" smtClean="0">
                <a:solidFill>
                  <a:srgbClr val="0070C0"/>
                </a:solidFill>
              </a:rPr>
              <a:t>информацией?</a:t>
            </a:r>
            <a:r>
              <a:rPr lang="ru-RU" sz="3200" b="1" dirty="0">
                <a:solidFill>
                  <a:srgbClr val="0070C0"/>
                </a:solidFill>
              </a:rPr>
              <a:t/>
            </a:r>
            <a:br>
              <a:rPr lang="ru-RU" sz="3200" b="1" dirty="0">
                <a:solidFill>
                  <a:srgbClr val="0070C0"/>
                </a:solidFill>
              </a:rPr>
            </a:b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535" y="1152658"/>
            <a:ext cx="8969188" cy="5789054"/>
          </a:xfrm>
        </p:spPr>
        <p:txBody>
          <a:bodyPr>
            <a:normAutofit/>
          </a:bodyPr>
          <a:lstStyle/>
          <a:p>
            <a:pPr marL="450850" lvl="1" indent="-450850">
              <a:spcBef>
                <a:spcPts val="1000"/>
              </a:spcBef>
              <a:buFont typeface="+mj-lt"/>
              <a:buAutoNum type="alphaUcPeriod"/>
            </a:pPr>
            <a:r>
              <a:rPr lang="ru-RU" sz="1600" b="1" dirty="0" smtClean="0"/>
              <a:t>Сместить </a:t>
            </a:r>
            <a:r>
              <a:rPr lang="ru-RU" sz="1600" b="1" dirty="0"/>
              <a:t>фокус с оценки на анализ результатов.  </a:t>
            </a:r>
            <a:r>
              <a:rPr lang="ru-RU" sz="1600" dirty="0"/>
              <a:t>Разработать и принять формат представления результатов обследований, включающий выявление причин вариации результатов на основе анализа контекстной информации и предложения по повышению показателей и/или снижению дифференциации результатов. </a:t>
            </a:r>
            <a:endParaRPr lang="ru-RU" sz="1600" b="1" dirty="0"/>
          </a:p>
          <a:p>
            <a:pPr marL="450850" indent="-450850">
              <a:buNone/>
            </a:pPr>
            <a:r>
              <a:rPr lang="en-US" sz="1600" b="1" dirty="0"/>
              <a:t>B. </a:t>
            </a:r>
            <a:r>
              <a:rPr lang="ru-RU" sz="1600" b="1" dirty="0" smtClean="0"/>
              <a:t>	</a:t>
            </a:r>
            <a:r>
              <a:rPr lang="ru-RU" sz="1600" b="1" dirty="0" smtClean="0"/>
              <a:t>Разделить </a:t>
            </a:r>
            <a:r>
              <a:rPr lang="ru-RU" sz="1600" b="1" dirty="0" smtClean="0"/>
              <a:t>обследования на 2 уровня: </a:t>
            </a:r>
          </a:p>
          <a:p>
            <a:pPr marL="971550" lvl="1" indent="-514350">
              <a:buAutoNum type="arabicPeriod"/>
            </a:pPr>
            <a:r>
              <a:rPr lang="ru-RU" sz="1600" u="sng" dirty="0" smtClean="0"/>
              <a:t>Региональный</a:t>
            </a:r>
            <a:r>
              <a:rPr lang="ru-RU" sz="1600" dirty="0" smtClean="0"/>
              <a:t> </a:t>
            </a:r>
            <a:r>
              <a:rPr lang="ru-RU" sz="1600" dirty="0" smtClean="0"/>
              <a:t>уровень:</a:t>
            </a:r>
          </a:p>
          <a:p>
            <a:pPr lvl="1"/>
            <a:r>
              <a:rPr lang="ru-RU" sz="1600" dirty="0"/>
              <a:t>Оценка развития системы образования РТ в соответствии с приоритетными направлениями развития Республики и системы образования, включая повышение качества </a:t>
            </a:r>
            <a:r>
              <a:rPr lang="ru-RU" sz="1600" dirty="0" smtClean="0"/>
              <a:t>образования -Целевые </a:t>
            </a:r>
            <a:r>
              <a:rPr lang="ru-RU" sz="1600" dirty="0"/>
              <a:t>обследования (ключевые с точки зрения развития Республики предметы, профессиональная ориентация, условия образовательного </a:t>
            </a:r>
            <a:r>
              <a:rPr lang="ru-RU" sz="1600" dirty="0" smtClean="0"/>
              <a:t>процесса, равенство </a:t>
            </a:r>
            <a:r>
              <a:rPr lang="ru-RU" sz="1600" dirty="0"/>
              <a:t>качества образования в школах с различными языками обучения </a:t>
            </a:r>
            <a:r>
              <a:rPr lang="ru-RU" sz="1600" dirty="0" smtClean="0"/>
              <a:t>и </a:t>
            </a:r>
            <a:r>
              <a:rPr lang="ru-RU" sz="1600" dirty="0"/>
              <a:t>др.). </a:t>
            </a:r>
          </a:p>
          <a:p>
            <a:pPr marL="714375" lvl="1" indent="-257175"/>
            <a:r>
              <a:rPr lang="ru-RU" sz="1600" dirty="0" smtClean="0"/>
              <a:t>Выявление </a:t>
            </a:r>
            <a:r>
              <a:rPr lang="ru-RU" sz="1600" dirty="0"/>
              <a:t>тенденций и проблем, прогнозирования развития образования (общий мониторинг системы образования РТ</a:t>
            </a:r>
            <a:r>
              <a:rPr lang="ru-RU" sz="1600" dirty="0" smtClean="0"/>
              <a:t>) – выборочные обследования</a:t>
            </a:r>
          </a:p>
          <a:p>
            <a:pPr lvl="1"/>
            <a:r>
              <a:rPr lang="ru-RU" sz="1600" dirty="0" smtClean="0"/>
              <a:t>Решение </a:t>
            </a:r>
            <a:r>
              <a:rPr lang="ru-RU" sz="1600" dirty="0"/>
              <a:t>текущих проблем (целевой мониторинг) - отстающие школы, «западающие» </a:t>
            </a:r>
            <a:r>
              <a:rPr lang="ru-RU" sz="1600" dirty="0" smtClean="0"/>
              <a:t>предметы</a:t>
            </a:r>
          </a:p>
          <a:p>
            <a:pPr lvl="1"/>
            <a:r>
              <a:rPr lang="ru-RU" sz="1600" dirty="0" smtClean="0"/>
              <a:t>Участие </a:t>
            </a:r>
            <a:r>
              <a:rPr lang="ru-RU" sz="1600" dirty="0"/>
              <a:t>в общероссийских и международных исследованиях, чтобы понять "где я?".</a:t>
            </a:r>
          </a:p>
          <a:p>
            <a:pPr marL="0" lvl="0" indent="450850">
              <a:buNone/>
            </a:pPr>
            <a:r>
              <a:rPr lang="ru-RU" sz="1600" u="sng" dirty="0" smtClean="0"/>
              <a:t>2. Уровень образовательной организации:</a:t>
            </a:r>
            <a:endParaRPr lang="ru-RU" sz="1600" u="sng" dirty="0"/>
          </a:p>
          <a:p>
            <a:pPr lvl="1"/>
            <a:r>
              <a:rPr lang="ru-RU" sz="1600" dirty="0" smtClean="0"/>
              <a:t>Формирующая </a:t>
            </a:r>
            <a:r>
              <a:rPr lang="ru-RU" sz="1600" dirty="0"/>
              <a:t>оценка для упреждающего выявления проблем (уровень школы по унифицированной методологии</a:t>
            </a:r>
            <a:r>
              <a:rPr lang="ru-RU" sz="1600" dirty="0" smtClean="0"/>
              <a:t>)</a:t>
            </a:r>
          </a:p>
          <a:p>
            <a:pPr lvl="1"/>
            <a:r>
              <a:rPr lang="ru-RU" sz="1600" dirty="0" smtClean="0"/>
              <a:t>Выявление одаренных детей и др.</a:t>
            </a:r>
          </a:p>
          <a:p>
            <a:pPr marL="0" lvl="1" indent="0">
              <a:buNone/>
            </a:pPr>
            <a:endParaRPr lang="ru-RU" sz="1600" dirty="0" smtClean="0"/>
          </a:p>
          <a:p>
            <a:pPr marL="541338" lvl="1" indent="-541338">
              <a:buNone/>
            </a:pPr>
            <a:r>
              <a:rPr lang="ru-RU" sz="1600" b="1" dirty="0" smtClean="0"/>
              <a:t>	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125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ru-RU" sz="5200" dirty="0" smtClean="0">
                <a:solidFill>
                  <a:srgbClr val="002060"/>
                </a:solidFill>
              </a:rPr>
              <a:t>Спасибо за внимание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ru-RU" b="1" dirty="0" smtClean="0"/>
              <a:t>Контакты: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hlinkClick r:id="rId3"/>
              </a:rPr>
              <a:t>mamso@list.ru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hlinkClick r:id="rId4"/>
              </a:rPr>
              <a:t>WWW.MAMSO.ru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"/>
          <a:stretch>
            <a:fillRect/>
          </a:stretch>
        </p:blipFill>
        <p:spPr>
          <a:xfrm>
            <a:off x="26768" y="6065403"/>
            <a:ext cx="1736920" cy="74274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903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</TotalTime>
  <Words>409</Words>
  <Application>Microsoft Office PowerPoint</Application>
  <PresentationFormat>Экран (4:3)</PresentationFormat>
  <Paragraphs>77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«Место независимой оценки в региональной системе оценки качества образования»</vt:lpstr>
      <vt:lpstr>Кому и для чего нужна РСОКО?</vt:lpstr>
      <vt:lpstr>Независимая оценка: информация vs. Отчетность</vt:lpstr>
      <vt:lpstr>Какая информация нужна?</vt:lpstr>
      <vt:lpstr>Презентация PowerPoint</vt:lpstr>
      <vt:lpstr>Что нужно, чтобы заменить отчетность информацией?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«Место независимой оценки в региональной системе оценки качества образования»</dc:title>
  <dc:creator>Mark Agranovich</dc:creator>
  <cp:lastModifiedBy>Mark Agranovich</cp:lastModifiedBy>
  <cp:revision>27</cp:revision>
  <dcterms:created xsi:type="dcterms:W3CDTF">2015-10-27T04:59:56Z</dcterms:created>
  <dcterms:modified xsi:type="dcterms:W3CDTF">2015-10-28T12:28:55Z</dcterms:modified>
</cp:coreProperties>
</file>