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76" r:id="rId1"/>
  </p:sldMasterIdLst>
  <p:notesMasterIdLst>
    <p:notesMasterId r:id="rId36"/>
  </p:notesMasterIdLst>
  <p:sldIdLst>
    <p:sldId id="256" r:id="rId2"/>
    <p:sldId id="337" r:id="rId3"/>
    <p:sldId id="344" r:id="rId4"/>
    <p:sldId id="362" r:id="rId5"/>
    <p:sldId id="359" r:id="rId6"/>
    <p:sldId id="348" r:id="rId7"/>
    <p:sldId id="365" r:id="rId8"/>
    <p:sldId id="364" r:id="rId9"/>
    <p:sldId id="349" r:id="rId10"/>
    <p:sldId id="350" r:id="rId11"/>
    <p:sldId id="278" r:id="rId12"/>
    <p:sldId id="259" r:id="rId13"/>
    <p:sldId id="279" r:id="rId14"/>
    <p:sldId id="305" r:id="rId15"/>
    <p:sldId id="351" r:id="rId16"/>
    <p:sldId id="289" r:id="rId17"/>
    <p:sldId id="281" r:id="rId18"/>
    <p:sldId id="292" r:id="rId19"/>
    <p:sldId id="290" r:id="rId20"/>
    <p:sldId id="334" r:id="rId21"/>
    <p:sldId id="346" r:id="rId22"/>
    <p:sldId id="326" r:id="rId23"/>
    <p:sldId id="274" r:id="rId24"/>
    <p:sldId id="313" r:id="rId25"/>
    <p:sldId id="363" r:id="rId26"/>
    <p:sldId id="360" r:id="rId27"/>
    <p:sldId id="361" r:id="rId28"/>
    <p:sldId id="352" r:id="rId29"/>
    <p:sldId id="353" r:id="rId30"/>
    <p:sldId id="354" r:id="rId31"/>
    <p:sldId id="355" r:id="rId32"/>
    <p:sldId id="356" r:id="rId33"/>
    <p:sldId id="357" r:id="rId34"/>
    <p:sldId id="358" r:id="rId35"/>
  </p:sldIdLst>
  <p:sldSz cx="9144000" cy="6858000" type="screen4x3"/>
  <p:notesSz cx="6858000" cy="9144000"/>
  <p:defaultTextStyle>
    <a:defPPr>
      <a:defRPr lang="ru-RU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560" autoAdjust="0"/>
  </p:normalViewPr>
  <p:slideViewPr>
    <p:cSldViewPr snapToGrid="0" snapToObjects="1">
      <p:cViewPr varScale="1">
        <p:scale>
          <a:sx n="74" d="100"/>
          <a:sy n="74" d="100"/>
        </p:scale>
        <p:origin x="-8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ECERS\&#1050;&#1088;&#1091;&#1075;&#1083;&#1099;&#1081;%20&#1089;&#1090;&#1086;&#1083;_&#1072;&#1087;&#1088;&#1077;&#1083;&#1100;%202015\&#1048;&#1090;&#1086;&#1075;%20&#1087;&#1086;%20&#1080;&#1085;&#1090;&#1077;&#1075;&#1088;&#1072;&#1083;&#1072;&#1084;%20ECERS-R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SUS\Documents\&#1044;&#1086;&#1082;&#1091;&#1084;&#1077;&#1085;&#1090;&#1099;\&#1051;&#1072;&#1073;&#1086;&#1088;&#1072;&#1090;&#1086;&#1088;&#1080;&#1103;\2015\ECERS%20&#1076;&#1072;&#1085;&#1085;&#1099;&#1077;\1_&#1048;&#1090;&#1086;&#1075;%20&#1087;&#1086;%20&#1080;&#1085;&#1076;&#1080;&#1082;&#1072;&#1090;&#1086;&#1088;&#1072;&#1084;%20(1)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SUS\Documents\&#1044;&#1086;&#1082;&#1091;&#1084;&#1077;&#1085;&#1090;&#1099;\&#1051;&#1072;&#1073;&#1086;&#1088;&#1072;&#1090;&#1086;&#1088;&#1080;&#1103;\2015\ECERS%20&#1076;&#1072;&#1085;&#1085;&#1099;&#1077;\1_&#1048;&#1090;&#1086;&#1075;%20&#1087;&#1086;%20&#1080;&#1085;&#1076;&#1080;&#1082;&#1072;&#1090;&#1086;&#1088;&#1072;&#1084;%20(1)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SUS\Documents\&#1044;&#1086;&#1082;&#1091;&#1084;&#1077;&#1085;&#1090;&#1099;\&#1051;&#1072;&#1073;&#1086;&#1088;&#1072;&#1090;&#1086;&#1088;&#1080;&#1103;\2015\ECERS%20&#1076;&#1072;&#1085;&#1085;&#1099;&#1077;\1_&#1048;&#1090;&#1086;&#1075;%20&#1087;&#1086;%20&#1080;&#1085;&#1076;&#1080;&#1082;&#1072;&#1090;&#1086;&#1088;&#1072;&#1084;%20(1)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H:\ECERS\&#1050;&#1088;&#1091;&#1075;&#1083;&#1099;&#1081;%20&#1089;&#1090;&#1086;&#1083;_&#1072;&#1087;&#1088;&#1077;&#1083;&#1100;%202015\1_&#1048;&#1090;&#1086;&#1075;%20&#1087;&#1086;%20&#1087;&#1086;&#1082;&#1072;&#1079;&#1072;&#1090;&#1077;&#1083;&#1103;&#1084;%20ECERS-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radarChart>
        <c:radarStyle val="filled"/>
        <c:varyColors val="0"/>
        <c:ser>
          <c:idx val="0"/>
          <c:order val="0"/>
          <c:tx>
            <c:strRef>
              <c:f>'Инфографика ECERS-R'!$B$2</c:f>
              <c:strCache>
                <c:ptCount val="1"/>
                <c:pt idx="0">
                  <c:v>Группа А</c:v>
                </c:pt>
              </c:strCache>
            </c:strRef>
          </c:tx>
          <c:cat>
            <c:strRef>
              <c:f>'Инфографика ECERS-R'!$A$4:$A$10</c:f>
              <c:strCache>
                <c:ptCount val="7"/>
                <c:pt idx="0">
                  <c:v>ПИО</c:v>
                </c:pt>
                <c:pt idx="1">
                  <c:v>РЛГ</c:v>
                </c:pt>
                <c:pt idx="2">
                  <c:v>РИЯ</c:v>
                </c:pt>
                <c:pt idx="3">
                  <c:v>З</c:v>
                </c:pt>
                <c:pt idx="4">
                  <c:v>В</c:v>
                </c:pt>
                <c:pt idx="5">
                  <c:v>СП</c:v>
                </c:pt>
                <c:pt idx="6">
                  <c:v>РП</c:v>
                </c:pt>
              </c:strCache>
            </c:strRef>
          </c:cat>
          <c:val>
            <c:numRef>
              <c:f>'Инфографика ECERS-R'!$B$4:$B$10</c:f>
              <c:numCache>
                <c:formatCode>0.00</c:formatCode>
                <c:ptCount val="7"/>
                <c:pt idx="0">
                  <c:v>5.375</c:v>
                </c:pt>
                <c:pt idx="1">
                  <c:v>5.861111111111111</c:v>
                </c:pt>
                <c:pt idx="2">
                  <c:v>5.875</c:v>
                </c:pt>
                <c:pt idx="3">
                  <c:v>4.96666666666667</c:v>
                </c:pt>
                <c:pt idx="4">
                  <c:v>6.399999999999999</c:v>
                </c:pt>
                <c:pt idx="5">
                  <c:v>5.25</c:v>
                </c:pt>
                <c:pt idx="6">
                  <c:v>5.055555555555546</c:v>
                </c:pt>
              </c:numCache>
            </c:numRef>
          </c:val>
        </c:ser>
        <c:ser>
          <c:idx val="1"/>
          <c:order val="1"/>
          <c:tx>
            <c:strRef>
              <c:f>'Инфографика ECERS-R'!$D$2</c:f>
              <c:strCache>
                <c:ptCount val="1"/>
                <c:pt idx="0">
                  <c:v>Группа B</c:v>
                </c:pt>
              </c:strCache>
            </c:strRef>
          </c:tx>
          <c:val>
            <c:numRef>
              <c:f>'Инфографика ECERS-R'!$D$4:$D$10</c:f>
              <c:numCache>
                <c:formatCode>0.00</c:formatCode>
                <c:ptCount val="7"/>
                <c:pt idx="0">
                  <c:v>3.187500000000001</c:v>
                </c:pt>
                <c:pt idx="1">
                  <c:v>3.833333333333333</c:v>
                </c:pt>
                <c:pt idx="2">
                  <c:v>3.2</c:v>
                </c:pt>
                <c:pt idx="3">
                  <c:v>2.7</c:v>
                </c:pt>
                <c:pt idx="4">
                  <c:v>4.38</c:v>
                </c:pt>
                <c:pt idx="5">
                  <c:v>3.3</c:v>
                </c:pt>
                <c:pt idx="6">
                  <c:v>3.783333333333335</c:v>
                </c:pt>
              </c:numCache>
            </c:numRef>
          </c:val>
        </c:ser>
        <c:ser>
          <c:idx val="2"/>
          <c:order val="2"/>
          <c:tx>
            <c:strRef>
              <c:f>'Инфографика ECERS-R'!$F$2</c:f>
              <c:strCache>
                <c:ptCount val="1"/>
                <c:pt idx="0">
                  <c:v>Группа C</c:v>
                </c:pt>
              </c:strCache>
            </c:strRef>
          </c:tx>
          <c:val>
            <c:numRef>
              <c:f>'Инфографика ECERS-R'!$F$4:$F$10</c:f>
              <c:numCache>
                <c:formatCode>0.00</c:formatCode>
                <c:ptCount val="7"/>
                <c:pt idx="0">
                  <c:v>3.358796296296296</c:v>
                </c:pt>
                <c:pt idx="1">
                  <c:v>3.733024691358024</c:v>
                </c:pt>
                <c:pt idx="2">
                  <c:v>3.053240740740741</c:v>
                </c:pt>
                <c:pt idx="3">
                  <c:v>2.571296296296296</c:v>
                </c:pt>
                <c:pt idx="4">
                  <c:v>3.799999999999999</c:v>
                </c:pt>
                <c:pt idx="5">
                  <c:v>2.467592592592594</c:v>
                </c:pt>
                <c:pt idx="6">
                  <c:v>3.373456790123457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5378616"/>
        <c:axId val="2104162488"/>
      </c:radarChart>
      <c:catAx>
        <c:axId val="-2105378616"/>
        <c:scaling>
          <c:orientation val="minMax"/>
        </c:scaling>
        <c:delete val="0"/>
        <c:axPos val="b"/>
        <c:majorGridlines/>
        <c:numFmt formatCode="General" sourceLinked="0"/>
        <c:majorTickMark val="out"/>
        <c:minorTickMark val="none"/>
        <c:tickLblPos val="nextTo"/>
        <c:crossAx val="2104162488"/>
        <c:crosses val="autoZero"/>
        <c:auto val="1"/>
        <c:lblAlgn val="ctr"/>
        <c:lblOffset val="100"/>
        <c:noMultiLvlLbl val="0"/>
      </c:catAx>
      <c:valAx>
        <c:axId val="2104162488"/>
        <c:scaling>
          <c:orientation val="minMax"/>
        </c:scaling>
        <c:delete val="0"/>
        <c:axPos val="l"/>
        <c:majorGridlines/>
        <c:numFmt formatCode="0.00" sourceLinked="1"/>
        <c:majorTickMark val="cross"/>
        <c:minorTickMark val="none"/>
        <c:tickLblPos val="nextTo"/>
        <c:crossAx val="-210537861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 b="1" i="0" baseline="0" dirty="0" smtClean="0">
                <a:effectLst/>
              </a:rPr>
              <a:t>Доля «пиков» </a:t>
            </a:r>
            <a:endParaRPr lang="ru-RU" dirty="0" smtClean="0">
              <a:effectLst/>
            </a:endParaRPr>
          </a:p>
          <a:p>
            <a:pPr>
              <a:defRPr/>
            </a:pPr>
            <a:r>
              <a:rPr lang="ru-RU" sz="1800" b="1" i="0" baseline="0" dirty="0" smtClean="0">
                <a:effectLst/>
              </a:rPr>
              <a:t>(засчитанных индикаторов)</a:t>
            </a:r>
            <a:endParaRPr lang="ru-RU" dirty="0" smtClean="0">
              <a:effectLst/>
            </a:endParaRPr>
          </a:p>
        </c:rich>
      </c:tx>
      <c:layout/>
      <c:overlay val="0"/>
    </c:title>
    <c:autoTitleDeleted val="0"/>
    <c:plotArea>
      <c:layout/>
      <c:radarChart>
        <c:radarStyle val="filled"/>
        <c:varyColors val="0"/>
        <c:ser>
          <c:idx val="0"/>
          <c:order val="0"/>
          <c:spPr>
            <a:solidFill>
              <a:srgbClr val="94B6D2">
                <a:lumMod val="75000"/>
              </a:srgbClr>
            </a:solidFill>
          </c:spPr>
          <c:cat>
            <c:strRef>
              <c:f>'[1_Итог по индикаторам (1).xlsx]Инфографика расхождения эксперт'!$A$377:$A$386</c:f>
              <c:strCache>
                <c:ptCount val="10"/>
                <c:pt idx="0">
                  <c:v>ВСИ1.1</c:v>
                </c:pt>
                <c:pt idx="1">
                  <c:v>ВСИ1.2</c:v>
                </c:pt>
                <c:pt idx="2">
                  <c:v>ВСИ3.1</c:v>
                </c:pt>
                <c:pt idx="3">
                  <c:v>ВСИ3.2</c:v>
                </c:pt>
                <c:pt idx="4">
                  <c:v>ВСИ3.3</c:v>
                </c:pt>
                <c:pt idx="5">
                  <c:v>ВСИ5.1</c:v>
                </c:pt>
                <c:pt idx="6">
                  <c:v>ВСИ5.2</c:v>
                </c:pt>
                <c:pt idx="7">
                  <c:v>ВСИ5.3</c:v>
                </c:pt>
                <c:pt idx="8">
                  <c:v>ВСИ7.1</c:v>
                </c:pt>
                <c:pt idx="9">
                  <c:v>ВСИ7.2</c:v>
                </c:pt>
              </c:strCache>
            </c:strRef>
          </c:cat>
          <c:val>
            <c:numRef>
              <c:f>'[1_Итог по индикаторам (1).xlsx]Инфографика пиков'!$B$377:$B$386</c:f>
              <c:numCache>
                <c:formatCode>0.00%</c:formatCode>
                <c:ptCount val="10"/>
                <c:pt idx="0">
                  <c:v>0.976744186046513</c:v>
                </c:pt>
                <c:pt idx="1">
                  <c:v>1.0</c:v>
                </c:pt>
                <c:pt idx="2">
                  <c:v>0.976744186046513</c:v>
                </c:pt>
                <c:pt idx="3">
                  <c:v>0.976744186046513</c:v>
                </c:pt>
                <c:pt idx="4">
                  <c:v>1.0</c:v>
                </c:pt>
                <c:pt idx="5">
                  <c:v>0.651162790697674</c:v>
                </c:pt>
                <c:pt idx="6">
                  <c:v>0.558139534883721</c:v>
                </c:pt>
                <c:pt idx="7">
                  <c:v>0.674418604651164</c:v>
                </c:pt>
                <c:pt idx="8">
                  <c:v>0.279069767441861</c:v>
                </c:pt>
                <c:pt idx="9">
                  <c:v>0.348837209302326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5017816"/>
        <c:axId val="2097592680"/>
      </c:radarChart>
      <c:catAx>
        <c:axId val="-2135017816"/>
        <c:scaling>
          <c:orientation val="minMax"/>
        </c:scaling>
        <c:delete val="0"/>
        <c:axPos val="b"/>
        <c:majorGridlines/>
        <c:numFmt formatCode="General" sourceLinked="0"/>
        <c:majorTickMark val="out"/>
        <c:minorTickMark val="none"/>
        <c:tickLblPos val="nextTo"/>
        <c:crossAx val="2097592680"/>
        <c:crosses val="autoZero"/>
        <c:auto val="1"/>
        <c:lblAlgn val="ctr"/>
        <c:lblOffset val="100"/>
        <c:noMultiLvlLbl val="0"/>
      </c:catAx>
      <c:valAx>
        <c:axId val="2097592680"/>
        <c:scaling>
          <c:orientation val="minMax"/>
          <c:max val="1.0"/>
        </c:scaling>
        <c:delete val="0"/>
        <c:axPos val="l"/>
        <c:majorGridlines/>
        <c:numFmt formatCode="0.00%" sourceLinked="1"/>
        <c:majorTickMark val="cross"/>
        <c:minorTickMark val="none"/>
        <c:tickLblPos val="nextTo"/>
        <c:txPr>
          <a:bodyPr/>
          <a:lstStyle/>
          <a:p>
            <a:pPr>
              <a:defRPr sz="700" baseline="0"/>
            </a:pPr>
            <a:endParaRPr lang="ru-RU"/>
          </a:p>
        </c:txPr>
        <c:crossAx val="-213501781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Доля «провалов»</a:t>
            </a:r>
          </a:p>
          <a:p>
            <a:pPr>
              <a:defRPr/>
            </a:pPr>
            <a:r>
              <a:rPr lang="ru-RU" dirty="0" smtClean="0"/>
              <a:t>(не засчитанных индикаторов)</a:t>
            </a:r>
            <a:endParaRPr lang="ru-RU" dirty="0"/>
          </a:p>
        </c:rich>
      </c:tx>
      <c:layout/>
      <c:overlay val="0"/>
    </c:title>
    <c:autoTitleDeleted val="0"/>
    <c:plotArea>
      <c:layout/>
      <c:radarChart>
        <c:radarStyle val="filled"/>
        <c:varyColors val="0"/>
        <c:ser>
          <c:idx val="0"/>
          <c:order val="0"/>
          <c:spPr>
            <a:solidFill>
              <a:srgbClr val="94B6D2">
                <a:lumMod val="75000"/>
              </a:srgbClr>
            </a:solidFill>
          </c:spPr>
          <c:cat>
            <c:strRef>
              <c:f>'[1_Итог по индикаторам (1).xlsx]Инфографика расхождения эксперт'!$A$377:$A$386</c:f>
              <c:strCache>
                <c:ptCount val="10"/>
                <c:pt idx="0">
                  <c:v>ВСИ1.1</c:v>
                </c:pt>
                <c:pt idx="1">
                  <c:v>ВСИ1.2</c:v>
                </c:pt>
                <c:pt idx="2">
                  <c:v>ВСИ3.1</c:v>
                </c:pt>
                <c:pt idx="3">
                  <c:v>ВСИ3.2</c:v>
                </c:pt>
                <c:pt idx="4">
                  <c:v>ВСИ3.3</c:v>
                </c:pt>
                <c:pt idx="5">
                  <c:v>ВСИ5.1</c:v>
                </c:pt>
                <c:pt idx="6">
                  <c:v>ВСИ5.2</c:v>
                </c:pt>
                <c:pt idx="7">
                  <c:v>ВСИ5.3</c:v>
                </c:pt>
                <c:pt idx="8">
                  <c:v>ВСИ7.1</c:v>
                </c:pt>
                <c:pt idx="9">
                  <c:v>ВСИ7.2</c:v>
                </c:pt>
              </c:strCache>
            </c:strRef>
          </c:cat>
          <c:val>
            <c:numRef>
              <c:f>'[1_Итог по индикаторам (1).xlsx]Инфографика провалов'!$B$377:$B$386</c:f>
              <c:numCache>
                <c:formatCode>0.00%</c:formatCode>
                <c:ptCount val="10"/>
                <c:pt idx="0">
                  <c:v>0.0232558139534884</c:v>
                </c:pt>
                <c:pt idx="1">
                  <c:v>0.0</c:v>
                </c:pt>
                <c:pt idx="2">
                  <c:v>0.0232558139534884</c:v>
                </c:pt>
                <c:pt idx="3">
                  <c:v>0.0232558139534884</c:v>
                </c:pt>
                <c:pt idx="4">
                  <c:v>0.0</c:v>
                </c:pt>
                <c:pt idx="5">
                  <c:v>0.348837209302326</c:v>
                </c:pt>
                <c:pt idx="6">
                  <c:v>0.44186046511628</c:v>
                </c:pt>
                <c:pt idx="7">
                  <c:v>0.325581395348838</c:v>
                </c:pt>
                <c:pt idx="8">
                  <c:v>0.720930232558143</c:v>
                </c:pt>
                <c:pt idx="9">
                  <c:v>0.651162790697674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5471928"/>
        <c:axId val="-2105429624"/>
      </c:radarChart>
      <c:catAx>
        <c:axId val="-2105471928"/>
        <c:scaling>
          <c:orientation val="minMax"/>
        </c:scaling>
        <c:delete val="0"/>
        <c:axPos val="b"/>
        <c:majorGridlines/>
        <c:numFmt formatCode="General" sourceLinked="0"/>
        <c:majorTickMark val="out"/>
        <c:minorTickMark val="none"/>
        <c:tickLblPos val="nextTo"/>
        <c:crossAx val="-2105429624"/>
        <c:crosses val="autoZero"/>
        <c:auto val="1"/>
        <c:lblAlgn val="ctr"/>
        <c:lblOffset val="100"/>
        <c:noMultiLvlLbl val="0"/>
      </c:catAx>
      <c:valAx>
        <c:axId val="-2105429624"/>
        <c:scaling>
          <c:orientation val="minMax"/>
          <c:max val="1.0"/>
        </c:scaling>
        <c:delete val="0"/>
        <c:axPos val="l"/>
        <c:majorGridlines/>
        <c:numFmt formatCode="0.00%" sourceLinked="1"/>
        <c:majorTickMark val="cross"/>
        <c:minorTickMark val="none"/>
        <c:tickLblPos val="nextTo"/>
        <c:txPr>
          <a:bodyPr/>
          <a:lstStyle/>
          <a:p>
            <a:pPr>
              <a:defRPr sz="700" baseline="0"/>
            </a:pPr>
            <a:endParaRPr lang="ru-RU"/>
          </a:p>
        </c:txPr>
        <c:crossAx val="-210547192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 b="1" i="0" baseline="0" dirty="0" smtClean="0">
                <a:effectLst/>
              </a:rPr>
              <a:t>Доля «пиков» </a:t>
            </a:r>
            <a:endParaRPr lang="ru-RU" dirty="0" smtClean="0">
              <a:effectLst/>
            </a:endParaRPr>
          </a:p>
          <a:p>
            <a:pPr>
              <a:defRPr/>
            </a:pPr>
            <a:r>
              <a:rPr lang="ru-RU" sz="1800" b="1" i="0" baseline="0" dirty="0" smtClean="0">
                <a:effectLst/>
              </a:rPr>
              <a:t>(засчитанных индикаторов</a:t>
            </a:r>
            <a:r>
              <a:rPr lang="en-US" sz="1800" b="1" i="0" baseline="0" dirty="0" smtClean="0">
                <a:effectLst/>
              </a:rPr>
              <a:t>)</a:t>
            </a:r>
            <a:endParaRPr lang="ru-RU" dirty="0">
              <a:effectLst/>
            </a:endParaRPr>
          </a:p>
        </c:rich>
      </c:tx>
      <c:layout/>
      <c:overlay val="0"/>
    </c:title>
    <c:autoTitleDeleted val="0"/>
    <c:plotArea>
      <c:layout/>
      <c:radarChart>
        <c:radarStyle val="filled"/>
        <c:varyColors val="0"/>
        <c:ser>
          <c:idx val="0"/>
          <c:order val="0"/>
          <c:spPr>
            <a:solidFill>
              <a:srgbClr val="94B6D2">
                <a:lumMod val="75000"/>
              </a:srgbClr>
            </a:solidFill>
          </c:spPr>
          <c:cat>
            <c:strRef>
              <c:f>'[1_Итог по индикаторам (1).xlsx]Инфографика расхождения эксперт'!$A$334:$A$345</c:f>
              <c:strCache>
                <c:ptCount val="12"/>
                <c:pt idx="0">
                  <c:v>Д1.1</c:v>
                </c:pt>
                <c:pt idx="1">
                  <c:v>Д1.2</c:v>
                </c:pt>
                <c:pt idx="2">
                  <c:v>Д1.3</c:v>
                </c:pt>
                <c:pt idx="3">
                  <c:v>Д3.1</c:v>
                </c:pt>
                <c:pt idx="4">
                  <c:v>Д3.2</c:v>
                </c:pt>
                <c:pt idx="5">
                  <c:v>Д3.3</c:v>
                </c:pt>
                <c:pt idx="6">
                  <c:v>Д5.1</c:v>
                </c:pt>
                <c:pt idx="7">
                  <c:v>Д5.2</c:v>
                </c:pt>
                <c:pt idx="8">
                  <c:v>Д5.3</c:v>
                </c:pt>
                <c:pt idx="9">
                  <c:v>Д5.4</c:v>
                </c:pt>
                <c:pt idx="10">
                  <c:v>Д7.1</c:v>
                </c:pt>
                <c:pt idx="11">
                  <c:v>Д7.2</c:v>
                </c:pt>
              </c:strCache>
            </c:strRef>
          </c:cat>
          <c:val>
            <c:numRef>
              <c:f>'[1_Итог по индикаторам (1).xlsx]Инфографика пиков'!$B$334:$B$345</c:f>
              <c:numCache>
                <c:formatCode>0.00%</c:formatCode>
                <c:ptCount val="12"/>
                <c:pt idx="0">
                  <c:v>0.976744186046513</c:v>
                </c:pt>
                <c:pt idx="1">
                  <c:v>0.953488372093024</c:v>
                </c:pt>
                <c:pt idx="2">
                  <c:v>0.883720930232558</c:v>
                </c:pt>
                <c:pt idx="3">
                  <c:v>0.976744186046513</c:v>
                </c:pt>
                <c:pt idx="4">
                  <c:v>0.930232558139535</c:v>
                </c:pt>
                <c:pt idx="5">
                  <c:v>0.883720930232558</c:v>
                </c:pt>
                <c:pt idx="6">
                  <c:v>0.744186046511628</c:v>
                </c:pt>
                <c:pt idx="7">
                  <c:v>0.627906976744188</c:v>
                </c:pt>
                <c:pt idx="8">
                  <c:v>0.720930232558143</c:v>
                </c:pt>
                <c:pt idx="9">
                  <c:v>0.162790697674419</c:v>
                </c:pt>
                <c:pt idx="10">
                  <c:v>0.279069767441861</c:v>
                </c:pt>
                <c:pt idx="11">
                  <c:v>0.232558139534884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80672600"/>
        <c:axId val="-2080669528"/>
      </c:radarChart>
      <c:catAx>
        <c:axId val="-2080672600"/>
        <c:scaling>
          <c:orientation val="minMax"/>
        </c:scaling>
        <c:delete val="0"/>
        <c:axPos val="b"/>
        <c:majorGridlines/>
        <c:numFmt formatCode="General" sourceLinked="0"/>
        <c:majorTickMark val="out"/>
        <c:minorTickMark val="none"/>
        <c:tickLblPos val="nextTo"/>
        <c:crossAx val="-2080669528"/>
        <c:crosses val="autoZero"/>
        <c:auto val="1"/>
        <c:lblAlgn val="ctr"/>
        <c:lblOffset val="100"/>
        <c:noMultiLvlLbl val="0"/>
      </c:catAx>
      <c:valAx>
        <c:axId val="-2080669528"/>
        <c:scaling>
          <c:orientation val="minMax"/>
          <c:max val="1.0"/>
        </c:scaling>
        <c:delete val="0"/>
        <c:axPos val="l"/>
        <c:majorGridlines/>
        <c:numFmt formatCode="0.00%" sourceLinked="1"/>
        <c:majorTickMark val="cross"/>
        <c:minorTickMark val="none"/>
        <c:tickLblPos val="nextTo"/>
        <c:txPr>
          <a:bodyPr/>
          <a:lstStyle/>
          <a:p>
            <a:pPr>
              <a:defRPr sz="700" baseline="0"/>
            </a:pPr>
            <a:endParaRPr lang="ru-RU"/>
          </a:p>
        </c:txPr>
        <c:crossAx val="-208067260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radarChart>
        <c:radarStyle val="marker"/>
        <c:varyColors val="0"/>
        <c:ser>
          <c:idx val="0"/>
          <c:order val="0"/>
          <c:tx>
            <c:strRef>
              <c:f>'Инфографика ECERS-R'!$B$1</c:f>
              <c:strCache>
                <c:ptCount val="1"/>
                <c:pt idx="0">
                  <c:v>Группа А</c:v>
                </c:pt>
              </c:strCache>
            </c:strRef>
          </c:tx>
          <c:spPr>
            <a:ln>
              <a:solidFill>
                <a:srgbClr val="94B6D2">
                  <a:lumMod val="75000"/>
                </a:srgbClr>
              </a:solidFill>
            </a:ln>
          </c:spPr>
          <c:marker>
            <c:spPr>
              <a:solidFill>
                <a:srgbClr val="94B6D2">
                  <a:lumMod val="75000"/>
                </a:srgbClr>
              </a:solidFill>
            </c:spPr>
          </c:marker>
          <c:cat>
            <c:strRef>
              <c:f>'Инфографика ECERS-R'!$A$3:$A$45</c:f>
              <c:strCache>
                <c:ptCount val="43"/>
                <c:pt idx="0">
                  <c:v>ВП</c:v>
                </c:pt>
                <c:pt idx="1">
                  <c:v>МРУ</c:v>
                </c:pt>
                <c:pt idx="2">
                  <c:v>МОК</c:v>
                </c:pt>
                <c:pt idx="3">
                  <c:v>ОДИ</c:v>
                </c:pt>
                <c:pt idx="4">
                  <c:v>МУ</c:v>
                </c:pt>
                <c:pt idx="5">
                  <c:v>ВД</c:v>
                </c:pt>
                <c:pt idx="6">
                  <c:v>ПДП</c:v>
                </c:pt>
                <c:pt idx="7">
                  <c:v>ОПИ</c:v>
                </c:pt>
                <c:pt idx="8">
                  <c:v>ВП</c:v>
                </c:pt>
                <c:pt idx="9">
                  <c:v>ЕЗ</c:v>
                </c:pt>
                <c:pt idx="10">
                  <c:v>ОС</c:v>
                </c:pt>
                <c:pt idx="11">
                  <c:v>ТП</c:v>
                </c:pt>
                <c:pt idx="12">
                  <c:v>РО</c:v>
                </c:pt>
                <c:pt idx="13">
                  <c:v>ОБ</c:v>
                </c:pt>
                <c:pt idx="14">
                  <c:v>КК</c:v>
                </c:pt>
                <c:pt idx="15">
                  <c:v>ПДО</c:v>
                </c:pt>
                <c:pt idx="16">
                  <c:v>ИЯ</c:v>
                </c:pt>
                <c:pt idx="17">
                  <c:v>НИ</c:v>
                </c:pt>
                <c:pt idx="18">
                  <c:v>ММ</c:v>
                </c:pt>
                <c:pt idx="19">
                  <c:v>И</c:v>
                </c:pt>
                <c:pt idx="20">
                  <c:v>МТ</c:v>
                </c:pt>
                <c:pt idx="21">
                  <c:v>К</c:v>
                </c:pt>
                <c:pt idx="22">
                  <c:v>ПВ</c:v>
                </c:pt>
                <c:pt idx="23">
                  <c:v>РИ</c:v>
                </c:pt>
                <c:pt idx="24">
                  <c:v>ПН</c:v>
                </c:pt>
                <c:pt idx="25">
                  <c:v>СЧ</c:v>
                </c:pt>
                <c:pt idx="26">
                  <c:v>ИТ</c:v>
                </c:pt>
                <c:pt idx="27">
                  <c:v>ПП</c:v>
                </c:pt>
                <c:pt idx="28">
                  <c:v>ПД</c:v>
                </c:pt>
                <c:pt idx="29">
                  <c:v>ОПД</c:v>
                </c:pt>
                <c:pt idx="30">
                  <c:v>Д</c:v>
                </c:pt>
                <c:pt idx="31">
                  <c:v>ВПД</c:v>
                </c:pt>
                <c:pt idx="32">
                  <c:v>ВД</c:v>
                </c:pt>
                <c:pt idx="33">
                  <c:v>РД</c:v>
                </c:pt>
                <c:pt idx="34">
                  <c:v>ВСИ</c:v>
                </c:pt>
                <c:pt idx="35">
                  <c:v>ВРГ</c:v>
                </c:pt>
                <c:pt idx="36">
                  <c:v>УДО</c:v>
                </c:pt>
                <c:pt idx="37">
                  <c:v>УРР</c:v>
                </c:pt>
                <c:pt idx="38">
                  <c:v>УУЛ</c:v>
                </c:pt>
                <c:pt idx="39">
                  <c:v>УУП</c:v>
                </c:pt>
                <c:pt idx="40">
                  <c:v>ВСП</c:v>
                </c:pt>
                <c:pt idx="41">
                  <c:v>КД</c:v>
                </c:pt>
                <c:pt idx="42">
                  <c:v>ВПР</c:v>
                </c:pt>
              </c:strCache>
            </c:strRef>
          </c:cat>
          <c:val>
            <c:numRef>
              <c:f>'Инфографика ECERS-R'!$B$3:$B$45</c:f>
              <c:numCache>
                <c:formatCode>0.00</c:formatCode>
                <c:ptCount val="43"/>
                <c:pt idx="0">
                  <c:v>5.333333333333348</c:v>
                </c:pt>
                <c:pt idx="1">
                  <c:v>5.0</c:v>
                </c:pt>
                <c:pt idx="2">
                  <c:v>6.0</c:v>
                </c:pt>
                <c:pt idx="3">
                  <c:v>5.666666666666667</c:v>
                </c:pt>
                <c:pt idx="4">
                  <c:v>6.0</c:v>
                </c:pt>
                <c:pt idx="5">
                  <c:v>5.833333333333348</c:v>
                </c:pt>
                <c:pt idx="6">
                  <c:v>4.833333333333348</c:v>
                </c:pt>
                <c:pt idx="7">
                  <c:v>4.333333333333348</c:v>
                </c:pt>
                <c:pt idx="8">
                  <c:v>6.666666666666667</c:v>
                </c:pt>
                <c:pt idx="9">
                  <c:v>6.0</c:v>
                </c:pt>
                <c:pt idx="10">
                  <c:v>4.666666666666667</c:v>
                </c:pt>
                <c:pt idx="11">
                  <c:v>6.333333333333348</c:v>
                </c:pt>
                <c:pt idx="12">
                  <c:v>5.666666666666667</c:v>
                </c:pt>
                <c:pt idx="13">
                  <c:v>5.833333333333348</c:v>
                </c:pt>
                <c:pt idx="14">
                  <c:v>5.666666666666667</c:v>
                </c:pt>
                <c:pt idx="15">
                  <c:v>6.0</c:v>
                </c:pt>
                <c:pt idx="16">
                  <c:v>5.833333333333348</c:v>
                </c:pt>
                <c:pt idx="17">
                  <c:v>6.0</c:v>
                </c:pt>
                <c:pt idx="18">
                  <c:v>5.666666666666667</c:v>
                </c:pt>
                <c:pt idx="19">
                  <c:v>6.0</c:v>
                </c:pt>
                <c:pt idx="20">
                  <c:v>5.833333333333348</c:v>
                </c:pt>
                <c:pt idx="21">
                  <c:v>5.333333333333348</c:v>
                </c:pt>
                <c:pt idx="22">
                  <c:v>3.666666666666666</c:v>
                </c:pt>
                <c:pt idx="23">
                  <c:v>5.666666666666667</c:v>
                </c:pt>
                <c:pt idx="24">
                  <c:v>3.833333333333333</c:v>
                </c:pt>
                <c:pt idx="25">
                  <c:v>5.166666666666667</c:v>
                </c:pt>
                <c:pt idx="26">
                  <c:v>5.0</c:v>
                </c:pt>
                <c:pt idx="27">
                  <c:v>3.5</c:v>
                </c:pt>
                <c:pt idx="28">
                  <c:v>5.333333333333348</c:v>
                </c:pt>
                <c:pt idx="29">
                  <c:v>6.166666666666667</c:v>
                </c:pt>
                <c:pt idx="30">
                  <c:v>6.833333333333348</c:v>
                </c:pt>
                <c:pt idx="31">
                  <c:v>6.833333333333348</c:v>
                </c:pt>
                <c:pt idx="32">
                  <c:v>6.833333333333348</c:v>
                </c:pt>
                <c:pt idx="33">
                  <c:v>6.666666666666667</c:v>
                </c:pt>
                <c:pt idx="34">
                  <c:v>6.833333333333348</c:v>
                </c:pt>
                <c:pt idx="35">
                  <c:v>6.0</c:v>
                </c:pt>
                <c:pt idx="36">
                  <c:v>1.5</c:v>
                </c:pt>
                <c:pt idx="37">
                  <c:v>5.333333333333348</c:v>
                </c:pt>
                <c:pt idx="38">
                  <c:v>3.333333333333333</c:v>
                </c:pt>
                <c:pt idx="39">
                  <c:v>4.333333333333348</c:v>
                </c:pt>
                <c:pt idx="40">
                  <c:v>6.666666666666667</c:v>
                </c:pt>
                <c:pt idx="41">
                  <c:v>4.333333333333348</c:v>
                </c:pt>
                <c:pt idx="42">
                  <c:v>6.333333333333348</c:v>
                </c:pt>
              </c:numCache>
            </c:numRef>
          </c:val>
        </c:ser>
        <c:ser>
          <c:idx val="1"/>
          <c:order val="1"/>
          <c:tx>
            <c:strRef>
              <c:f>'Инфографика ECERS-R'!$D$1</c:f>
              <c:strCache>
                <c:ptCount val="1"/>
                <c:pt idx="0">
                  <c:v>Группа B</c:v>
                </c:pt>
              </c:strCache>
            </c:strRef>
          </c:tx>
          <c:val>
            <c:numRef>
              <c:f>'Инфографика ECERS-R'!$D$3:$D$45</c:f>
              <c:numCache>
                <c:formatCode>0.00</c:formatCode>
                <c:ptCount val="43"/>
                <c:pt idx="0">
                  <c:v>3.3</c:v>
                </c:pt>
                <c:pt idx="1">
                  <c:v>4.6</c:v>
                </c:pt>
                <c:pt idx="2">
                  <c:v>3.6</c:v>
                </c:pt>
                <c:pt idx="3">
                  <c:v>4.3</c:v>
                </c:pt>
                <c:pt idx="4">
                  <c:v>2.1</c:v>
                </c:pt>
                <c:pt idx="5">
                  <c:v>1.5</c:v>
                </c:pt>
                <c:pt idx="6">
                  <c:v>3.5</c:v>
                </c:pt>
                <c:pt idx="7">
                  <c:v>2.6</c:v>
                </c:pt>
                <c:pt idx="8">
                  <c:v>2.6</c:v>
                </c:pt>
                <c:pt idx="9">
                  <c:v>3.9</c:v>
                </c:pt>
                <c:pt idx="10">
                  <c:v>2.8</c:v>
                </c:pt>
                <c:pt idx="11">
                  <c:v>4.2</c:v>
                </c:pt>
                <c:pt idx="12">
                  <c:v>4.9</c:v>
                </c:pt>
                <c:pt idx="13">
                  <c:v>4.6</c:v>
                </c:pt>
                <c:pt idx="14">
                  <c:v>3.5</c:v>
                </c:pt>
                <c:pt idx="15">
                  <c:v>3.4</c:v>
                </c:pt>
                <c:pt idx="16">
                  <c:v>2.3</c:v>
                </c:pt>
                <c:pt idx="17">
                  <c:v>3.6</c:v>
                </c:pt>
                <c:pt idx="18">
                  <c:v>3.1</c:v>
                </c:pt>
                <c:pt idx="19">
                  <c:v>3.6</c:v>
                </c:pt>
                <c:pt idx="20">
                  <c:v>2.6</c:v>
                </c:pt>
                <c:pt idx="21">
                  <c:v>4.2</c:v>
                </c:pt>
                <c:pt idx="22">
                  <c:v>2.4</c:v>
                </c:pt>
                <c:pt idx="23">
                  <c:v>4.2</c:v>
                </c:pt>
                <c:pt idx="24">
                  <c:v>2.8</c:v>
                </c:pt>
                <c:pt idx="25">
                  <c:v>2.5</c:v>
                </c:pt>
                <c:pt idx="26">
                  <c:v>0.700000000000001</c:v>
                </c:pt>
                <c:pt idx="27">
                  <c:v>0.9</c:v>
                </c:pt>
                <c:pt idx="28">
                  <c:v>3.1</c:v>
                </c:pt>
                <c:pt idx="29">
                  <c:v>4.5</c:v>
                </c:pt>
                <c:pt idx="30">
                  <c:v>4.3</c:v>
                </c:pt>
                <c:pt idx="31">
                  <c:v>5.0</c:v>
                </c:pt>
                <c:pt idx="32">
                  <c:v>5.0</c:v>
                </c:pt>
                <c:pt idx="33">
                  <c:v>4.0</c:v>
                </c:pt>
                <c:pt idx="34">
                  <c:v>4.8</c:v>
                </c:pt>
                <c:pt idx="35">
                  <c:v>4.2</c:v>
                </c:pt>
                <c:pt idx="36">
                  <c:v>0.2</c:v>
                </c:pt>
                <c:pt idx="37">
                  <c:v>3.9</c:v>
                </c:pt>
                <c:pt idx="38">
                  <c:v>2.3</c:v>
                </c:pt>
                <c:pt idx="39">
                  <c:v>4.1</c:v>
                </c:pt>
                <c:pt idx="40">
                  <c:v>3.7</c:v>
                </c:pt>
                <c:pt idx="41">
                  <c:v>4.4</c:v>
                </c:pt>
                <c:pt idx="42">
                  <c:v>4.3</c:v>
                </c:pt>
              </c:numCache>
            </c:numRef>
          </c:val>
        </c:ser>
        <c:ser>
          <c:idx val="2"/>
          <c:order val="2"/>
          <c:tx>
            <c:strRef>
              <c:f>'Инфографика ECERS-R'!$F$1</c:f>
              <c:strCache>
                <c:ptCount val="1"/>
                <c:pt idx="0">
                  <c:v>Группа C</c:v>
                </c:pt>
              </c:strCache>
            </c:strRef>
          </c:tx>
          <c:val>
            <c:numRef>
              <c:f>'Инфографика ECERS-R'!$F$3:$F$45</c:f>
              <c:numCache>
                <c:formatCode>0.00</c:formatCode>
                <c:ptCount val="43"/>
                <c:pt idx="0">
                  <c:v>4.009259259259259</c:v>
                </c:pt>
                <c:pt idx="1">
                  <c:v>4.555555555555534</c:v>
                </c:pt>
                <c:pt idx="2">
                  <c:v>2.935185185185178</c:v>
                </c:pt>
                <c:pt idx="3">
                  <c:v>3.740740740740747</c:v>
                </c:pt>
                <c:pt idx="4">
                  <c:v>1.870370370370371</c:v>
                </c:pt>
                <c:pt idx="5">
                  <c:v>2.462962962962963</c:v>
                </c:pt>
                <c:pt idx="6">
                  <c:v>3.777777777777788</c:v>
                </c:pt>
                <c:pt idx="7">
                  <c:v>3.51851851851852</c:v>
                </c:pt>
                <c:pt idx="8">
                  <c:v>3.009259259259258</c:v>
                </c:pt>
                <c:pt idx="9">
                  <c:v>2.731481481481482</c:v>
                </c:pt>
                <c:pt idx="10">
                  <c:v>2.601851851851852</c:v>
                </c:pt>
                <c:pt idx="11">
                  <c:v>4.833333333333348</c:v>
                </c:pt>
                <c:pt idx="12">
                  <c:v>4.314814814814794</c:v>
                </c:pt>
                <c:pt idx="13">
                  <c:v>4.907407407407407</c:v>
                </c:pt>
                <c:pt idx="14">
                  <c:v>3.37037037037037</c:v>
                </c:pt>
                <c:pt idx="15">
                  <c:v>2.805555555555555</c:v>
                </c:pt>
                <c:pt idx="16">
                  <c:v>2.944444444444444</c:v>
                </c:pt>
                <c:pt idx="17">
                  <c:v>3.092592592592595</c:v>
                </c:pt>
                <c:pt idx="18">
                  <c:v>3.574074074074074</c:v>
                </c:pt>
                <c:pt idx="19">
                  <c:v>2.518518518518518</c:v>
                </c:pt>
                <c:pt idx="20">
                  <c:v>2.166666666666666</c:v>
                </c:pt>
                <c:pt idx="21">
                  <c:v>3.222222222222223</c:v>
                </c:pt>
                <c:pt idx="22">
                  <c:v>3.046296296296296</c:v>
                </c:pt>
                <c:pt idx="23">
                  <c:v>3.740740740740746</c:v>
                </c:pt>
                <c:pt idx="24">
                  <c:v>2.314814814814813</c:v>
                </c:pt>
                <c:pt idx="25">
                  <c:v>2.851851851851851</c:v>
                </c:pt>
                <c:pt idx="26">
                  <c:v>1.12037037037037</c:v>
                </c:pt>
                <c:pt idx="27">
                  <c:v>1.157407407407407</c:v>
                </c:pt>
                <c:pt idx="28">
                  <c:v>3.712962962962963</c:v>
                </c:pt>
                <c:pt idx="29">
                  <c:v>3.694444444444444</c:v>
                </c:pt>
                <c:pt idx="30">
                  <c:v>4.111111111111111</c:v>
                </c:pt>
                <c:pt idx="31">
                  <c:v>3.555555555555555</c:v>
                </c:pt>
                <c:pt idx="32">
                  <c:v>3.925925925925925</c:v>
                </c:pt>
                <c:pt idx="33">
                  <c:v>3.259259259259258</c:v>
                </c:pt>
                <c:pt idx="34">
                  <c:v>3.990740740740741</c:v>
                </c:pt>
                <c:pt idx="35">
                  <c:v>2.175925925925926</c:v>
                </c:pt>
                <c:pt idx="36">
                  <c:v>0.240740740740741</c:v>
                </c:pt>
                <c:pt idx="37">
                  <c:v>2.777777777777788</c:v>
                </c:pt>
                <c:pt idx="38">
                  <c:v>2.472222222222221</c:v>
                </c:pt>
                <c:pt idx="39">
                  <c:v>3.824074074074074</c:v>
                </c:pt>
                <c:pt idx="40">
                  <c:v>3.703703703703704</c:v>
                </c:pt>
                <c:pt idx="41">
                  <c:v>3.203703703703704</c:v>
                </c:pt>
                <c:pt idx="42">
                  <c:v>4.259259259259259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9443512"/>
        <c:axId val="-2079440472"/>
      </c:radarChart>
      <c:catAx>
        <c:axId val="-2079443512"/>
        <c:scaling>
          <c:orientation val="minMax"/>
        </c:scaling>
        <c:delete val="0"/>
        <c:axPos val="b"/>
        <c:majorGridlines/>
        <c:numFmt formatCode="General" sourceLinked="0"/>
        <c:majorTickMark val="out"/>
        <c:minorTickMark val="none"/>
        <c:tickLblPos val="nextTo"/>
        <c:crossAx val="-2079440472"/>
        <c:crosses val="autoZero"/>
        <c:auto val="1"/>
        <c:lblAlgn val="ctr"/>
        <c:lblOffset val="100"/>
        <c:noMultiLvlLbl val="0"/>
      </c:catAx>
      <c:valAx>
        <c:axId val="-2079440472"/>
        <c:scaling>
          <c:orientation val="minMax"/>
        </c:scaling>
        <c:delete val="0"/>
        <c:axPos val="l"/>
        <c:majorGridlines/>
        <c:numFmt formatCode="0.00" sourceLinked="1"/>
        <c:majorTickMark val="cross"/>
        <c:minorTickMark val="none"/>
        <c:tickLblPos val="nextTo"/>
        <c:crossAx val="-20794435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8FA372-3492-4C01-8DC5-FF0FF26DB06A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B122CD3-E8C8-4E9E-ABC1-217BCDE6C70B}">
      <dgm:prSet phldrT="[Текст]" custT="1"/>
      <dgm:spPr/>
      <dgm:t>
        <a:bodyPr/>
        <a:lstStyle/>
        <a:p>
          <a:r>
            <a:rPr lang="ru-RU" sz="2800" b="1" dirty="0" smtClean="0"/>
            <a:t>Универсальность- «рамочный» характер ФГОС ДО</a:t>
          </a:r>
          <a:endParaRPr lang="ru-RU" sz="2800" b="1" dirty="0"/>
        </a:p>
      </dgm:t>
    </dgm:pt>
    <dgm:pt modelId="{420916AC-2F93-4EAA-9B88-38A9D1199BB0}" type="parTrans" cxnId="{0E19E8A2-C7A3-497D-8A93-A03C6DAA6768}">
      <dgm:prSet/>
      <dgm:spPr/>
      <dgm:t>
        <a:bodyPr/>
        <a:lstStyle/>
        <a:p>
          <a:endParaRPr lang="ru-RU"/>
        </a:p>
      </dgm:t>
    </dgm:pt>
    <dgm:pt modelId="{68D9F375-E385-48E3-A22F-3251BD64EB2C}" type="sibTrans" cxnId="{0E19E8A2-C7A3-497D-8A93-A03C6DAA6768}">
      <dgm:prSet/>
      <dgm:spPr/>
      <dgm:t>
        <a:bodyPr/>
        <a:lstStyle/>
        <a:p>
          <a:endParaRPr lang="ru-RU"/>
        </a:p>
      </dgm:t>
    </dgm:pt>
    <dgm:pt modelId="{05572C6C-0115-47ED-A5EF-1782DC77C589}">
      <dgm:prSet phldrT="[Текст]" custT="1"/>
      <dgm:spPr/>
      <dgm:t>
        <a:bodyPr/>
        <a:lstStyle/>
        <a:p>
          <a:r>
            <a:rPr lang="ru-RU" sz="3200" b="1" dirty="0" err="1" smtClean="0"/>
            <a:t>Поддерж-ка</a:t>
          </a:r>
          <a:r>
            <a:rPr lang="ru-RU" sz="3200" b="1" dirty="0" smtClean="0"/>
            <a:t> </a:t>
          </a:r>
          <a:r>
            <a:rPr lang="ru-RU" sz="3200" b="1" dirty="0" err="1" smtClean="0"/>
            <a:t>многооб-разия</a:t>
          </a:r>
          <a:endParaRPr lang="ru-RU" sz="3200" b="1" dirty="0"/>
        </a:p>
      </dgm:t>
    </dgm:pt>
    <dgm:pt modelId="{82920C63-B396-4EB5-910A-0CB593F980D7}" type="parTrans" cxnId="{2BC1CA00-0C05-4987-B7AB-CD133765B846}">
      <dgm:prSet/>
      <dgm:spPr/>
      <dgm:t>
        <a:bodyPr/>
        <a:lstStyle/>
        <a:p>
          <a:endParaRPr lang="ru-RU"/>
        </a:p>
      </dgm:t>
    </dgm:pt>
    <dgm:pt modelId="{805C01AA-1820-4035-9D17-6892BFD662D6}" type="sibTrans" cxnId="{2BC1CA00-0C05-4987-B7AB-CD133765B846}">
      <dgm:prSet/>
      <dgm:spPr/>
      <dgm:t>
        <a:bodyPr/>
        <a:lstStyle/>
        <a:p>
          <a:endParaRPr lang="ru-RU"/>
        </a:p>
      </dgm:t>
    </dgm:pt>
    <dgm:pt modelId="{FF9913FF-B4A9-4745-86F8-E8C3E1E97C46}" type="pres">
      <dgm:prSet presAssocID="{058FA372-3492-4C01-8DC5-FF0FF26DB06A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69577C-E9BB-4621-B90D-C120D5E5D21A}" type="pres">
      <dgm:prSet presAssocID="{058FA372-3492-4C01-8DC5-FF0FF26DB06A}" presName="divider" presStyleLbl="fgShp" presStyleIdx="0" presStyleCnt="1"/>
      <dgm:spPr/>
    </dgm:pt>
    <dgm:pt modelId="{B3E5ED4E-8967-46E7-89D7-41D8D0A08FA7}" type="pres">
      <dgm:prSet presAssocID="{EB122CD3-E8C8-4E9E-ABC1-217BCDE6C70B}" presName="downArrow" presStyleLbl="node1" presStyleIdx="0" presStyleCnt="2"/>
      <dgm:spPr/>
    </dgm:pt>
    <dgm:pt modelId="{7EF65A08-4F4D-4CE8-ABC9-7239C3A08C8E}" type="pres">
      <dgm:prSet presAssocID="{EB122CD3-E8C8-4E9E-ABC1-217BCDE6C70B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68F8A5-F40D-4CDA-8889-9EA9DE908C2A}" type="pres">
      <dgm:prSet presAssocID="{05572C6C-0115-47ED-A5EF-1782DC77C589}" presName="upArrow" presStyleLbl="node1" presStyleIdx="1" presStyleCnt="2"/>
      <dgm:spPr/>
    </dgm:pt>
    <dgm:pt modelId="{896183D7-194D-4730-98ED-3B80581F9C9C}" type="pres">
      <dgm:prSet presAssocID="{05572C6C-0115-47ED-A5EF-1782DC77C589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D585A3-C87B-6242-8119-60E354703501}" type="presOf" srcId="{05572C6C-0115-47ED-A5EF-1782DC77C589}" destId="{896183D7-194D-4730-98ED-3B80581F9C9C}" srcOrd="0" destOrd="0" presId="urn:microsoft.com/office/officeart/2005/8/layout/arrow3"/>
    <dgm:cxn modelId="{8A2C6454-B2A8-2D4E-ACB2-56C6894204F5}" type="presOf" srcId="{058FA372-3492-4C01-8DC5-FF0FF26DB06A}" destId="{FF9913FF-B4A9-4745-86F8-E8C3E1E97C46}" srcOrd="0" destOrd="0" presId="urn:microsoft.com/office/officeart/2005/8/layout/arrow3"/>
    <dgm:cxn modelId="{2BC1CA00-0C05-4987-B7AB-CD133765B846}" srcId="{058FA372-3492-4C01-8DC5-FF0FF26DB06A}" destId="{05572C6C-0115-47ED-A5EF-1782DC77C589}" srcOrd="1" destOrd="0" parTransId="{82920C63-B396-4EB5-910A-0CB593F980D7}" sibTransId="{805C01AA-1820-4035-9D17-6892BFD662D6}"/>
    <dgm:cxn modelId="{D7FCFEA0-2604-DF4B-8E64-97710FBE3A7B}" type="presOf" srcId="{EB122CD3-E8C8-4E9E-ABC1-217BCDE6C70B}" destId="{7EF65A08-4F4D-4CE8-ABC9-7239C3A08C8E}" srcOrd="0" destOrd="0" presId="urn:microsoft.com/office/officeart/2005/8/layout/arrow3"/>
    <dgm:cxn modelId="{0E19E8A2-C7A3-497D-8A93-A03C6DAA6768}" srcId="{058FA372-3492-4C01-8DC5-FF0FF26DB06A}" destId="{EB122CD3-E8C8-4E9E-ABC1-217BCDE6C70B}" srcOrd="0" destOrd="0" parTransId="{420916AC-2F93-4EAA-9B88-38A9D1199BB0}" sibTransId="{68D9F375-E385-48E3-A22F-3251BD64EB2C}"/>
    <dgm:cxn modelId="{D9F2022F-14A3-2D47-990D-C7D68C6399E5}" type="presParOf" srcId="{FF9913FF-B4A9-4745-86F8-E8C3E1E97C46}" destId="{0669577C-E9BB-4621-B90D-C120D5E5D21A}" srcOrd="0" destOrd="0" presId="urn:microsoft.com/office/officeart/2005/8/layout/arrow3"/>
    <dgm:cxn modelId="{4268992B-39B9-1C4D-A07D-0CD762E8DFEE}" type="presParOf" srcId="{FF9913FF-B4A9-4745-86F8-E8C3E1E97C46}" destId="{B3E5ED4E-8967-46E7-89D7-41D8D0A08FA7}" srcOrd="1" destOrd="0" presId="urn:microsoft.com/office/officeart/2005/8/layout/arrow3"/>
    <dgm:cxn modelId="{C2A9E085-D1F7-424A-B92E-2DF0A9B7C535}" type="presParOf" srcId="{FF9913FF-B4A9-4745-86F8-E8C3E1E97C46}" destId="{7EF65A08-4F4D-4CE8-ABC9-7239C3A08C8E}" srcOrd="2" destOrd="0" presId="urn:microsoft.com/office/officeart/2005/8/layout/arrow3"/>
    <dgm:cxn modelId="{03AD10CE-BB56-5147-B9E9-B501E94BB31D}" type="presParOf" srcId="{FF9913FF-B4A9-4745-86F8-E8C3E1E97C46}" destId="{B168F8A5-F40D-4CDA-8889-9EA9DE908C2A}" srcOrd="3" destOrd="0" presId="urn:microsoft.com/office/officeart/2005/8/layout/arrow3"/>
    <dgm:cxn modelId="{EFEEFC11-0AD8-A248-8370-2212A5D7925F}" type="presParOf" srcId="{FF9913FF-B4A9-4745-86F8-E8C3E1E97C46}" destId="{896183D7-194D-4730-98ED-3B80581F9C9C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59D148-F65A-405D-9B01-C91C023E9D72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FDFC7F9-37D8-4B1E-8687-285B406FD595}">
      <dgm:prSet phldrT="[Текст]"/>
      <dgm:spPr/>
      <dgm:t>
        <a:bodyPr/>
        <a:lstStyle/>
        <a:p>
          <a:r>
            <a:rPr lang="ru-RU" dirty="0" smtClean="0"/>
            <a:t>Показатель 1</a:t>
          </a:r>
          <a:endParaRPr lang="ru-RU" dirty="0"/>
        </a:p>
      </dgm:t>
    </dgm:pt>
    <dgm:pt modelId="{2AEC371D-E72C-40FF-84D0-6D0D0837D842}" type="parTrans" cxnId="{055E8EA6-0F36-495D-ABB1-D1455C69FE6F}">
      <dgm:prSet/>
      <dgm:spPr/>
      <dgm:t>
        <a:bodyPr/>
        <a:lstStyle/>
        <a:p>
          <a:endParaRPr lang="ru-RU"/>
        </a:p>
      </dgm:t>
    </dgm:pt>
    <dgm:pt modelId="{D7F202AD-44AB-4584-B3FA-3A32A2C3FFCC}" type="sibTrans" cxnId="{055E8EA6-0F36-495D-ABB1-D1455C69FE6F}">
      <dgm:prSet/>
      <dgm:spPr/>
      <dgm:t>
        <a:bodyPr/>
        <a:lstStyle/>
        <a:p>
          <a:endParaRPr lang="ru-RU"/>
        </a:p>
      </dgm:t>
    </dgm:pt>
    <dgm:pt modelId="{14788DD7-D091-4388-A3FA-0281EEA45801}">
      <dgm:prSet phldrT="[Текст]"/>
      <dgm:spPr/>
      <dgm:t>
        <a:bodyPr/>
        <a:lstStyle/>
        <a:p>
          <a:r>
            <a:rPr lang="ru-RU" dirty="0" smtClean="0"/>
            <a:t>Индикатор 1.1</a:t>
          </a:r>
          <a:endParaRPr lang="ru-RU" dirty="0"/>
        </a:p>
      </dgm:t>
    </dgm:pt>
    <dgm:pt modelId="{159D563E-8039-4A8D-A083-F296BDD80329}" type="parTrans" cxnId="{CD090206-85A3-4585-A947-60F0D227B180}">
      <dgm:prSet/>
      <dgm:spPr/>
      <dgm:t>
        <a:bodyPr/>
        <a:lstStyle/>
        <a:p>
          <a:endParaRPr lang="ru-RU"/>
        </a:p>
      </dgm:t>
    </dgm:pt>
    <dgm:pt modelId="{7084E437-B088-45ED-912F-5E3EA0C31F38}" type="sibTrans" cxnId="{CD090206-85A3-4585-A947-60F0D227B180}">
      <dgm:prSet/>
      <dgm:spPr/>
      <dgm:t>
        <a:bodyPr/>
        <a:lstStyle/>
        <a:p>
          <a:endParaRPr lang="ru-RU"/>
        </a:p>
      </dgm:t>
    </dgm:pt>
    <dgm:pt modelId="{E5DE1C27-C70A-43F5-9364-ADC59BBE957A}">
      <dgm:prSet phldrT="[Текст]"/>
      <dgm:spPr/>
      <dgm:t>
        <a:bodyPr/>
        <a:lstStyle/>
        <a:p>
          <a:r>
            <a:rPr lang="ru-RU" dirty="0" smtClean="0"/>
            <a:t>Индикатор 1.2</a:t>
          </a:r>
          <a:endParaRPr lang="ru-RU" dirty="0"/>
        </a:p>
      </dgm:t>
    </dgm:pt>
    <dgm:pt modelId="{2AB2C3E2-B1A4-43E7-BB67-CF7B2203D602}" type="parTrans" cxnId="{9E1CBD63-3F81-48D6-8F74-CF137F0172DF}">
      <dgm:prSet/>
      <dgm:spPr/>
      <dgm:t>
        <a:bodyPr/>
        <a:lstStyle/>
        <a:p>
          <a:endParaRPr lang="ru-RU"/>
        </a:p>
      </dgm:t>
    </dgm:pt>
    <dgm:pt modelId="{05D665AA-B4DF-4FAF-B292-84863CECD378}" type="sibTrans" cxnId="{9E1CBD63-3F81-48D6-8F74-CF137F0172DF}">
      <dgm:prSet/>
      <dgm:spPr/>
      <dgm:t>
        <a:bodyPr/>
        <a:lstStyle/>
        <a:p>
          <a:endParaRPr lang="ru-RU"/>
        </a:p>
      </dgm:t>
    </dgm:pt>
    <dgm:pt modelId="{88F35560-09FB-4226-BB9F-2C6B910F7514}">
      <dgm:prSet phldrT="[Текст]"/>
      <dgm:spPr/>
      <dgm:t>
        <a:bodyPr/>
        <a:lstStyle/>
        <a:p>
          <a:r>
            <a:rPr lang="ru-RU" dirty="0" smtClean="0"/>
            <a:t>Показатель 2</a:t>
          </a:r>
          <a:endParaRPr lang="ru-RU" dirty="0"/>
        </a:p>
      </dgm:t>
    </dgm:pt>
    <dgm:pt modelId="{A97C9B5E-F92B-4405-8BAA-4CE3C346D691}" type="parTrans" cxnId="{E01B8E7A-64C8-4B9E-BA39-808C50FF7A3F}">
      <dgm:prSet/>
      <dgm:spPr/>
      <dgm:t>
        <a:bodyPr/>
        <a:lstStyle/>
        <a:p>
          <a:endParaRPr lang="ru-RU"/>
        </a:p>
      </dgm:t>
    </dgm:pt>
    <dgm:pt modelId="{7FEF0C16-DECA-4975-84DE-1AD8221A52F6}" type="sibTrans" cxnId="{E01B8E7A-64C8-4B9E-BA39-808C50FF7A3F}">
      <dgm:prSet/>
      <dgm:spPr/>
      <dgm:t>
        <a:bodyPr/>
        <a:lstStyle/>
        <a:p>
          <a:endParaRPr lang="ru-RU"/>
        </a:p>
      </dgm:t>
    </dgm:pt>
    <dgm:pt modelId="{3BD09E23-99D4-40C3-8B73-4BEB27252C1C}">
      <dgm:prSet phldrT="[Текст]"/>
      <dgm:spPr/>
      <dgm:t>
        <a:bodyPr/>
        <a:lstStyle/>
        <a:p>
          <a:r>
            <a:rPr lang="ru-RU" dirty="0" smtClean="0"/>
            <a:t>Индикатор 2.1</a:t>
          </a:r>
          <a:endParaRPr lang="ru-RU" dirty="0"/>
        </a:p>
      </dgm:t>
    </dgm:pt>
    <dgm:pt modelId="{EC6CFD63-24DA-4B0B-A09A-E4827AAC8B77}" type="parTrans" cxnId="{62033E39-8919-42ED-9C96-55EB6F2CA2BE}">
      <dgm:prSet/>
      <dgm:spPr/>
      <dgm:t>
        <a:bodyPr/>
        <a:lstStyle/>
        <a:p>
          <a:endParaRPr lang="ru-RU"/>
        </a:p>
      </dgm:t>
    </dgm:pt>
    <dgm:pt modelId="{03D3EAB4-EBFC-4105-9C82-6BED40AC5177}" type="sibTrans" cxnId="{62033E39-8919-42ED-9C96-55EB6F2CA2BE}">
      <dgm:prSet/>
      <dgm:spPr/>
      <dgm:t>
        <a:bodyPr/>
        <a:lstStyle/>
        <a:p>
          <a:endParaRPr lang="ru-RU"/>
        </a:p>
      </dgm:t>
    </dgm:pt>
    <dgm:pt modelId="{78B181B5-D269-4C72-A840-1975AACA9A9A}">
      <dgm:prSet phldrT="[Текст]"/>
      <dgm:spPr/>
      <dgm:t>
        <a:bodyPr/>
        <a:lstStyle/>
        <a:p>
          <a:r>
            <a:rPr lang="ru-RU" dirty="0" smtClean="0"/>
            <a:t>Индикатор 2.2</a:t>
          </a:r>
          <a:endParaRPr lang="ru-RU" dirty="0"/>
        </a:p>
      </dgm:t>
    </dgm:pt>
    <dgm:pt modelId="{F884A9E6-24FE-4324-AC71-F8BF8D2BF5B1}" type="parTrans" cxnId="{389F1727-B18C-41C5-ABA0-8CD311D984A7}">
      <dgm:prSet/>
      <dgm:spPr/>
      <dgm:t>
        <a:bodyPr/>
        <a:lstStyle/>
        <a:p>
          <a:endParaRPr lang="ru-RU"/>
        </a:p>
      </dgm:t>
    </dgm:pt>
    <dgm:pt modelId="{7265C1EA-1C24-40B5-9E62-FA2709914636}" type="sibTrans" cxnId="{389F1727-B18C-41C5-ABA0-8CD311D984A7}">
      <dgm:prSet/>
      <dgm:spPr/>
      <dgm:t>
        <a:bodyPr/>
        <a:lstStyle/>
        <a:p>
          <a:endParaRPr lang="ru-RU"/>
        </a:p>
      </dgm:t>
    </dgm:pt>
    <dgm:pt modelId="{29421C0D-B82C-490B-9165-FA26AAE610C0}" type="pres">
      <dgm:prSet presAssocID="{7459D148-F65A-405D-9B01-C91C023E9D7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C062E78-388A-4635-98BD-9E80D23014DA}" type="pres">
      <dgm:prSet presAssocID="{AFDFC7F9-37D8-4B1E-8687-285B406FD595}" presName="root" presStyleCnt="0"/>
      <dgm:spPr/>
    </dgm:pt>
    <dgm:pt modelId="{F5C8520D-CEA0-40AB-A119-4FA2A5DE092C}" type="pres">
      <dgm:prSet presAssocID="{AFDFC7F9-37D8-4B1E-8687-285B406FD595}" presName="rootComposite" presStyleCnt="0"/>
      <dgm:spPr/>
    </dgm:pt>
    <dgm:pt modelId="{D9BAF095-1D1A-4D18-BE59-5C0010111D28}" type="pres">
      <dgm:prSet presAssocID="{AFDFC7F9-37D8-4B1E-8687-285B406FD595}" presName="rootText" presStyleLbl="node1" presStyleIdx="0" presStyleCnt="2"/>
      <dgm:spPr/>
      <dgm:t>
        <a:bodyPr/>
        <a:lstStyle/>
        <a:p>
          <a:endParaRPr lang="ru-RU"/>
        </a:p>
      </dgm:t>
    </dgm:pt>
    <dgm:pt modelId="{1E17EBAB-4879-4600-9011-95E3539C1B28}" type="pres">
      <dgm:prSet presAssocID="{AFDFC7F9-37D8-4B1E-8687-285B406FD595}" presName="rootConnector" presStyleLbl="node1" presStyleIdx="0" presStyleCnt="2"/>
      <dgm:spPr/>
      <dgm:t>
        <a:bodyPr/>
        <a:lstStyle/>
        <a:p>
          <a:endParaRPr lang="ru-RU"/>
        </a:p>
      </dgm:t>
    </dgm:pt>
    <dgm:pt modelId="{91785AD7-4269-4885-82EA-8B5BFCBF1D9A}" type="pres">
      <dgm:prSet presAssocID="{AFDFC7F9-37D8-4B1E-8687-285B406FD595}" presName="childShape" presStyleCnt="0"/>
      <dgm:spPr/>
    </dgm:pt>
    <dgm:pt modelId="{845BC389-2567-422A-8308-3C394133891F}" type="pres">
      <dgm:prSet presAssocID="{159D563E-8039-4A8D-A083-F296BDD80329}" presName="Name13" presStyleLbl="parChTrans1D2" presStyleIdx="0" presStyleCnt="4"/>
      <dgm:spPr/>
      <dgm:t>
        <a:bodyPr/>
        <a:lstStyle/>
        <a:p>
          <a:endParaRPr lang="ru-RU"/>
        </a:p>
      </dgm:t>
    </dgm:pt>
    <dgm:pt modelId="{C95CA452-451B-4353-BAF9-935001C400E3}" type="pres">
      <dgm:prSet presAssocID="{14788DD7-D091-4388-A3FA-0281EEA45801}" presName="child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46CC3A-9005-42AB-B2EA-4BF9E14ADD80}" type="pres">
      <dgm:prSet presAssocID="{2AB2C3E2-B1A4-43E7-BB67-CF7B2203D602}" presName="Name13" presStyleLbl="parChTrans1D2" presStyleIdx="1" presStyleCnt="4"/>
      <dgm:spPr/>
      <dgm:t>
        <a:bodyPr/>
        <a:lstStyle/>
        <a:p>
          <a:endParaRPr lang="ru-RU"/>
        </a:p>
      </dgm:t>
    </dgm:pt>
    <dgm:pt modelId="{DD83EE61-EA3A-4FCB-B305-9E8F957E14B0}" type="pres">
      <dgm:prSet presAssocID="{E5DE1C27-C70A-43F5-9364-ADC59BBE957A}" presName="child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947D1-6882-48D8-AA71-FF87D9AB9661}" type="pres">
      <dgm:prSet presAssocID="{88F35560-09FB-4226-BB9F-2C6B910F7514}" presName="root" presStyleCnt="0"/>
      <dgm:spPr/>
    </dgm:pt>
    <dgm:pt modelId="{014C4719-C2F1-42C3-8277-F530DDEEE0D8}" type="pres">
      <dgm:prSet presAssocID="{88F35560-09FB-4226-BB9F-2C6B910F7514}" presName="rootComposite" presStyleCnt="0"/>
      <dgm:spPr/>
    </dgm:pt>
    <dgm:pt modelId="{D05E1F97-E178-4995-B66D-849E4CB67073}" type="pres">
      <dgm:prSet presAssocID="{88F35560-09FB-4226-BB9F-2C6B910F7514}" presName="rootText" presStyleLbl="node1" presStyleIdx="1" presStyleCnt="2"/>
      <dgm:spPr/>
      <dgm:t>
        <a:bodyPr/>
        <a:lstStyle/>
        <a:p>
          <a:endParaRPr lang="ru-RU"/>
        </a:p>
      </dgm:t>
    </dgm:pt>
    <dgm:pt modelId="{7BEE0835-0D6F-4A53-8E67-2899793125F1}" type="pres">
      <dgm:prSet presAssocID="{88F35560-09FB-4226-BB9F-2C6B910F7514}" presName="rootConnector" presStyleLbl="node1" presStyleIdx="1" presStyleCnt="2"/>
      <dgm:spPr/>
      <dgm:t>
        <a:bodyPr/>
        <a:lstStyle/>
        <a:p>
          <a:endParaRPr lang="ru-RU"/>
        </a:p>
      </dgm:t>
    </dgm:pt>
    <dgm:pt modelId="{A39D9E12-E3FD-41C7-AB53-6A393B84C8E8}" type="pres">
      <dgm:prSet presAssocID="{88F35560-09FB-4226-BB9F-2C6B910F7514}" presName="childShape" presStyleCnt="0"/>
      <dgm:spPr/>
    </dgm:pt>
    <dgm:pt modelId="{152D8E2F-D80A-4F71-9902-D1F52AC86EF4}" type="pres">
      <dgm:prSet presAssocID="{EC6CFD63-24DA-4B0B-A09A-E4827AAC8B77}" presName="Name13" presStyleLbl="parChTrans1D2" presStyleIdx="2" presStyleCnt="4"/>
      <dgm:spPr/>
      <dgm:t>
        <a:bodyPr/>
        <a:lstStyle/>
        <a:p>
          <a:endParaRPr lang="ru-RU"/>
        </a:p>
      </dgm:t>
    </dgm:pt>
    <dgm:pt modelId="{149A03D9-D4CC-431D-9E4D-9D1C620F708C}" type="pres">
      <dgm:prSet presAssocID="{3BD09E23-99D4-40C3-8B73-4BEB27252C1C}" presName="child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188ED3-1B8E-459C-9D3F-C3DAB9A91C85}" type="pres">
      <dgm:prSet presAssocID="{F884A9E6-24FE-4324-AC71-F8BF8D2BF5B1}" presName="Name13" presStyleLbl="parChTrans1D2" presStyleIdx="3" presStyleCnt="4"/>
      <dgm:spPr/>
      <dgm:t>
        <a:bodyPr/>
        <a:lstStyle/>
        <a:p>
          <a:endParaRPr lang="ru-RU"/>
        </a:p>
      </dgm:t>
    </dgm:pt>
    <dgm:pt modelId="{37A95E8F-D5FD-40FB-AA47-ACE32574F677}" type="pres">
      <dgm:prSet presAssocID="{78B181B5-D269-4C72-A840-1975AACA9A9A}" presName="child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C213C79-1F4B-5143-A0F7-687F056B9DBC}" type="presOf" srcId="{3BD09E23-99D4-40C3-8B73-4BEB27252C1C}" destId="{149A03D9-D4CC-431D-9E4D-9D1C620F708C}" srcOrd="0" destOrd="0" presId="urn:microsoft.com/office/officeart/2005/8/layout/hierarchy3"/>
    <dgm:cxn modelId="{7E2055BF-D21C-144B-A637-A8D13278E3CD}" type="presOf" srcId="{2AB2C3E2-B1A4-43E7-BB67-CF7B2203D602}" destId="{8E46CC3A-9005-42AB-B2EA-4BF9E14ADD80}" srcOrd="0" destOrd="0" presId="urn:microsoft.com/office/officeart/2005/8/layout/hierarchy3"/>
    <dgm:cxn modelId="{E01B8E7A-64C8-4B9E-BA39-808C50FF7A3F}" srcId="{7459D148-F65A-405D-9B01-C91C023E9D72}" destId="{88F35560-09FB-4226-BB9F-2C6B910F7514}" srcOrd="1" destOrd="0" parTransId="{A97C9B5E-F92B-4405-8BAA-4CE3C346D691}" sibTransId="{7FEF0C16-DECA-4975-84DE-1AD8221A52F6}"/>
    <dgm:cxn modelId="{055E8EA6-0F36-495D-ABB1-D1455C69FE6F}" srcId="{7459D148-F65A-405D-9B01-C91C023E9D72}" destId="{AFDFC7F9-37D8-4B1E-8687-285B406FD595}" srcOrd="0" destOrd="0" parTransId="{2AEC371D-E72C-40FF-84D0-6D0D0837D842}" sibTransId="{D7F202AD-44AB-4584-B3FA-3A32A2C3FFCC}"/>
    <dgm:cxn modelId="{389F1727-B18C-41C5-ABA0-8CD311D984A7}" srcId="{88F35560-09FB-4226-BB9F-2C6B910F7514}" destId="{78B181B5-D269-4C72-A840-1975AACA9A9A}" srcOrd="1" destOrd="0" parTransId="{F884A9E6-24FE-4324-AC71-F8BF8D2BF5B1}" sibTransId="{7265C1EA-1C24-40B5-9E62-FA2709914636}"/>
    <dgm:cxn modelId="{A3F1A6A5-826A-4348-9152-E0822C70364D}" type="presOf" srcId="{88F35560-09FB-4226-BB9F-2C6B910F7514}" destId="{7BEE0835-0D6F-4A53-8E67-2899793125F1}" srcOrd="1" destOrd="0" presId="urn:microsoft.com/office/officeart/2005/8/layout/hierarchy3"/>
    <dgm:cxn modelId="{58912627-185B-2349-9993-ACC7166CC19A}" type="presOf" srcId="{EC6CFD63-24DA-4B0B-A09A-E4827AAC8B77}" destId="{152D8E2F-D80A-4F71-9902-D1F52AC86EF4}" srcOrd="0" destOrd="0" presId="urn:microsoft.com/office/officeart/2005/8/layout/hierarchy3"/>
    <dgm:cxn modelId="{C12F5B57-4DFB-F941-9BE7-52FEA2A614CF}" type="presOf" srcId="{88F35560-09FB-4226-BB9F-2C6B910F7514}" destId="{D05E1F97-E178-4995-B66D-849E4CB67073}" srcOrd="0" destOrd="0" presId="urn:microsoft.com/office/officeart/2005/8/layout/hierarchy3"/>
    <dgm:cxn modelId="{714BA1CF-D383-1C48-8AA2-942923D1A400}" type="presOf" srcId="{78B181B5-D269-4C72-A840-1975AACA9A9A}" destId="{37A95E8F-D5FD-40FB-AA47-ACE32574F677}" srcOrd="0" destOrd="0" presId="urn:microsoft.com/office/officeart/2005/8/layout/hierarchy3"/>
    <dgm:cxn modelId="{E9B42AA6-DB8C-DF43-9927-FAA0FDF6DCD1}" type="presOf" srcId="{AFDFC7F9-37D8-4B1E-8687-285B406FD595}" destId="{D9BAF095-1D1A-4D18-BE59-5C0010111D28}" srcOrd="0" destOrd="0" presId="urn:microsoft.com/office/officeart/2005/8/layout/hierarchy3"/>
    <dgm:cxn modelId="{217856B9-9177-3B4D-93FC-9822C3008A92}" type="presOf" srcId="{159D563E-8039-4A8D-A083-F296BDD80329}" destId="{845BC389-2567-422A-8308-3C394133891F}" srcOrd="0" destOrd="0" presId="urn:microsoft.com/office/officeart/2005/8/layout/hierarchy3"/>
    <dgm:cxn modelId="{C250AC59-FAAF-B04C-83BA-66D28DA7FBB5}" type="presOf" srcId="{7459D148-F65A-405D-9B01-C91C023E9D72}" destId="{29421C0D-B82C-490B-9165-FA26AAE610C0}" srcOrd="0" destOrd="0" presId="urn:microsoft.com/office/officeart/2005/8/layout/hierarchy3"/>
    <dgm:cxn modelId="{511AD602-8C8F-C44D-A396-E0ABCC6DD95E}" type="presOf" srcId="{F884A9E6-24FE-4324-AC71-F8BF8D2BF5B1}" destId="{7C188ED3-1B8E-459C-9D3F-C3DAB9A91C85}" srcOrd="0" destOrd="0" presId="urn:microsoft.com/office/officeart/2005/8/layout/hierarchy3"/>
    <dgm:cxn modelId="{62033E39-8919-42ED-9C96-55EB6F2CA2BE}" srcId="{88F35560-09FB-4226-BB9F-2C6B910F7514}" destId="{3BD09E23-99D4-40C3-8B73-4BEB27252C1C}" srcOrd="0" destOrd="0" parTransId="{EC6CFD63-24DA-4B0B-A09A-E4827AAC8B77}" sibTransId="{03D3EAB4-EBFC-4105-9C82-6BED40AC5177}"/>
    <dgm:cxn modelId="{AFDC8DB3-4E28-7344-9651-A29D95C4A0A6}" type="presOf" srcId="{14788DD7-D091-4388-A3FA-0281EEA45801}" destId="{C95CA452-451B-4353-BAF9-935001C400E3}" srcOrd="0" destOrd="0" presId="urn:microsoft.com/office/officeart/2005/8/layout/hierarchy3"/>
    <dgm:cxn modelId="{7646DDBD-7327-6143-A01F-BE205D529CBF}" type="presOf" srcId="{AFDFC7F9-37D8-4B1E-8687-285B406FD595}" destId="{1E17EBAB-4879-4600-9011-95E3539C1B28}" srcOrd="1" destOrd="0" presId="urn:microsoft.com/office/officeart/2005/8/layout/hierarchy3"/>
    <dgm:cxn modelId="{9E1CBD63-3F81-48D6-8F74-CF137F0172DF}" srcId="{AFDFC7F9-37D8-4B1E-8687-285B406FD595}" destId="{E5DE1C27-C70A-43F5-9364-ADC59BBE957A}" srcOrd="1" destOrd="0" parTransId="{2AB2C3E2-B1A4-43E7-BB67-CF7B2203D602}" sibTransId="{05D665AA-B4DF-4FAF-B292-84863CECD378}"/>
    <dgm:cxn modelId="{CD090206-85A3-4585-A947-60F0D227B180}" srcId="{AFDFC7F9-37D8-4B1E-8687-285B406FD595}" destId="{14788DD7-D091-4388-A3FA-0281EEA45801}" srcOrd="0" destOrd="0" parTransId="{159D563E-8039-4A8D-A083-F296BDD80329}" sibTransId="{7084E437-B088-45ED-912F-5E3EA0C31F38}"/>
    <dgm:cxn modelId="{A6BB0B4C-9E0B-B34D-BE39-ED3807F20220}" type="presOf" srcId="{E5DE1C27-C70A-43F5-9364-ADC59BBE957A}" destId="{DD83EE61-EA3A-4FCB-B305-9E8F957E14B0}" srcOrd="0" destOrd="0" presId="urn:microsoft.com/office/officeart/2005/8/layout/hierarchy3"/>
    <dgm:cxn modelId="{B2A65F97-C0EE-C441-8735-7928620DDD1C}" type="presParOf" srcId="{29421C0D-B82C-490B-9165-FA26AAE610C0}" destId="{9C062E78-388A-4635-98BD-9E80D23014DA}" srcOrd="0" destOrd="0" presId="urn:microsoft.com/office/officeart/2005/8/layout/hierarchy3"/>
    <dgm:cxn modelId="{B715B65C-A675-6D4D-B831-D5FCD072AAD0}" type="presParOf" srcId="{9C062E78-388A-4635-98BD-9E80D23014DA}" destId="{F5C8520D-CEA0-40AB-A119-4FA2A5DE092C}" srcOrd="0" destOrd="0" presId="urn:microsoft.com/office/officeart/2005/8/layout/hierarchy3"/>
    <dgm:cxn modelId="{36CCCDC6-9471-3A46-B6C8-1577213F9AE7}" type="presParOf" srcId="{F5C8520D-CEA0-40AB-A119-4FA2A5DE092C}" destId="{D9BAF095-1D1A-4D18-BE59-5C0010111D28}" srcOrd="0" destOrd="0" presId="urn:microsoft.com/office/officeart/2005/8/layout/hierarchy3"/>
    <dgm:cxn modelId="{F2F0AF81-D2F4-E84E-8347-87C7C43289CA}" type="presParOf" srcId="{F5C8520D-CEA0-40AB-A119-4FA2A5DE092C}" destId="{1E17EBAB-4879-4600-9011-95E3539C1B28}" srcOrd="1" destOrd="0" presId="urn:microsoft.com/office/officeart/2005/8/layout/hierarchy3"/>
    <dgm:cxn modelId="{35E52D5B-14D1-5F45-98F2-A5701E1A5638}" type="presParOf" srcId="{9C062E78-388A-4635-98BD-9E80D23014DA}" destId="{91785AD7-4269-4885-82EA-8B5BFCBF1D9A}" srcOrd="1" destOrd="0" presId="urn:microsoft.com/office/officeart/2005/8/layout/hierarchy3"/>
    <dgm:cxn modelId="{9A776776-9E94-314B-AC3F-F9E08D368944}" type="presParOf" srcId="{91785AD7-4269-4885-82EA-8B5BFCBF1D9A}" destId="{845BC389-2567-422A-8308-3C394133891F}" srcOrd="0" destOrd="0" presId="urn:microsoft.com/office/officeart/2005/8/layout/hierarchy3"/>
    <dgm:cxn modelId="{ED81ED8C-E21F-8244-ACC8-E4FF38FB82FF}" type="presParOf" srcId="{91785AD7-4269-4885-82EA-8B5BFCBF1D9A}" destId="{C95CA452-451B-4353-BAF9-935001C400E3}" srcOrd="1" destOrd="0" presId="urn:microsoft.com/office/officeart/2005/8/layout/hierarchy3"/>
    <dgm:cxn modelId="{0BEEBA07-DA82-D446-A8D5-35540F4FF062}" type="presParOf" srcId="{91785AD7-4269-4885-82EA-8B5BFCBF1D9A}" destId="{8E46CC3A-9005-42AB-B2EA-4BF9E14ADD80}" srcOrd="2" destOrd="0" presId="urn:microsoft.com/office/officeart/2005/8/layout/hierarchy3"/>
    <dgm:cxn modelId="{82026C64-F482-F74E-9686-A4B4C2BA64B9}" type="presParOf" srcId="{91785AD7-4269-4885-82EA-8B5BFCBF1D9A}" destId="{DD83EE61-EA3A-4FCB-B305-9E8F957E14B0}" srcOrd="3" destOrd="0" presId="urn:microsoft.com/office/officeart/2005/8/layout/hierarchy3"/>
    <dgm:cxn modelId="{65EB3C05-4E91-994D-BC62-8FDD077E96C9}" type="presParOf" srcId="{29421C0D-B82C-490B-9165-FA26AAE610C0}" destId="{F66947D1-6882-48D8-AA71-FF87D9AB9661}" srcOrd="1" destOrd="0" presId="urn:microsoft.com/office/officeart/2005/8/layout/hierarchy3"/>
    <dgm:cxn modelId="{90D31752-F01A-CD49-9D82-D7D97FFBE6BC}" type="presParOf" srcId="{F66947D1-6882-48D8-AA71-FF87D9AB9661}" destId="{014C4719-C2F1-42C3-8277-F530DDEEE0D8}" srcOrd="0" destOrd="0" presId="urn:microsoft.com/office/officeart/2005/8/layout/hierarchy3"/>
    <dgm:cxn modelId="{A0217BDF-D336-D443-9D5C-92B48B66200B}" type="presParOf" srcId="{014C4719-C2F1-42C3-8277-F530DDEEE0D8}" destId="{D05E1F97-E178-4995-B66D-849E4CB67073}" srcOrd="0" destOrd="0" presId="urn:microsoft.com/office/officeart/2005/8/layout/hierarchy3"/>
    <dgm:cxn modelId="{89A061CF-D30A-9A4A-8DD6-0A30C7234AB9}" type="presParOf" srcId="{014C4719-C2F1-42C3-8277-F530DDEEE0D8}" destId="{7BEE0835-0D6F-4A53-8E67-2899793125F1}" srcOrd="1" destOrd="0" presId="urn:microsoft.com/office/officeart/2005/8/layout/hierarchy3"/>
    <dgm:cxn modelId="{961B94E4-4588-894C-8B6C-B1B5CD89E2AE}" type="presParOf" srcId="{F66947D1-6882-48D8-AA71-FF87D9AB9661}" destId="{A39D9E12-E3FD-41C7-AB53-6A393B84C8E8}" srcOrd="1" destOrd="0" presId="urn:microsoft.com/office/officeart/2005/8/layout/hierarchy3"/>
    <dgm:cxn modelId="{F60A8F9C-76EC-1A41-A9A9-84E95FEA1724}" type="presParOf" srcId="{A39D9E12-E3FD-41C7-AB53-6A393B84C8E8}" destId="{152D8E2F-D80A-4F71-9902-D1F52AC86EF4}" srcOrd="0" destOrd="0" presId="urn:microsoft.com/office/officeart/2005/8/layout/hierarchy3"/>
    <dgm:cxn modelId="{54F0FC15-ECB4-B346-A567-5AFD2D3E9C61}" type="presParOf" srcId="{A39D9E12-E3FD-41C7-AB53-6A393B84C8E8}" destId="{149A03D9-D4CC-431D-9E4D-9D1C620F708C}" srcOrd="1" destOrd="0" presId="urn:microsoft.com/office/officeart/2005/8/layout/hierarchy3"/>
    <dgm:cxn modelId="{FD9AE5DB-E020-E14B-B48B-B3AD20AB74C5}" type="presParOf" srcId="{A39D9E12-E3FD-41C7-AB53-6A393B84C8E8}" destId="{7C188ED3-1B8E-459C-9D3F-C3DAB9A91C85}" srcOrd="2" destOrd="0" presId="urn:microsoft.com/office/officeart/2005/8/layout/hierarchy3"/>
    <dgm:cxn modelId="{098A15BD-FB5B-2E4C-81B6-9CF7A9CFC099}" type="presParOf" srcId="{A39D9E12-E3FD-41C7-AB53-6A393B84C8E8}" destId="{37A95E8F-D5FD-40FB-AA47-ACE32574F677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69577C-E9BB-4621-B90D-C120D5E5D21A}">
      <dsp:nvSpPr>
        <dsp:cNvPr id="0" name=""/>
        <dsp:cNvSpPr/>
      </dsp:nvSpPr>
      <dsp:spPr>
        <a:xfrm rot="21300000">
          <a:off x="23383" y="1966675"/>
          <a:ext cx="7573232" cy="867249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E5ED4E-8967-46E7-89D7-41D8D0A08FA7}">
      <dsp:nvSpPr>
        <dsp:cNvPr id="0" name=""/>
        <dsp:cNvSpPr/>
      </dsp:nvSpPr>
      <dsp:spPr>
        <a:xfrm>
          <a:off x="914400" y="240030"/>
          <a:ext cx="2286000" cy="1920240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F65A08-4F4D-4CE8-ABC9-7239C3A08C8E}">
      <dsp:nvSpPr>
        <dsp:cNvPr id="0" name=""/>
        <dsp:cNvSpPr/>
      </dsp:nvSpPr>
      <dsp:spPr>
        <a:xfrm>
          <a:off x="4038600" y="0"/>
          <a:ext cx="2438400" cy="2016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Универсальность- «рамочный» характер ФГОС ДО</a:t>
          </a:r>
          <a:endParaRPr lang="ru-RU" sz="2800" b="1" kern="1200" dirty="0"/>
        </a:p>
      </dsp:txBody>
      <dsp:txXfrm>
        <a:off x="4038600" y="0"/>
        <a:ext cx="2438400" cy="2016252"/>
      </dsp:txXfrm>
    </dsp:sp>
    <dsp:sp modelId="{B168F8A5-F40D-4CDA-8889-9EA9DE908C2A}">
      <dsp:nvSpPr>
        <dsp:cNvPr id="0" name=""/>
        <dsp:cNvSpPr/>
      </dsp:nvSpPr>
      <dsp:spPr>
        <a:xfrm>
          <a:off x="4419599" y="2640330"/>
          <a:ext cx="2286000" cy="1920240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6183D7-194D-4730-98ED-3B80581F9C9C}">
      <dsp:nvSpPr>
        <dsp:cNvPr id="0" name=""/>
        <dsp:cNvSpPr/>
      </dsp:nvSpPr>
      <dsp:spPr>
        <a:xfrm>
          <a:off x="1143000" y="2784347"/>
          <a:ext cx="2438400" cy="2016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err="1" smtClean="0"/>
            <a:t>Поддерж-ка</a:t>
          </a:r>
          <a:r>
            <a:rPr lang="ru-RU" sz="3200" b="1" kern="1200" dirty="0" smtClean="0"/>
            <a:t> </a:t>
          </a:r>
          <a:r>
            <a:rPr lang="ru-RU" sz="3200" b="1" kern="1200" dirty="0" err="1" smtClean="0"/>
            <a:t>многооб-разия</a:t>
          </a:r>
          <a:endParaRPr lang="ru-RU" sz="3200" b="1" kern="1200" dirty="0"/>
        </a:p>
      </dsp:txBody>
      <dsp:txXfrm>
        <a:off x="1143000" y="2784347"/>
        <a:ext cx="2438400" cy="20162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AF095-1D1A-4D18-BE59-5C0010111D28}">
      <dsp:nvSpPr>
        <dsp:cNvPr id="0" name=""/>
        <dsp:cNvSpPr/>
      </dsp:nvSpPr>
      <dsp:spPr>
        <a:xfrm>
          <a:off x="474" y="279768"/>
          <a:ext cx="1726778" cy="8633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Показатель 1</a:t>
          </a:r>
          <a:endParaRPr lang="ru-RU" sz="2500" kern="1200" dirty="0"/>
        </a:p>
      </dsp:txBody>
      <dsp:txXfrm>
        <a:off x="25762" y="305056"/>
        <a:ext cx="1676202" cy="812813"/>
      </dsp:txXfrm>
    </dsp:sp>
    <dsp:sp modelId="{845BC389-2567-422A-8308-3C394133891F}">
      <dsp:nvSpPr>
        <dsp:cNvPr id="0" name=""/>
        <dsp:cNvSpPr/>
      </dsp:nvSpPr>
      <dsp:spPr>
        <a:xfrm>
          <a:off x="173152" y="1143158"/>
          <a:ext cx="172677" cy="6475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7541"/>
              </a:lnTo>
              <a:lnTo>
                <a:pt x="172677" y="64754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5CA452-451B-4353-BAF9-935001C400E3}">
      <dsp:nvSpPr>
        <dsp:cNvPr id="0" name=""/>
        <dsp:cNvSpPr/>
      </dsp:nvSpPr>
      <dsp:spPr>
        <a:xfrm>
          <a:off x="345830" y="1359005"/>
          <a:ext cx="1381422" cy="8633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Индикатор 1.1</a:t>
          </a:r>
          <a:endParaRPr lang="ru-RU" sz="2100" kern="1200" dirty="0"/>
        </a:p>
      </dsp:txBody>
      <dsp:txXfrm>
        <a:off x="371118" y="1384293"/>
        <a:ext cx="1330846" cy="812813"/>
      </dsp:txXfrm>
    </dsp:sp>
    <dsp:sp modelId="{8E46CC3A-9005-42AB-B2EA-4BF9E14ADD80}">
      <dsp:nvSpPr>
        <dsp:cNvPr id="0" name=""/>
        <dsp:cNvSpPr/>
      </dsp:nvSpPr>
      <dsp:spPr>
        <a:xfrm>
          <a:off x="173152" y="1143158"/>
          <a:ext cx="172677" cy="17267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6778"/>
              </a:lnTo>
              <a:lnTo>
                <a:pt x="172677" y="172677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83EE61-EA3A-4FCB-B305-9E8F957E14B0}">
      <dsp:nvSpPr>
        <dsp:cNvPr id="0" name=""/>
        <dsp:cNvSpPr/>
      </dsp:nvSpPr>
      <dsp:spPr>
        <a:xfrm>
          <a:off x="345830" y="2438241"/>
          <a:ext cx="1381422" cy="8633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Индикатор 1.2</a:t>
          </a:r>
          <a:endParaRPr lang="ru-RU" sz="2100" kern="1200" dirty="0"/>
        </a:p>
      </dsp:txBody>
      <dsp:txXfrm>
        <a:off x="371118" y="2463529"/>
        <a:ext cx="1330846" cy="812813"/>
      </dsp:txXfrm>
    </dsp:sp>
    <dsp:sp modelId="{D05E1F97-E178-4995-B66D-849E4CB67073}">
      <dsp:nvSpPr>
        <dsp:cNvPr id="0" name=""/>
        <dsp:cNvSpPr/>
      </dsp:nvSpPr>
      <dsp:spPr>
        <a:xfrm>
          <a:off x="2158947" y="279768"/>
          <a:ext cx="1726778" cy="8633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Показатель 2</a:t>
          </a:r>
          <a:endParaRPr lang="ru-RU" sz="2500" kern="1200" dirty="0"/>
        </a:p>
      </dsp:txBody>
      <dsp:txXfrm>
        <a:off x="2184235" y="305056"/>
        <a:ext cx="1676202" cy="812813"/>
      </dsp:txXfrm>
    </dsp:sp>
    <dsp:sp modelId="{152D8E2F-D80A-4F71-9902-D1F52AC86EF4}">
      <dsp:nvSpPr>
        <dsp:cNvPr id="0" name=""/>
        <dsp:cNvSpPr/>
      </dsp:nvSpPr>
      <dsp:spPr>
        <a:xfrm>
          <a:off x="2331625" y="1143158"/>
          <a:ext cx="172677" cy="6475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7541"/>
              </a:lnTo>
              <a:lnTo>
                <a:pt x="172677" y="64754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9A03D9-D4CC-431D-9E4D-9D1C620F708C}">
      <dsp:nvSpPr>
        <dsp:cNvPr id="0" name=""/>
        <dsp:cNvSpPr/>
      </dsp:nvSpPr>
      <dsp:spPr>
        <a:xfrm>
          <a:off x="2504302" y="1359005"/>
          <a:ext cx="1381422" cy="8633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Индикатор 2.1</a:t>
          </a:r>
          <a:endParaRPr lang="ru-RU" sz="2100" kern="1200" dirty="0"/>
        </a:p>
      </dsp:txBody>
      <dsp:txXfrm>
        <a:off x="2529590" y="1384293"/>
        <a:ext cx="1330846" cy="812813"/>
      </dsp:txXfrm>
    </dsp:sp>
    <dsp:sp modelId="{7C188ED3-1B8E-459C-9D3F-C3DAB9A91C85}">
      <dsp:nvSpPr>
        <dsp:cNvPr id="0" name=""/>
        <dsp:cNvSpPr/>
      </dsp:nvSpPr>
      <dsp:spPr>
        <a:xfrm>
          <a:off x="2331625" y="1143158"/>
          <a:ext cx="172677" cy="17267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6778"/>
              </a:lnTo>
              <a:lnTo>
                <a:pt x="172677" y="172677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A95E8F-D5FD-40FB-AA47-ACE32574F677}">
      <dsp:nvSpPr>
        <dsp:cNvPr id="0" name=""/>
        <dsp:cNvSpPr/>
      </dsp:nvSpPr>
      <dsp:spPr>
        <a:xfrm>
          <a:off x="2504302" y="2438241"/>
          <a:ext cx="1381422" cy="8633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Индикатор 2.2</a:t>
          </a:r>
          <a:endParaRPr lang="ru-RU" sz="2100" kern="1200" dirty="0"/>
        </a:p>
      </dsp:txBody>
      <dsp:txXfrm>
        <a:off x="2529590" y="2463529"/>
        <a:ext cx="1330846" cy="8128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1CADE90-364E-45CB-9407-5C3B71B304EB}" type="datetimeFigureOut">
              <a:rPr lang="ru-RU"/>
              <a:pPr>
                <a:defRPr/>
              </a:pPr>
              <a:t>29/10/15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9E2DCCF-CF7E-4BD3-88D6-A2273A5D19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1609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E65DA-5C3C-4944-B6E1-C00F32118CA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665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9451B8-97FD-454A-99B5-9591845FC78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05077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Название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4C5754F-DF8A-49F4-8B07-0527745134B8}" type="datetimeFigureOut">
              <a:rPr lang="en-US" smtClean="0"/>
              <a:pPr>
                <a:defRPr/>
              </a:pPr>
              <a:t>29/10/15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DE34F4-D7B1-4A6A-B01A-C228036AF132}" type="datetimeFigureOut">
              <a:rPr lang="ru-RU" smtClean="0"/>
              <a:pPr>
                <a:defRPr/>
              </a:pPr>
              <a:t>29/10/15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4DE59E-1DE5-4D1F-97F3-C7706F08D98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. загол.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pPr>
              <a:defRPr/>
            </a:pPr>
            <a:fld id="{B29439F4-F3BA-481F-ACB8-6EAA436B27C2}" type="datetimeFigureOut">
              <a:rPr lang="ru-RU" smtClean="0"/>
              <a:pPr>
                <a:defRPr/>
              </a:pPr>
              <a:t>29/10/15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pPr>
              <a:defRPr/>
            </a:pPr>
            <a:fld id="{AA9F8A68-F802-422E-8A3B-5919AFDD44C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58E47F-0A8B-4141-B393-80C7D44336DF}" type="datetimeFigureOut">
              <a:rPr lang="ru-RU" smtClean="0"/>
              <a:pPr>
                <a:defRPr/>
              </a:pPr>
              <a:t>29/10/15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8119648-F927-481D-84EC-2877C29BBAB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07F334-1BAC-4286-9DEB-DA9D9982D5BA}" type="datetimeFigureOut">
              <a:rPr lang="en-US" smtClean="0"/>
              <a:pPr>
                <a:defRPr/>
              </a:pPr>
              <a:t>29/10/15</a:t>
            </a:fld>
            <a:endParaRPr lang="en-US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5EA1452-61C0-4F00-A4EC-A77747755C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fld id="{84EFF9DC-3B83-46E0-8929-36D81966F321}" type="datetimeFigureOut">
              <a:rPr lang="ru-RU" smtClean="0"/>
              <a:pPr>
                <a:defRPr/>
              </a:pPr>
              <a:t>29/10/15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AC3BCDE6-1B1D-4222-9250-91BD23EC8D7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fld id="{4A85FBEA-9346-42BD-B853-49AD0089C13B}" type="datetimeFigureOut">
              <a:rPr lang="ru-RU" smtClean="0"/>
              <a:pPr>
                <a:defRPr/>
              </a:pPr>
              <a:t>29/10/15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5633447D-BCBC-4161-B42F-43471C2E56B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4870B8-0C2D-4F73-A140-7CB7E6C7D68B}" type="datetimeFigureOut">
              <a:rPr lang="ru-RU" smtClean="0"/>
              <a:pPr>
                <a:defRPr/>
              </a:pPr>
              <a:t>29/10/15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0E7A889-E1A2-4C28-81B5-E7D2A80DBA4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CDB3A2-9978-4FEF-8A57-30F7628C187F}" type="datetimeFigureOut">
              <a:rPr lang="ru-RU" smtClean="0"/>
              <a:pPr>
                <a:defRPr/>
              </a:pPr>
              <a:t>29/10/15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FFE20F1-A03E-43E8-B75A-656A690359F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70D636-0C20-446D-B2B3-10F07450A477}" type="datetimeFigureOut">
              <a:rPr lang="ru-RU" smtClean="0"/>
              <a:pPr>
                <a:defRPr/>
              </a:pPr>
              <a:t>29/10/15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8DB3A36-0896-4476-B2C8-EAD5C9F4202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pPr>
              <a:defRPr/>
            </a:pPr>
            <a:fld id="{0964836E-62E1-4095-9605-2DD788B5122D}" type="datetimeFigureOut">
              <a:rPr lang="ru-RU" smtClean="0"/>
              <a:pPr>
                <a:defRPr/>
              </a:pPr>
              <a:t>29/10/15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260530C7-7146-4D63-BC57-CA20BFC5D53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pPr>
              <a:defRPr/>
            </a:pP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Чтобы добавить рисунок, перетащите его на заполнитель или щелкните значок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42C0874-BDED-4E92-8D46-84903E9649E2}" type="datetimeFigureOut">
              <a:rPr lang="ru-RU" smtClean="0"/>
              <a:pPr>
                <a:defRPr/>
              </a:pPr>
              <a:t>29/10/15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F6FAEA0-67AC-4ABD-892D-FC4A559E486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Relationship Id="rId3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Relationship Id="rId3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ro.hse.ru/sem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igor.bogdanovich@gmail.com" TargetMode="External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2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111250" y="1270001"/>
            <a:ext cx="7727950" cy="209973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/>
              <a:t>Шкалы </a:t>
            </a:r>
            <a:r>
              <a:rPr lang="ru-RU" sz="3200" dirty="0"/>
              <a:t>ECERS как</a:t>
            </a:r>
            <a:br>
              <a:rPr lang="ru-RU" sz="3200" dirty="0"/>
            </a:br>
            <a:r>
              <a:rPr lang="ru-RU" sz="3200" dirty="0"/>
              <a:t>инструмент независимой оценки</a:t>
            </a:r>
            <a:br>
              <a:rPr lang="ru-RU" sz="3200" dirty="0"/>
            </a:br>
            <a:r>
              <a:rPr lang="ru-RU" sz="3200" dirty="0"/>
              <a:t>качества дошкольного образования»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25516" y="3889697"/>
            <a:ext cx="4018484" cy="2029900"/>
          </a:xfrm>
          <a:ln>
            <a:miter lim="800000"/>
            <a:headEnd/>
            <a:tailEnd/>
          </a:ln>
        </p:spPr>
        <p:txBody>
          <a:bodyPr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ru-RU" sz="1600" dirty="0" smtClean="0"/>
          </a:p>
          <a:p>
            <a:pPr algn="r" eaLnBrk="1" fontAlgn="auto" hangingPunct="1">
              <a:spcAft>
                <a:spcPts val="0"/>
              </a:spcAft>
              <a:defRPr/>
            </a:pPr>
            <a:r>
              <a:rPr lang="ru-RU" sz="2900" dirty="0" err="1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Шиян</a:t>
            </a:r>
            <a:r>
              <a:rPr lang="ru-RU" sz="2900" dirty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И.Б.</a:t>
            </a:r>
          </a:p>
          <a:p>
            <a:pPr algn="r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900" dirty="0" smtClean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Институт системных проектов </a:t>
            </a:r>
            <a:endParaRPr lang="en-US" sz="2900" dirty="0" smtClean="0">
              <a:ln w="10160">
                <a:solidFill>
                  <a:schemeClr val="accent1"/>
                </a:solidFill>
                <a:prstDash val="solid"/>
              </a:ln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r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sz="2900" dirty="0" smtClean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900" dirty="0" smtClean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МГПУ</a:t>
            </a:r>
          </a:p>
          <a:p>
            <a:pPr algn="r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900" dirty="0" smtClean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Казань, 29.10.2015</a:t>
            </a:r>
            <a:endParaRPr lang="ru-RU" sz="1600" dirty="0" smtClean="0"/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ru-RU" sz="1600" dirty="0"/>
          </a:p>
        </p:txBody>
      </p:sp>
      <p:pic>
        <p:nvPicPr>
          <p:cNvPr id="9220" name="Изображение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5" y="5256213"/>
            <a:ext cx="13636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775F55"/>
                </a:solidFill>
              </a:rPr>
              <a:t>Использование </a:t>
            </a:r>
            <a:r>
              <a:rPr lang="en-US" sz="3200" b="1" dirty="0">
                <a:solidFill>
                  <a:srgbClr val="775F55"/>
                </a:solidFill>
              </a:rPr>
              <a:t>ECERS </a:t>
            </a:r>
            <a:r>
              <a:rPr lang="ru-RU" sz="3200" b="1" dirty="0">
                <a:solidFill>
                  <a:srgbClr val="775F55"/>
                </a:solidFill>
              </a:rPr>
              <a:t> </a:t>
            </a:r>
            <a:r>
              <a:rPr lang="ru-RU" sz="3200" b="1" dirty="0" smtClean="0">
                <a:solidFill>
                  <a:srgbClr val="775F55"/>
                </a:solidFill>
              </a:rPr>
              <a:t/>
            </a:r>
            <a:br>
              <a:rPr lang="ru-RU" sz="3200" b="1" dirty="0" smtClean="0">
                <a:solidFill>
                  <a:srgbClr val="775F55"/>
                </a:solidFill>
              </a:rPr>
            </a:br>
            <a:r>
              <a:rPr lang="ru-RU" sz="3200" b="1" dirty="0" smtClean="0">
                <a:solidFill>
                  <a:srgbClr val="775F55"/>
                </a:solidFill>
              </a:rPr>
              <a:t>в </a:t>
            </a:r>
            <a:r>
              <a:rPr lang="ru-RU" sz="3200" b="1" dirty="0">
                <a:solidFill>
                  <a:srgbClr val="775F55"/>
                </a:solidFill>
              </a:rPr>
              <a:t>международных исследованиях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США</a:t>
            </a:r>
          </a:p>
          <a:p>
            <a:r>
              <a:rPr lang="ru-RU" dirty="0"/>
              <a:t>Великобритания</a:t>
            </a:r>
          </a:p>
          <a:p>
            <a:r>
              <a:rPr lang="ru-RU" dirty="0"/>
              <a:t>Италия</a:t>
            </a:r>
          </a:p>
          <a:p>
            <a:r>
              <a:rPr lang="ru-RU" dirty="0"/>
              <a:t>Швеция</a:t>
            </a:r>
          </a:p>
          <a:p>
            <a:r>
              <a:rPr lang="ru-RU" dirty="0"/>
              <a:t>Германия</a:t>
            </a:r>
          </a:p>
          <a:p>
            <a:r>
              <a:rPr lang="ru-RU" dirty="0"/>
              <a:t>Португалия</a:t>
            </a:r>
          </a:p>
          <a:p>
            <a:r>
              <a:rPr lang="ru-RU" dirty="0"/>
              <a:t>Испания</a:t>
            </a:r>
          </a:p>
          <a:p>
            <a:r>
              <a:rPr lang="ru-RU" dirty="0"/>
              <a:t>Исландия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ru-RU" dirty="0"/>
              <a:t>Норвегия</a:t>
            </a:r>
          </a:p>
          <a:p>
            <a:r>
              <a:rPr lang="ru-RU" dirty="0"/>
              <a:t>Корея</a:t>
            </a:r>
          </a:p>
          <a:p>
            <a:r>
              <a:rPr lang="ru-RU" dirty="0"/>
              <a:t>Сингапур</a:t>
            </a:r>
          </a:p>
          <a:p>
            <a:r>
              <a:rPr lang="ru-RU" dirty="0"/>
              <a:t>Румыния</a:t>
            </a:r>
          </a:p>
          <a:p>
            <a:r>
              <a:rPr lang="ru-RU" dirty="0"/>
              <a:t>Греция</a:t>
            </a:r>
          </a:p>
          <a:p>
            <a:r>
              <a:rPr lang="ru-RU" dirty="0"/>
              <a:t>Кипр</a:t>
            </a:r>
          </a:p>
          <a:p>
            <a:r>
              <a:rPr lang="ru-RU" dirty="0"/>
              <a:t>Южная </a:t>
            </a:r>
            <a:r>
              <a:rPr lang="ru-RU" dirty="0" smtClean="0"/>
              <a:t>Корея</a:t>
            </a:r>
          </a:p>
          <a:p>
            <a:pPr marL="0" indent="0">
              <a:buNone/>
            </a:pPr>
            <a:r>
              <a:rPr lang="ru-RU" dirty="0" smtClean="0"/>
              <a:t>и другие</a:t>
            </a:r>
            <a:endParaRPr lang="ru-RU" dirty="0"/>
          </a:p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fld id="{7DABA421-841B-A048-81AF-82092B18BD59}" type="slidenum">
              <a:rPr lang="ru-RU" smtClean="0"/>
              <a:t>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7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0"/>
            <a:ext cx="11763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6887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ru-RU" sz="3600" b="1" dirty="0" smtClean="0">
                <a:solidFill>
                  <a:srgbClr val="575F6D"/>
                </a:solidFill>
              </a:rPr>
              <a:t>Структура шкал</a:t>
            </a:r>
            <a:endParaRPr lang="ru-RU" sz="3600" dirty="0" smtClean="0"/>
          </a:p>
        </p:txBody>
      </p:sp>
      <p:sp>
        <p:nvSpPr>
          <p:cNvPr id="14339" name="Содержимое 7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sz="3200" smtClean="0"/>
              <a:t>Каждый показатель из 43-х </a:t>
            </a:r>
            <a:r>
              <a:rPr lang="ru-RU" sz="2800" smtClean="0"/>
              <a:t>(по </a:t>
            </a:r>
            <a:r>
              <a:rPr lang="en-US" sz="2800" smtClean="0"/>
              <a:t>ECERS-R</a:t>
            </a:r>
            <a:r>
              <a:rPr lang="ru-RU" sz="2800" smtClean="0"/>
              <a:t>) и </a:t>
            </a:r>
            <a:r>
              <a:rPr lang="ru-RU" sz="3200" smtClean="0"/>
              <a:t>из 14-ти</a:t>
            </a:r>
            <a:r>
              <a:rPr lang="en-US" sz="3200" smtClean="0"/>
              <a:t> </a:t>
            </a:r>
            <a:r>
              <a:rPr lang="ru-RU" sz="2800" smtClean="0"/>
              <a:t>(по </a:t>
            </a:r>
            <a:r>
              <a:rPr lang="en-US" sz="2800" smtClean="0"/>
              <a:t>ECERS-E)</a:t>
            </a:r>
            <a:r>
              <a:rPr lang="en-US" sz="3200" smtClean="0"/>
              <a:t> </a:t>
            </a:r>
            <a:r>
              <a:rPr lang="ru-RU" sz="3200" smtClean="0"/>
              <a:t>оценивается по           7-балльной шкале</a:t>
            </a:r>
          </a:p>
          <a:p>
            <a:pPr eaLnBrk="1" hangingPunct="1"/>
            <a:r>
              <a:rPr lang="ru-RU" sz="3200" smtClean="0"/>
              <a:t>Уровни качества  для 1, 3, 5 и 7 баллов написаны в виде отдельных индикаторов</a:t>
            </a:r>
          </a:p>
          <a:p>
            <a:pPr eaLnBrk="1" hangingPunct="1"/>
            <a:r>
              <a:rPr lang="ru-RU" sz="3200" smtClean="0"/>
              <a:t>Индикатор – описание наблюдаемых действий или объектов</a:t>
            </a:r>
          </a:p>
          <a:p>
            <a:pPr eaLnBrk="1" hangingPunct="1"/>
            <a:endParaRPr lang="ru-RU" sz="3200" smtClean="0"/>
          </a:p>
          <a:p>
            <a:pPr eaLnBrk="1" hangingPunct="1">
              <a:buFont typeface="Wingdings" pitchFamily="2" charset="2"/>
              <a:buNone/>
            </a:pPr>
            <a:endParaRPr lang="ru-RU" smtClean="0"/>
          </a:p>
          <a:p>
            <a:pPr eaLnBrk="1" hangingPunct="1"/>
            <a:endParaRPr lang="ru-RU" smtClean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0"/>
            <a:ext cx="11763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Адаптация шкал </a:t>
            </a:r>
            <a:r>
              <a:rPr lang="en-US" smtClean="0"/>
              <a:t>ECERS</a:t>
            </a:r>
            <a:endParaRPr lang="ru-RU" smtClean="0"/>
          </a:p>
        </p:txBody>
      </p:sp>
      <p:sp>
        <p:nvSpPr>
          <p:cNvPr id="10243" name="Содержимое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7688407" cy="2678113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ru-RU" sz="2800" dirty="0" smtClean="0"/>
              <a:t>           Перевод и адаптация</a:t>
            </a:r>
            <a:r>
              <a:rPr lang="en-US" sz="2800" dirty="0" smtClean="0"/>
              <a:t> ECERS </a:t>
            </a:r>
            <a:r>
              <a:rPr lang="ru-RU" sz="2800" dirty="0" smtClean="0"/>
              <a:t>в России</a:t>
            </a:r>
          </a:p>
        </p:txBody>
      </p:sp>
      <p:pic>
        <p:nvPicPr>
          <p:cNvPr id="10244" name="Picture 5" descr="imgr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18" y="3089275"/>
            <a:ext cx="1935162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612775" y="4173538"/>
            <a:ext cx="7797800" cy="195580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914400"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endParaRPr lang="ru-RU" sz="2900" dirty="0">
              <a:latin typeface="+mn-lt"/>
              <a:cs typeface="+mn-cs"/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776" y="0"/>
            <a:ext cx="11763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n-obr.ru/images/logo_no_v_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900" y="2939256"/>
            <a:ext cx="3349149" cy="98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728" y="2933700"/>
            <a:ext cx="762000" cy="990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/>
              <a:t>Программа апробации </a:t>
            </a:r>
            <a:r>
              <a:rPr lang="en-US" b="1" dirty="0" smtClean="0"/>
              <a:t>ECERS  </a:t>
            </a:r>
            <a:r>
              <a:rPr lang="ru-RU" b="1" dirty="0" smtClean="0"/>
              <a:t>в детских садах г. Москвы</a:t>
            </a:r>
            <a:endParaRPr lang="ru-RU" b="1" dirty="0"/>
          </a:p>
        </p:txBody>
      </p:sp>
      <p:sp>
        <p:nvSpPr>
          <p:cNvPr id="1536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b="1" dirty="0" smtClean="0"/>
              <a:t>Предварительная адаптация шкалы, соотнесение с СанПиН</a:t>
            </a:r>
          </a:p>
          <a:p>
            <a:pPr eaLnBrk="1" hangingPunct="1"/>
            <a:r>
              <a:rPr lang="ru-RU" b="1" dirty="0" smtClean="0"/>
              <a:t>Выборка:  ДОУ г. Москвы, контрастные группы</a:t>
            </a:r>
          </a:p>
          <a:p>
            <a:pPr eaLnBrk="1" hangingPunct="1"/>
            <a:r>
              <a:rPr lang="ru-RU" b="1" dirty="0" smtClean="0"/>
              <a:t>Эксперты: обучающие семинары по обсуждению индикаторов </a:t>
            </a:r>
            <a:r>
              <a:rPr lang="en-US" b="1" dirty="0" smtClean="0"/>
              <a:t>ECERS</a:t>
            </a:r>
            <a:endParaRPr lang="ru-RU" b="1" dirty="0" smtClean="0"/>
          </a:p>
          <a:p>
            <a:pPr eaLnBrk="1" hangingPunct="1"/>
            <a:r>
              <a:rPr lang="ru-RU" b="1" dirty="0" smtClean="0"/>
              <a:t>Процедура: наблюдение в течение 4-5 часов</a:t>
            </a:r>
          </a:p>
          <a:p>
            <a:pPr eaLnBrk="1" hangingPunct="1"/>
            <a:r>
              <a:rPr lang="ru-RU" b="1" dirty="0" smtClean="0"/>
              <a:t>Соотнесение с экспертными оценками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0"/>
            <a:ext cx="11763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Апробация </a:t>
            </a:r>
          </a:p>
        </p:txBody>
      </p:sp>
      <p:sp>
        <p:nvSpPr>
          <p:cNvPr id="16387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32 эксперта: педагоги, старшие воспитатели, психологи образовательных организаций, преподаватели вузов г. Москвы.</a:t>
            </a:r>
          </a:p>
          <a:p>
            <a:pPr eaLnBrk="1" hangingPunct="1"/>
            <a:r>
              <a:rPr lang="ru-RU" smtClean="0"/>
              <a:t>23 детских сада</a:t>
            </a:r>
          </a:p>
          <a:p>
            <a:pPr eaLnBrk="1" hangingPunct="1"/>
            <a:r>
              <a:rPr lang="ru-RU" smtClean="0"/>
              <a:t>26 групп </a:t>
            </a:r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0"/>
            <a:ext cx="11763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b="1" dirty="0" smtClean="0"/>
              <a:t>Апробация </a:t>
            </a:r>
            <a:r>
              <a:rPr lang="en-US" sz="3200" b="1" dirty="0" smtClean="0"/>
              <a:t>ECERS </a:t>
            </a:r>
            <a:r>
              <a:rPr lang="ru-RU" sz="3200" b="1" dirty="0" smtClean="0"/>
              <a:t> в детских садах </a:t>
            </a:r>
            <a:br>
              <a:rPr lang="ru-RU" sz="3200" b="1" dirty="0" smtClean="0"/>
            </a:br>
            <a:r>
              <a:rPr lang="ru-RU" sz="3200" b="1" dirty="0" smtClean="0"/>
              <a:t>г. Москвы</a:t>
            </a:r>
            <a:endParaRPr lang="ru-RU" sz="3200" b="1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DABA421-841B-A048-81AF-82092B18BD59}" type="slidenum">
              <a:rPr lang="ru-RU" smtClean="0"/>
              <a:t>15</a:t>
            </a:fld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600" dirty="0" err="1" smtClean="0"/>
              <a:t>Экспертно</a:t>
            </a:r>
            <a:r>
              <a:rPr lang="ru-RU" sz="2600" dirty="0" smtClean="0"/>
              <a:t> детские сады были разделены на контрастные группы по критерию качества образования</a:t>
            </a:r>
          </a:p>
          <a:p>
            <a:pPr marL="320040" indent="-320040">
              <a:buFont typeface="Wingdings"/>
              <a:buChar char=""/>
              <a:defRPr/>
            </a:pPr>
            <a:r>
              <a:rPr lang="ru-RU" sz="2600" dirty="0"/>
              <a:t>Группа А: 3 </a:t>
            </a:r>
            <a:r>
              <a:rPr lang="ru-RU" sz="2600" dirty="0" smtClean="0"/>
              <a:t>группы - </a:t>
            </a:r>
            <a:r>
              <a:rPr lang="ru-RU" sz="2600" b="1" dirty="0" smtClean="0"/>
              <a:t>высокое качество образования</a:t>
            </a:r>
          </a:p>
          <a:p>
            <a:pPr marL="0" indent="0">
              <a:buNone/>
              <a:defRPr/>
            </a:pPr>
            <a:r>
              <a:rPr lang="ru-RU" sz="2600" i="1" dirty="0" smtClean="0"/>
              <a:t>По итогам исследования средние </a:t>
            </a:r>
            <a:r>
              <a:rPr lang="ru-RU" sz="2600" i="1" dirty="0"/>
              <a:t>показатели по всем </a:t>
            </a:r>
            <a:r>
              <a:rPr lang="ru-RU" sz="2600" i="1" dirty="0" err="1"/>
              <a:t>подшкалам</a:t>
            </a:r>
            <a:r>
              <a:rPr lang="ru-RU" sz="2600" i="1" dirty="0"/>
              <a:t> в группе А </a:t>
            </a:r>
            <a:r>
              <a:rPr lang="ru-RU" sz="2600" i="1" dirty="0" smtClean="0"/>
              <a:t>превышают </a:t>
            </a:r>
            <a:r>
              <a:rPr lang="ru-RU" sz="2600" i="1" dirty="0"/>
              <a:t>5,5 </a:t>
            </a:r>
            <a:r>
              <a:rPr lang="ru-RU" sz="2600" i="1" dirty="0" smtClean="0"/>
              <a:t>балов (</a:t>
            </a:r>
            <a:r>
              <a:rPr lang="ru-RU" sz="2600" i="1" dirty="0"/>
              <a:t>по семибалльной шкале) </a:t>
            </a:r>
          </a:p>
          <a:p>
            <a:pPr marL="320040" indent="-320040">
              <a:buFont typeface="Wingdings"/>
              <a:buChar char=""/>
              <a:defRPr/>
            </a:pPr>
            <a:r>
              <a:rPr lang="ru-RU" sz="2600" dirty="0"/>
              <a:t>Группа </a:t>
            </a:r>
            <a:r>
              <a:rPr lang="ru-RU" sz="2600" dirty="0" smtClean="0"/>
              <a:t>В : 23 группы - </a:t>
            </a:r>
            <a:r>
              <a:rPr lang="ru-RU" sz="2600" b="1" dirty="0" smtClean="0"/>
              <a:t>среднее и низкое качество образования. </a:t>
            </a:r>
          </a:p>
          <a:p>
            <a:pPr marL="0" indent="0">
              <a:buNone/>
              <a:defRPr/>
            </a:pPr>
            <a:r>
              <a:rPr lang="ru-RU" sz="2600" i="1" dirty="0"/>
              <a:t>По итогам исследования средние показатели по всем </a:t>
            </a:r>
            <a:r>
              <a:rPr lang="ru-RU" sz="2600" i="1" dirty="0" err="1"/>
              <a:t>подшкалам</a:t>
            </a:r>
            <a:r>
              <a:rPr lang="ru-RU" sz="2600" i="1" dirty="0"/>
              <a:t> в группе В</a:t>
            </a:r>
            <a:r>
              <a:rPr lang="ru-RU" sz="2600" i="1" dirty="0" smtClean="0"/>
              <a:t> не превышают 3,5 </a:t>
            </a:r>
            <a:r>
              <a:rPr lang="ru-RU" sz="2600" i="1" dirty="0"/>
              <a:t>балов (по семибалльной шкале) </a:t>
            </a:r>
            <a:endParaRPr lang="ru-RU" sz="2600" b="1" dirty="0" smtClean="0"/>
          </a:p>
          <a:p>
            <a:endParaRPr lang="ru-RU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0"/>
            <a:ext cx="11763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9129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smtClean="0">
                <a:cs typeface="Times New Roman" pitchFamily="18" charset="0"/>
              </a:rPr>
              <a:t>Согласованность</a:t>
            </a:r>
            <a:r>
              <a:rPr lang="ru-RU" sz="3600" smtClean="0">
                <a:cs typeface="Times New Roman" pitchFamily="18" charset="0"/>
              </a:rPr>
              <a:t> экспертных оценок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800" dirty="0" smtClean="0">
                <a:cs typeface="Times New Roman" panose="02020603050405020304" pitchFamily="18" charset="0"/>
              </a:rPr>
              <a:t>Методы измерения: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"/>
              <a:buAutoNum type="arabicPeriod"/>
              <a:defRPr/>
            </a:pPr>
            <a:r>
              <a:rPr lang="ru-RU" sz="2800" dirty="0" smtClean="0">
                <a:cs typeface="Times New Roman" panose="02020603050405020304" pitchFamily="18" charset="0"/>
              </a:rPr>
              <a:t>Коэффициент корреляции экспертных оценок (насколько экспертные оценки взаимосвязаны между собой)</a:t>
            </a:r>
          </a:p>
          <a:p>
            <a:pPr marL="514350" indent="-514350" eaLnBrk="1" fontAlgn="auto" hangingPunct="1">
              <a:spcAft>
                <a:spcPts val="0"/>
              </a:spcAft>
              <a:buFont typeface="Wingdings"/>
              <a:buAutoNum type="arabicPeriod"/>
              <a:defRPr/>
            </a:pPr>
            <a:r>
              <a:rPr lang="ru-RU" sz="2800" dirty="0" smtClean="0">
                <a:cs typeface="Times New Roman" panose="02020603050405020304" pitchFamily="18" charset="0"/>
              </a:rPr>
              <a:t>Средний </a:t>
            </a:r>
            <a:r>
              <a:rPr lang="ru-RU" sz="2800" dirty="0">
                <a:cs typeface="Times New Roman" panose="02020603050405020304" pitchFamily="18" charset="0"/>
              </a:rPr>
              <a:t>модуль расхождения в </a:t>
            </a:r>
            <a:r>
              <a:rPr lang="ru-RU" sz="2800" dirty="0" smtClean="0">
                <a:cs typeface="Times New Roman" panose="02020603050405020304" pitchFamily="18" charset="0"/>
              </a:rPr>
              <a:t>экспертных оценках (диапазон, в котором колеблются эксперты при оценке)</a:t>
            </a:r>
          </a:p>
          <a:p>
            <a:pPr marL="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ru-RU" sz="2800" dirty="0">
              <a:cs typeface="Times New Roman" panose="02020603050405020304" pitchFamily="18" charset="0"/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0"/>
            <a:ext cx="11763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00"/>
                </a:solidFill>
              </a:rPr>
              <a:t>Согласованность </a:t>
            </a:r>
            <a:br>
              <a:rPr lang="ru-RU" b="1" dirty="0" smtClean="0">
                <a:solidFill>
                  <a:srgbClr val="000000"/>
                </a:solidFill>
              </a:rPr>
            </a:br>
            <a:r>
              <a:rPr lang="ru-RU" b="1" dirty="0" smtClean="0">
                <a:solidFill>
                  <a:srgbClr val="000000"/>
                </a:solidFill>
              </a:rPr>
              <a:t>в позициях экспертов</a:t>
            </a:r>
            <a:endParaRPr lang="ru-RU" b="1" dirty="0">
              <a:solidFill>
                <a:srgbClr val="000000"/>
              </a:solidFill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"/>
          </p:nvPr>
        </p:nvGraphicFramePr>
        <p:xfrm>
          <a:off x="612775" y="1600200"/>
          <a:ext cx="8153403" cy="51355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1"/>
                <a:gridCol w="2717801"/>
                <a:gridCol w="2717801"/>
              </a:tblGrid>
              <a:tr h="2225337">
                <a:tc>
                  <a:txBody>
                    <a:bodyPr/>
                    <a:lstStyle/>
                    <a:p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 marT="45726" marB="45726"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Точных совпадений экспертов в оценке показателей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 marT="45726" marB="45726"/>
                </a:tc>
                <a:tc>
                  <a:txBody>
                    <a:bodyPr/>
                    <a:lstStyle/>
                    <a:p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Отличия экспертов в пределах 1 балла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 marT="45726" marB="45726"/>
                </a:tc>
              </a:tr>
              <a:tr h="1455113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США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48%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71%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 marT="45726" marB="45726"/>
                </a:tc>
              </a:tr>
              <a:tr h="1455113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Россия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36,89%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66,81%</a:t>
                      </a:r>
                      <a:endParaRPr lang="ru-RU" sz="28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2" marR="91442" marT="45726" marB="45726"/>
                </a:tc>
              </a:tr>
            </a:tbl>
          </a:graphicData>
        </a:graphic>
      </p:graphicFrame>
      <p:pic>
        <p:nvPicPr>
          <p:cNvPr id="19477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776" y="0"/>
            <a:ext cx="11763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079500"/>
          </a:xfrm>
        </p:spPr>
        <p:txBody>
          <a:bodyPr/>
          <a:lstStyle/>
          <a:p>
            <a:pPr eaLnBrk="1" hangingPunct="1"/>
            <a:r>
              <a:rPr lang="ru-RU" sz="3200" smtClean="0"/>
              <a:t>Результаты анализа модуля расхождения экспертных оценок по индикаторам шкалы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89817" y="1717675"/>
            <a:ext cx="8229600" cy="4806950"/>
          </a:xfrm>
        </p:spPr>
        <p:txBody>
          <a:bodyPr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en-US" sz="2800" dirty="0" smtClean="0">
                <a:cs typeface="Times New Roman" panose="02020603050405020304" pitchFamily="18" charset="0"/>
              </a:rPr>
              <a:t>ECERS-R</a:t>
            </a:r>
            <a:r>
              <a:rPr lang="ru-RU" sz="2800" dirty="0" smtClean="0">
                <a:cs typeface="Times New Roman" panose="02020603050405020304" pitchFamily="18" charset="0"/>
              </a:rPr>
              <a:t>: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2800" dirty="0" smtClean="0">
                <a:cs typeface="Times New Roman" panose="02020603050405020304" pitchFamily="18" charset="0"/>
              </a:rPr>
              <a:t>В 68% индикаторов не было отмечено значимых различий между экспертами. У 57,9% экспертов диапазон расхождения – в пределах 0,25 балла. У 42,1 % экспертов диапазон расхождения – в пределах от 0,25 до 0,3 баллов.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ru-RU" sz="2800" dirty="0" smtClean="0">
              <a:cs typeface="Times New Roman" panose="02020603050405020304" pitchFamily="18" charset="0"/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552" y="0"/>
            <a:ext cx="1002448" cy="976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sz="3200" smtClean="0"/>
              <a:t>Результаты корреляционного анализа</a:t>
            </a:r>
            <a:br>
              <a:rPr lang="ru-RU" sz="3200" smtClean="0"/>
            </a:br>
            <a:r>
              <a:rPr lang="ru-RU" sz="3200" smtClean="0"/>
              <a:t>по показателям шкалы</a:t>
            </a:r>
          </a:p>
        </p:txBody>
      </p:sp>
      <p:sp>
        <p:nvSpPr>
          <p:cNvPr id="21507" name="Объект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US" sz="2800" dirty="0" smtClean="0"/>
              <a:t>ECERS-R</a:t>
            </a:r>
            <a:r>
              <a:rPr lang="ru-RU" sz="2800" dirty="0" smtClean="0"/>
              <a:t>: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ru-RU" sz="2800" dirty="0" smtClean="0"/>
              <a:t>Взаимосвязь значима у 78% экспертов (коэффициенты от 0,43 до 0,97).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ru-RU" sz="2800" dirty="0" smtClean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2" y="0"/>
            <a:ext cx="11763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/>
              <a:t>Проблема оценки нового качества образования</a:t>
            </a:r>
            <a:endParaRPr lang="ru-RU" sz="40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785702573"/>
              </p:ext>
            </p:extLst>
          </p:nvPr>
        </p:nvGraphicFramePr>
        <p:xfrm>
          <a:off x="457200" y="1600200"/>
          <a:ext cx="7620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73025"/>
            <a:ext cx="11763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0851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Шкалы </a:t>
            </a:r>
            <a:r>
              <a:rPr lang="en-US" dirty="0" smtClean="0"/>
              <a:t>ECERS-R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612775" y="1600200"/>
          <a:ext cx="81534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0"/>
            <a:ext cx="11763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sz="2000" smtClean="0"/>
              <a:t>Игровая деятельность </a:t>
            </a:r>
            <a:br>
              <a:rPr lang="ru-RU" sz="2000" smtClean="0"/>
            </a:br>
            <a:r>
              <a:rPr lang="ru-RU" sz="3200" b="1" smtClean="0"/>
              <a:t>Свободная игра</a:t>
            </a:r>
            <a:r>
              <a:rPr lang="ru-RU" sz="2000" smtClean="0"/>
              <a:t/>
            </a:r>
            <a:br>
              <a:rPr lang="ru-RU" sz="2000" smtClean="0"/>
            </a:br>
            <a:r>
              <a:rPr lang="ru-RU" sz="2400" smtClean="0"/>
              <a:t>Содействие педагогов</a:t>
            </a:r>
            <a:endParaRPr lang="ru-RU" sz="3600" smtClean="0"/>
          </a:p>
        </p:txBody>
      </p:sp>
      <p:graphicFrame>
        <p:nvGraphicFramePr>
          <p:cNvPr id="6" name="Рисунок 6"/>
          <p:cNvGraphicFramePr>
            <a:graphicFrameLocks/>
          </p:cNvGraphicFramePr>
          <p:nvPr>
            <p:extLst/>
          </p:nvPr>
        </p:nvGraphicFramePr>
        <p:xfrm>
          <a:off x="5151352" y="1496843"/>
          <a:ext cx="3887946" cy="2478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/>
          </p:nvPr>
        </p:nvGraphicFramePr>
        <p:xfrm>
          <a:off x="5151352" y="3975100"/>
          <a:ext cx="3888739" cy="2630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/>
          </p:nvPr>
        </p:nvGraphicFramePr>
        <p:xfrm>
          <a:off x="612775" y="4433189"/>
          <a:ext cx="4538576" cy="2172399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4538576"/>
              </a:tblGrid>
              <a:tr h="2172399"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7.1</a:t>
                      </a:r>
                      <a:r>
                        <a:rPr lang="ru-RU" sz="1400" u="sng" dirty="0">
                          <a:effectLst/>
                        </a:rPr>
                        <a:t>. Действия взрослых направлены на развитие взаимодействия детей  (например, воспитатель помогает детям разрешать конфликты; поощряет детей рассказывать о своей деятельности; вводит понятия, связанные с играми детей</a:t>
                      </a:r>
                      <a:r>
                        <a:rPr lang="ru-RU" sz="1400" u="sng" dirty="0" smtClean="0">
                          <a:effectLst/>
                        </a:rPr>
                        <a:t>).</a:t>
                      </a:r>
                    </a:p>
                    <a:p>
                      <a:pPr marL="2286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7.2</a:t>
                      </a:r>
                      <a:r>
                        <a:rPr lang="ru-RU" sz="1400" dirty="0">
                          <a:effectLst/>
                        </a:rPr>
                        <a:t>. Периодически добавляются новые материалы для свободной игры (материалы обновляются, игры меняются и расширяются в зависимости от интересов детей).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612775" y="2835211"/>
          <a:ext cx="4538577" cy="1598066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4538577"/>
              </a:tblGrid>
              <a:tr h="1442434"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3.1. Ежедневно есть время для свободной игры как внутри здания, так и на открытом воздухе, если позволяет погода. *</a:t>
                      </a:r>
                    </a:p>
                    <a:p>
                      <a:pPr marL="2286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3.2. За детьми присматривают для обеспечения их безопасности и сохранения здоровья. *</a:t>
                      </a:r>
                    </a:p>
                    <a:p>
                      <a:pPr marL="2286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3.3. Имеется немного игрушек, игр и оборудования для использования детьми во время свободной игры.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1761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0"/>
            <a:ext cx="11763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608329" y="1631155"/>
          <a:ext cx="4543023" cy="1204056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4543023"/>
              </a:tblGrid>
              <a:tr h="1204056"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1.1. Практически нет возможностей для свободной игры или большая часть дня проходит в неконтролируемых свободных играх.</a:t>
                      </a:r>
                    </a:p>
                    <a:p>
                      <a:pPr marL="2286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1.2.Игрушки</a:t>
                      </a:r>
                      <a:r>
                        <a:rPr lang="ru-RU" sz="1400" dirty="0">
                          <a:effectLst/>
                        </a:rPr>
                        <a:t>, игры и оборудование не подходят для использования детьми во время свободной игры.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40511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sz="3200" smtClean="0"/>
              <a:t>Взаимодействие</a:t>
            </a:r>
            <a:r>
              <a:rPr lang="en-US" sz="3200" smtClean="0"/>
              <a:t/>
            </a:r>
            <a:br>
              <a:rPr lang="en-US" sz="3200" smtClean="0"/>
            </a:br>
            <a:r>
              <a:rPr lang="ru-RU" sz="3200" b="1" smtClean="0"/>
              <a:t>Дисциплина</a:t>
            </a:r>
            <a:r>
              <a:rPr lang="ru-RU" sz="3200" smtClean="0"/>
              <a:t> </a:t>
            </a:r>
            <a:endParaRPr lang="ru-RU" sz="4800" smtClean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612775" y="1593850"/>
          <a:ext cx="4352925" cy="2103438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4352925"/>
              </a:tblGrid>
              <a:tr h="2103438"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3.1. Персонал не использует физические наказания или суровые меры.</a:t>
                      </a:r>
                    </a:p>
                    <a:p>
                      <a:pPr marL="2286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3.2. Сотрудники обычно достаточно контролируют ситуацию, чтобы остановить детей от причинения вреда друг другу.</a:t>
                      </a:r>
                    </a:p>
                    <a:p>
                      <a:pPr marL="2286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3.3. Ожидания того, каким должно быть поведение детей, в целом соответствуют возрасту и уровню развития детей в группе</a:t>
                      </a:r>
                      <a:r>
                        <a:rPr lang="ru-RU" sz="1400" dirty="0" smtClean="0">
                          <a:effectLst/>
                        </a:rPr>
                        <a:t>.</a:t>
                      </a:r>
                    </a:p>
                    <a:p>
                      <a:pPr marL="2286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27" marR="51427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6025671"/>
              </p:ext>
            </p:extLst>
          </p:nvPr>
        </p:nvGraphicFramePr>
        <p:xfrm>
          <a:off x="612775" y="3922713"/>
          <a:ext cx="4352925" cy="2508473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4352925"/>
              </a:tblGrid>
              <a:tr h="2508473"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7.1. Сотрудники активно </a:t>
                      </a:r>
                      <a:r>
                        <a:rPr lang="ru-RU" sz="1200" u="sng" dirty="0">
                          <a:effectLst/>
                        </a:rPr>
                        <a:t>вовлекают детей в разрешение их конфликтов и проблем (например, помогают детям рассказать о проблемах и найти решения, учат детей уважать чувства других).</a:t>
                      </a:r>
                    </a:p>
                    <a:p>
                      <a:pPr marL="2286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7.2. Сотрудники предпринимают меры, направленные на то, чтобы помочь </a:t>
                      </a:r>
                      <a:r>
                        <a:rPr lang="ru-RU" sz="1200" u="sng" dirty="0">
                          <a:effectLst/>
                        </a:rPr>
                        <a:t>детям понять социальные нормы поведения (например, использует книги и метод группового обсуждения </a:t>
                      </a:r>
                      <a:r>
                        <a:rPr lang="ru-RU" sz="1200" dirty="0">
                          <a:effectLst/>
                        </a:rPr>
                        <a:t>с детьми примеров обычных конфликтов). *</a:t>
                      </a:r>
                    </a:p>
                    <a:p>
                      <a:pPr marL="2286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7.3. Для разрешения проблем с поведением детей сотрудники советуется с другими профессионалами в соответствующих областях. *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27" marR="51427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Рисунок 5"/>
          <p:cNvGraphicFramePr>
            <a:graphicFrameLocks/>
          </p:cNvGraphicFramePr>
          <p:nvPr/>
        </p:nvGraphicFramePr>
        <p:xfrm>
          <a:off x="5145584" y="1414506"/>
          <a:ext cx="3998417" cy="5016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2784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4" y="0"/>
            <a:ext cx="11763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Статистика по индикаторам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dirty="0" smtClean="0"/>
              <a:t>Индикаторы: бинарная оценка 0/1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 smtClean="0"/>
              <a:t>«Пики» – не менее, чем в 90% случаев эксперты ставят по индикатору «1»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dirty="0" smtClean="0"/>
              <a:t>«Провалы» - не менее, чем в 90% случаев эксперты ставят по индикатору «0»</a:t>
            </a:r>
            <a:endParaRPr lang="ru-RU" dirty="0"/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-6350"/>
            <a:ext cx="11763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Средние значения показателей ECERS-R для групп A, B и С</a:t>
            </a:r>
            <a:endParaRPr lang="ru-RU" dirty="0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1127876" y="1444892"/>
          <a:ext cx="8016124" cy="5413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0"/>
            <a:ext cx="11763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Название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ru-RU" dirty="0" smtClean="0"/>
              <a:t>Шкалы </a:t>
            </a:r>
            <a:r>
              <a:rPr lang="en-US" dirty="0" smtClean="0"/>
              <a:t>ECERS-R</a:t>
            </a:r>
            <a:endParaRPr lang="ru-RU" dirty="0" smtClean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585788" y="1611313"/>
          <a:ext cx="8101009" cy="4129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7287"/>
                <a:gridCol w="1157287"/>
                <a:gridCol w="1157287"/>
                <a:gridCol w="1157287"/>
                <a:gridCol w="1157287"/>
                <a:gridCol w="1157287"/>
                <a:gridCol w="1157287"/>
              </a:tblGrid>
              <a:tr h="806077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91434" marR="91434" marT="45724" marB="45724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Группа А</a:t>
                      </a:r>
                      <a:endParaRPr lang="ru-RU" sz="2000" dirty="0"/>
                    </a:p>
                  </a:txBody>
                  <a:tcPr marL="91434" marR="91434" marT="45724" marB="45724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Группа В</a:t>
                      </a:r>
                      <a:endParaRPr lang="ru-RU" sz="2000" dirty="0"/>
                    </a:p>
                  </a:txBody>
                  <a:tcPr marL="91434" marR="91434" marT="45724" marB="45724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Группа С</a:t>
                      </a:r>
                      <a:endParaRPr lang="ru-RU" sz="2000" dirty="0"/>
                    </a:p>
                  </a:txBody>
                  <a:tcPr marL="91434" marR="91434" marT="45724" marB="45724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613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Arial"/>
                        </a:rPr>
                        <a:t>Интеграл (суммарный показатель)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Arial"/>
                        </a:rPr>
                        <a:t>Среднее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err="1">
                          <a:effectLst/>
                          <a:latin typeface="Arial"/>
                        </a:rPr>
                        <a:t>Cтд</a:t>
                      </a:r>
                      <a:r>
                        <a:rPr lang="ru-RU" sz="1200" b="1" i="0" u="none" strike="noStrike" dirty="0">
                          <a:effectLst/>
                          <a:latin typeface="Arial"/>
                        </a:rPr>
                        <a:t>. отклонение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Arial"/>
                        </a:rPr>
                        <a:t>Среднее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err="1">
                          <a:effectLst/>
                          <a:latin typeface="Arial"/>
                        </a:rPr>
                        <a:t>Cтд</a:t>
                      </a:r>
                      <a:r>
                        <a:rPr lang="ru-RU" sz="1200" b="1" i="0" u="none" strike="noStrike" dirty="0">
                          <a:effectLst/>
                          <a:latin typeface="Arial"/>
                        </a:rPr>
                        <a:t>. отклонение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effectLst/>
                          <a:latin typeface="Arial"/>
                        </a:rPr>
                        <a:t>Среднее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err="1">
                          <a:effectLst/>
                          <a:latin typeface="Arial"/>
                        </a:rPr>
                        <a:t>Cтд</a:t>
                      </a:r>
                      <a:r>
                        <a:rPr lang="ru-RU" sz="1200" b="1" i="0" u="none" strike="noStrike" dirty="0">
                          <a:effectLst/>
                          <a:latin typeface="Arial"/>
                        </a:rPr>
                        <a:t>. отклонение</a:t>
                      </a:r>
                    </a:p>
                  </a:txBody>
                  <a:tcPr marL="12699" marR="12699" marT="12701" marB="0" anchor="ctr"/>
                </a:tc>
              </a:tr>
              <a:tr h="3945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Arial"/>
                        </a:rPr>
                        <a:t>ПИО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5,38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Arial"/>
                        </a:rPr>
                        <a:t>1,09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3,19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Arial"/>
                        </a:rPr>
                        <a:t>1,44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3,36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Arial"/>
                        </a:rPr>
                        <a:t>1,00</a:t>
                      </a:r>
                    </a:p>
                  </a:txBody>
                  <a:tcPr marL="12699" marR="12699" marT="12701" marB="0" anchor="ctr"/>
                </a:tc>
              </a:tr>
              <a:tr h="3945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Arial"/>
                        </a:rPr>
                        <a:t>РЛГ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5,86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Arial"/>
                        </a:rPr>
                        <a:t>0,21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3,83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Arial"/>
                        </a:rPr>
                        <a:t>1,37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3,73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Arial"/>
                        </a:rPr>
                        <a:t>1,15</a:t>
                      </a:r>
                    </a:p>
                  </a:txBody>
                  <a:tcPr marL="12699" marR="12699" marT="12701" marB="0" anchor="ctr"/>
                </a:tc>
              </a:tr>
              <a:tr h="3945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Arial"/>
                        </a:rPr>
                        <a:t>РИЯ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5,88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Arial"/>
                        </a:rPr>
                        <a:t>0,99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3,20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Arial"/>
                        </a:rPr>
                        <a:t>1,64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3,05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Arial"/>
                        </a:rPr>
                        <a:t>1,39</a:t>
                      </a:r>
                    </a:p>
                  </a:txBody>
                  <a:tcPr marL="12699" marR="12699" marT="12701" marB="0" anchor="ctr"/>
                </a:tc>
              </a:tr>
              <a:tr h="3945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Arial"/>
                        </a:rPr>
                        <a:t>З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4,97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Arial"/>
                        </a:rPr>
                        <a:t>1,23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2,70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Arial"/>
                        </a:rPr>
                        <a:t>1,34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2,57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Arial"/>
                        </a:rPr>
                        <a:t>0,84</a:t>
                      </a:r>
                    </a:p>
                  </a:txBody>
                  <a:tcPr marL="12699" marR="12699" marT="12701" marB="0" anchor="ctr"/>
                </a:tc>
              </a:tr>
              <a:tr h="3945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Arial"/>
                        </a:rPr>
                        <a:t>В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6,40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Arial"/>
                        </a:rPr>
                        <a:t>0,66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4,38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Arial"/>
                        </a:rPr>
                        <a:t>1,51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3,80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Arial"/>
                        </a:rPr>
                        <a:t>1,42</a:t>
                      </a:r>
                    </a:p>
                  </a:txBody>
                  <a:tcPr marL="12699" marR="12699" marT="12701" marB="0" anchor="ctr"/>
                </a:tc>
              </a:tr>
              <a:tr h="3945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Arial"/>
                        </a:rPr>
                        <a:t>СП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5,25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Arial"/>
                        </a:rPr>
                        <a:t>0,75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3,30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Arial"/>
                        </a:rPr>
                        <a:t>0,99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2,47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effectLst/>
                          <a:latin typeface="Arial"/>
                        </a:rPr>
                        <a:t>0,96</a:t>
                      </a:r>
                    </a:p>
                  </a:txBody>
                  <a:tcPr marL="12699" marR="12699" marT="12701" marB="0" anchor="ctr"/>
                </a:tc>
              </a:tr>
              <a:tr h="3945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Arial"/>
                        </a:rPr>
                        <a:t>РП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5,06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Arial"/>
                        </a:rPr>
                        <a:t>1,17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3,78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Arial"/>
                        </a:rPr>
                        <a:t>1,39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3,37</a:t>
                      </a:r>
                    </a:p>
                  </a:txBody>
                  <a:tcPr marL="12699" marR="12699" marT="1270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Arial"/>
                        </a:rPr>
                        <a:t>1,20</a:t>
                      </a:r>
                    </a:p>
                  </a:txBody>
                  <a:tcPr marL="12699" marR="12699" marT="12701" marB="0" anchor="ctr"/>
                </a:tc>
              </a:tr>
            </a:tbl>
          </a:graphicData>
        </a:graphic>
      </p:graphicFrame>
      <p:pic>
        <p:nvPicPr>
          <p:cNvPr id="23634" name="Picture 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949" y="0"/>
            <a:ext cx="11763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6041154"/>
      </p:ext>
    </p:extLst>
  </p:cSld>
  <p:clrMapOvr>
    <a:masterClrMapping/>
  </p:clrMapOvr>
  <p:transition xmlns:p14="http://schemas.microsoft.com/office/powerpoint/2010/main"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700" b="1" dirty="0" smtClean="0"/>
              <a:t/>
            </a:r>
            <a:br>
              <a:rPr lang="en-US" sz="2700" b="1" dirty="0" smtClean="0"/>
            </a:br>
            <a:r>
              <a:rPr lang="en-US" sz="2700" b="1" dirty="0"/>
              <a:t/>
            </a:r>
            <a:br>
              <a:rPr lang="en-US" sz="2700" b="1" dirty="0"/>
            </a:br>
            <a:r>
              <a:rPr lang="ru-RU" sz="3600" b="1" dirty="0" smtClean="0"/>
              <a:t>Зоны </a:t>
            </a:r>
            <a:r>
              <a:rPr lang="ru-RU" sz="3600" b="1" dirty="0"/>
              <a:t>благополучия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sz="2800" dirty="0"/>
              <a:t>Безопасность</a:t>
            </a:r>
          </a:p>
          <a:p>
            <a:r>
              <a:rPr lang="ru-RU" sz="2800" dirty="0"/>
              <a:t>Гигиена </a:t>
            </a:r>
          </a:p>
          <a:p>
            <a:r>
              <a:rPr lang="ru-RU" sz="2800" dirty="0"/>
              <a:t>Пространство</a:t>
            </a:r>
          </a:p>
          <a:p>
            <a:r>
              <a:rPr lang="ru-RU" sz="2800" dirty="0"/>
              <a:t>Мебель </a:t>
            </a:r>
          </a:p>
          <a:p>
            <a:r>
              <a:rPr lang="ru-RU" sz="2800" dirty="0"/>
              <a:t>Повышение квалификации </a:t>
            </a:r>
          </a:p>
          <a:p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643" y="1675292"/>
            <a:ext cx="3342565" cy="222614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642" y="4075940"/>
            <a:ext cx="3342565" cy="2506923"/>
          </a:xfrm>
          <a:prstGeom prst="rect">
            <a:avLst/>
          </a:prstGeom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7DABA421-841B-A048-81AF-82092B18BD59}" type="slidenum">
              <a:rPr lang="ru-RU" smtClean="0"/>
              <a:t>26</a:t>
            </a:fld>
            <a:endParaRPr lang="ru-RU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0"/>
            <a:ext cx="11763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3459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20040" lvl="0" indent="-320040" algn="ctr">
              <a:spcBef>
                <a:spcPts val="700"/>
              </a:spcBef>
            </a:pPr>
            <a:r>
              <a:rPr lang="en-US" sz="2700" b="1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en-US" sz="2700" b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n-US" sz="2700" b="1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en-US" sz="2700" b="1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3600" b="1" dirty="0" smtClean="0">
                <a:solidFill>
                  <a:prstClr val="black"/>
                </a:solidFill>
                <a:ea typeface="+mn-ea"/>
                <a:cs typeface="+mn-cs"/>
              </a:rPr>
              <a:t>Зоны</a:t>
            </a:r>
            <a:r>
              <a:rPr lang="ru-RU" sz="3600" b="1" dirty="0">
                <a:solidFill>
                  <a:prstClr val="black"/>
                </a:solidFill>
                <a:ea typeface="+mn-ea"/>
                <a:cs typeface="+mn-cs"/>
              </a:rPr>
              <a:t>, требующие внимания</a:t>
            </a:r>
            <a:r>
              <a:rPr lang="ru-RU" sz="2400" b="1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400" b="1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36452" y="1600200"/>
            <a:ext cx="8153400" cy="4495800"/>
          </a:xfrm>
        </p:spPr>
        <p:txBody>
          <a:bodyPr>
            <a:normAutofit fontScale="92500" lnSpcReduction="20000"/>
          </a:bodyPr>
          <a:lstStyle/>
          <a:p>
            <a:pPr lvl="0">
              <a:buClr>
                <a:srgbClr val="DD8047"/>
              </a:buClr>
            </a:pPr>
            <a:endParaRPr lang="ru-RU" sz="2000" dirty="0" smtClean="0">
              <a:solidFill>
                <a:prstClr val="black"/>
              </a:solidFill>
            </a:endParaRPr>
          </a:p>
          <a:p>
            <a:pPr lvl="0">
              <a:buClr>
                <a:srgbClr val="DD8047"/>
              </a:buClr>
            </a:pPr>
            <a:r>
              <a:rPr lang="ru-RU" sz="2000" dirty="0" smtClean="0">
                <a:solidFill>
                  <a:prstClr val="black"/>
                </a:solidFill>
              </a:rPr>
              <a:t>Возможность </a:t>
            </a:r>
            <a:r>
              <a:rPr lang="ru-RU" sz="2000" dirty="0">
                <a:solidFill>
                  <a:prstClr val="black"/>
                </a:solidFill>
              </a:rPr>
              <a:t>для проявления 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0" lvl="0" indent="0">
              <a:buClr>
                <a:srgbClr val="DD8047"/>
              </a:buClr>
              <a:buNone/>
            </a:pPr>
            <a:r>
              <a:rPr lang="ru-RU" sz="2000" dirty="0" err="1" smtClean="0">
                <a:solidFill>
                  <a:prstClr val="black"/>
                </a:solidFill>
              </a:rPr>
              <a:t>субъектности</a:t>
            </a:r>
            <a:r>
              <a:rPr lang="ru-RU" sz="2000" dirty="0" smtClean="0">
                <a:solidFill>
                  <a:prstClr val="black"/>
                </a:solidFill>
              </a:rPr>
              <a:t> </a:t>
            </a:r>
            <a:r>
              <a:rPr lang="ru-RU" sz="2000" dirty="0">
                <a:solidFill>
                  <a:prstClr val="black"/>
                </a:solidFill>
              </a:rPr>
              <a:t>ребенка</a:t>
            </a:r>
          </a:p>
          <a:p>
            <a:pPr lvl="0">
              <a:buClr>
                <a:srgbClr val="DD8047"/>
              </a:buClr>
            </a:pPr>
            <a:r>
              <a:rPr lang="ru-RU" sz="2000" dirty="0">
                <a:solidFill>
                  <a:prstClr val="black"/>
                </a:solidFill>
              </a:rPr>
              <a:t>Доступность, </a:t>
            </a:r>
            <a:r>
              <a:rPr lang="ru-RU" sz="2000" dirty="0" smtClean="0">
                <a:solidFill>
                  <a:prstClr val="black"/>
                </a:solidFill>
              </a:rPr>
              <a:t>и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ru-RU" sz="2000" dirty="0" smtClean="0">
                <a:solidFill>
                  <a:prstClr val="black"/>
                </a:solidFill>
              </a:rPr>
              <a:t>многообразие 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0" lvl="0" indent="0">
              <a:buClr>
                <a:srgbClr val="DD8047"/>
              </a:buClr>
              <a:buNone/>
            </a:pPr>
            <a:r>
              <a:rPr lang="ru-RU" sz="2000" dirty="0" smtClean="0">
                <a:solidFill>
                  <a:prstClr val="black"/>
                </a:solidFill>
              </a:rPr>
              <a:t>материалов</a:t>
            </a:r>
            <a:endParaRPr lang="ru-RU" sz="2000" dirty="0">
              <a:solidFill>
                <a:prstClr val="black"/>
              </a:solidFill>
            </a:endParaRPr>
          </a:p>
          <a:p>
            <a:pPr lvl="0">
              <a:buClr>
                <a:srgbClr val="DD8047"/>
              </a:buClr>
            </a:pPr>
            <a:r>
              <a:rPr lang="ru-RU" sz="2000" dirty="0" err="1">
                <a:solidFill>
                  <a:prstClr val="black"/>
                </a:solidFill>
              </a:rPr>
              <a:t>Трансформируемость</a:t>
            </a:r>
            <a:r>
              <a:rPr lang="ru-RU" sz="2000" dirty="0">
                <a:solidFill>
                  <a:prstClr val="black"/>
                </a:solidFill>
              </a:rPr>
              <a:t> среды</a:t>
            </a:r>
          </a:p>
          <a:p>
            <a:pPr lvl="0">
              <a:buClr>
                <a:srgbClr val="DD8047"/>
              </a:buClr>
            </a:pPr>
            <a:r>
              <a:rPr lang="ru-RU" sz="2000" dirty="0">
                <a:solidFill>
                  <a:prstClr val="black"/>
                </a:solidFill>
              </a:rPr>
              <a:t>Возможность общаться с педагогом 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0" lvl="0" indent="0">
              <a:buClr>
                <a:srgbClr val="DD8047"/>
              </a:buClr>
              <a:buNone/>
            </a:pPr>
            <a:r>
              <a:rPr lang="ru-RU" sz="2000" dirty="0" smtClean="0">
                <a:solidFill>
                  <a:prstClr val="black"/>
                </a:solidFill>
              </a:rPr>
              <a:t>индивидуально</a:t>
            </a:r>
            <a:endParaRPr lang="ru-RU" sz="2000" dirty="0">
              <a:solidFill>
                <a:prstClr val="black"/>
              </a:solidFill>
            </a:endParaRPr>
          </a:p>
          <a:p>
            <a:pPr lvl="0">
              <a:buClr>
                <a:srgbClr val="DD8047"/>
              </a:buClr>
            </a:pPr>
            <a:r>
              <a:rPr lang="ru-RU" sz="2000" dirty="0">
                <a:solidFill>
                  <a:prstClr val="black"/>
                </a:solidFill>
              </a:rPr>
              <a:t>Нерегламентированное общение </a:t>
            </a:r>
          </a:p>
          <a:p>
            <a:pPr lvl="0">
              <a:buClr>
                <a:srgbClr val="DD8047"/>
              </a:buClr>
            </a:pPr>
            <a:r>
              <a:rPr lang="ru-RU" sz="2000" dirty="0">
                <a:solidFill>
                  <a:prstClr val="black"/>
                </a:solidFill>
              </a:rPr>
              <a:t>Свободная игра</a:t>
            </a:r>
          </a:p>
          <a:p>
            <a:pPr lvl="0">
              <a:buClr>
                <a:srgbClr val="DD8047"/>
              </a:buClr>
            </a:pPr>
            <a:r>
              <a:rPr lang="ru-RU" sz="2000" dirty="0">
                <a:solidFill>
                  <a:prstClr val="black"/>
                </a:solidFill>
              </a:rPr>
              <a:t>Готовность к культурному 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0" lvl="0" indent="0">
              <a:buClr>
                <a:srgbClr val="DD8047"/>
              </a:buClr>
              <a:buNone/>
            </a:pPr>
            <a:r>
              <a:rPr lang="ru-RU" sz="2000" dirty="0" smtClean="0">
                <a:solidFill>
                  <a:prstClr val="black"/>
                </a:solidFill>
              </a:rPr>
              <a:t>многообразию</a:t>
            </a:r>
            <a:endParaRPr lang="ru-RU" sz="2000" dirty="0">
              <a:solidFill>
                <a:prstClr val="black"/>
              </a:solidFill>
            </a:endParaRPr>
          </a:p>
          <a:p>
            <a:pPr lvl="0">
              <a:buClr>
                <a:srgbClr val="DD8047"/>
              </a:buClr>
            </a:pPr>
            <a:r>
              <a:rPr lang="ru-RU" sz="2000" dirty="0">
                <a:solidFill>
                  <a:prstClr val="black"/>
                </a:solidFill>
              </a:rPr>
              <a:t>Вовлечение родителей</a:t>
            </a:r>
          </a:p>
          <a:p>
            <a:pPr lvl="0">
              <a:buClr>
                <a:srgbClr val="DD8047"/>
              </a:buClr>
            </a:pPr>
            <a:r>
              <a:rPr lang="ru-RU" sz="2000" dirty="0">
                <a:solidFill>
                  <a:prstClr val="black"/>
                </a:solidFill>
              </a:rPr>
              <a:t>Возможность уединения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741" y="1904694"/>
            <a:ext cx="1814621" cy="21486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771" y="1904693"/>
            <a:ext cx="1826672" cy="21486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741" y="4145437"/>
            <a:ext cx="3748702" cy="2331563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DABA421-841B-A048-81AF-82092B18BD59}" type="slidenum">
              <a:rPr lang="ru-RU" smtClean="0"/>
              <a:t>27</a:t>
            </a:fld>
            <a:endParaRPr lang="ru-RU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0"/>
            <a:ext cx="11763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5668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/>
              <a:t>Оценивание для развития</a:t>
            </a:r>
            <a:endParaRPr lang="ru-RU" sz="3200" b="1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DABA421-841B-A048-81AF-82092B18BD59}" type="slidenum">
              <a:rPr lang="ru-RU" smtClean="0"/>
              <a:t>28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600" dirty="0"/>
              <a:t>Соотнесение данных </a:t>
            </a:r>
            <a:r>
              <a:rPr lang="ru-RU" sz="2600" dirty="0" err="1"/>
              <a:t>самоэкспертизы</a:t>
            </a:r>
            <a:r>
              <a:rPr lang="ru-RU" sz="2600" dirty="0"/>
              <a:t> с результатами внешнего оценивания</a:t>
            </a:r>
            <a:r>
              <a:rPr lang="ru-RU" sz="2600" dirty="0" smtClean="0"/>
              <a:t>.</a:t>
            </a:r>
          </a:p>
          <a:p>
            <a:pPr marL="0" indent="0" algn="ctr">
              <a:buNone/>
            </a:pPr>
            <a:r>
              <a:rPr lang="ru-RU" sz="2600" dirty="0" smtClean="0"/>
              <a:t>Построение программы развития детского сада.</a:t>
            </a:r>
          </a:p>
          <a:p>
            <a:pPr marL="0" indent="0" algn="ctr">
              <a:buNone/>
            </a:pPr>
            <a:endParaRPr lang="ru-RU" sz="2600" dirty="0"/>
          </a:p>
          <a:p>
            <a:pPr marL="0" indent="0" algn="ctr">
              <a:buNone/>
            </a:pPr>
            <a:endParaRPr lang="ru-RU" sz="2600" dirty="0" smtClean="0"/>
          </a:p>
          <a:p>
            <a:pPr marL="0" indent="0" algn="ctr">
              <a:buNone/>
            </a:pPr>
            <a:endParaRPr lang="ru-RU" sz="2600" dirty="0"/>
          </a:p>
          <a:p>
            <a:pPr marL="0" indent="0" algn="ctr">
              <a:buNone/>
            </a:pPr>
            <a:endParaRPr lang="ru-RU" sz="2600" dirty="0" smtClean="0"/>
          </a:p>
          <a:p>
            <a:pPr marL="0" indent="0" algn="ctr">
              <a:buNone/>
            </a:pPr>
            <a:endParaRPr lang="ru-RU" sz="2600" dirty="0"/>
          </a:p>
          <a:p>
            <a:pPr marL="0" indent="0" algn="ctr">
              <a:buNone/>
            </a:pPr>
            <a:r>
              <a:rPr lang="ru-RU" sz="2600" dirty="0" smtClean="0"/>
              <a:t>Рефлексивный семинар в одном из детских садов г. Москвы по итогам экспертизы.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406" y="2813404"/>
            <a:ext cx="2272004" cy="22720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348" y="2813404"/>
            <a:ext cx="2269861" cy="2272228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0"/>
            <a:ext cx="11763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5407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/>
              <a:t>Данные зарубежных исследований</a:t>
            </a:r>
            <a:endParaRPr lang="ru-RU" sz="3200" b="1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DABA421-841B-A048-81AF-82092B18BD59}" type="slidenum">
              <a:rPr lang="ru-RU" smtClean="0"/>
              <a:t>29</a:t>
            </a:fld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Применение внешнего аудита и развивающих семинаров по его результатам приводит к значимому повышению качества образования в дошкольных организациях </a:t>
            </a:r>
          </a:p>
          <a:p>
            <a:pPr marL="0" indent="0" algn="ctr">
              <a:buNone/>
            </a:pPr>
            <a:r>
              <a:rPr lang="ru-RU" dirty="0" smtClean="0"/>
              <a:t>(исследования проф. Сони Шеридан и др., Университет Гетеборга).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143" y="4395069"/>
            <a:ext cx="1268078" cy="17009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834" y="4395068"/>
            <a:ext cx="1674560" cy="1700931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0"/>
            <a:ext cx="11763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5359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en-US" sz="2400" dirty="0" smtClean="0"/>
              <a:t>ECERS</a:t>
            </a:r>
            <a:r>
              <a:rPr lang="ru-RU" sz="2400" dirty="0" smtClean="0"/>
              <a:t>: идея «зарождающейся грамотности» </a:t>
            </a:r>
            <a:br>
              <a:rPr lang="ru-RU" sz="2400" dirty="0" smtClean="0"/>
            </a:br>
            <a:r>
              <a:rPr lang="ru-RU" sz="2400" dirty="0" smtClean="0"/>
              <a:t>(</a:t>
            </a:r>
            <a:r>
              <a:rPr lang="en-US" sz="2400" dirty="0" smtClean="0"/>
              <a:t>Developmentally Appropriate Classroom</a:t>
            </a:r>
            <a:r>
              <a:rPr lang="ru-RU" sz="2400" dirty="0" smtClean="0"/>
              <a:t>)</a:t>
            </a:r>
            <a:br>
              <a:rPr lang="ru-RU" sz="2400" dirty="0" smtClean="0"/>
            </a:br>
            <a:r>
              <a:rPr lang="ru-RU" sz="2400" dirty="0" smtClean="0"/>
              <a:t>«Дух шкалы»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975225"/>
          </a:xfrm>
        </p:spPr>
        <p:txBody>
          <a:bodyPr>
            <a:normAutofit fontScale="40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ru-RU" sz="4000" dirty="0" smtClean="0"/>
              <a:t>ДЕТИ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sz="4200" b="1" dirty="0" smtClean="0"/>
              <a:t>Создают</a:t>
            </a:r>
            <a:r>
              <a:rPr lang="ru-RU" sz="4200" b="1" dirty="0"/>
              <a:t>, а не дублируют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sz="4200" b="1" dirty="0"/>
              <a:t>Двигаются, а не ждут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sz="4200" b="1" dirty="0"/>
              <a:t>Решают проблемы, а не просят педагога их решить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sz="4200" b="1" dirty="0"/>
              <a:t>Говорят, а не пассивно слушают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sz="4200" b="1" dirty="0"/>
              <a:t>Действуют в соответствии со своим интересом, а не идут туда, куда им скажут идти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sz="4200" b="1" dirty="0"/>
              <a:t>Делают выбор, а не повинуются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sz="4200" b="1" dirty="0" smtClean="0"/>
              <a:t>Пишут </a:t>
            </a:r>
            <a:r>
              <a:rPr lang="ru-RU" sz="4200" b="1" dirty="0"/>
              <a:t>свои книжки, а не в рабочих тетрадях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sz="4200" b="1" dirty="0"/>
              <a:t>Создают искусство, а не воспроизводят образцы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sz="4200" b="1" dirty="0"/>
              <a:t>Решают, а не пассивно соглашаются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sz="4200" b="1" dirty="0"/>
              <a:t>Ценят процесс, а не только результат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sz="4200" b="1" dirty="0"/>
              <a:t>Задают </a:t>
            </a:r>
            <a:r>
              <a:rPr lang="ru-RU" sz="4200" b="1" dirty="0" smtClean="0"/>
              <a:t>вопросы, </a:t>
            </a:r>
            <a:r>
              <a:rPr lang="ru-RU" sz="4200" b="1" dirty="0"/>
              <a:t>а не просто слушают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sz="4200" b="1" dirty="0"/>
              <a:t>Выводят ответ, а не получают его от взрослого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sz="4200" b="1" dirty="0"/>
              <a:t>Учатся важным умениям, а не абстрактным концептам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r>
              <a:rPr lang="ru-RU" sz="4200" b="1" dirty="0"/>
              <a:t>Распорядок дня построен на детских потребностях, а не на потребностях взрослых или программы</a:t>
            </a:r>
          </a:p>
          <a:p>
            <a:pPr marL="320040" indent="-320040" eaLnBrk="1" fontAlgn="auto" hangingPunct="1">
              <a:spcAft>
                <a:spcPts val="0"/>
              </a:spcAft>
              <a:buFont typeface="Wingdings"/>
              <a:buChar char=""/>
              <a:defRPr/>
            </a:pPr>
            <a:endParaRPr lang="ru-RU" dirty="0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73025"/>
            <a:ext cx="11763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5945190"/>
      </p:ext>
    </p:extLst>
  </p:cSld>
  <p:clrMapOvr>
    <a:masterClrMapping/>
  </p:clrMapOvr>
  <p:transition xmlns:p14="http://schemas.microsoft.com/office/powerpoint/2010/main"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/>
              <a:t>Варианты использования шкал</a:t>
            </a:r>
            <a:endParaRPr lang="ru-RU" sz="3200" b="1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DABA421-841B-A048-81AF-82092B18BD59}" type="slidenum">
              <a:rPr lang="ru-RU" smtClean="0"/>
              <a:t>30</a:t>
            </a:fld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Внешний независимый аудит (пример: Программы Аккредитации Национальной ассоциации по образованию детей младшего возраста </a:t>
            </a:r>
            <a:r>
              <a:rPr lang="en-US" dirty="0" smtClean="0"/>
              <a:t>(NAEYC</a:t>
            </a:r>
            <a:r>
              <a:rPr lang="ru-RU" dirty="0" smtClean="0"/>
              <a:t>), немецкий знак качества). </a:t>
            </a:r>
          </a:p>
          <a:p>
            <a:r>
              <a:rPr lang="ru-RU" dirty="0" smtClean="0"/>
              <a:t>Управление развитием: работа с командами по итогам внешнего аудита по повышению качества образования.</a:t>
            </a:r>
          </a:p>
          <a:p>
            <a:r>
              <a:rPr lang="ru-RU" dirty="0" smtClean="0"/>
              <a:t>Проведение исследований в </a:t>
            </a:r>
            <a:r>
              <a:rPr lang="ru-RU"/>
              <a:t>рамках </a:t>
            </a:r>
            <a:r>
              <a:rPr lang="ru-RU" smtClean="0"/>
              <a:t>программы </a:t>
            </a:r>
            <a:r>
              <a:rPr lang="ru-RU" dirty="0" smtClean="0"/>
              <a:t>Национальных </a:t>
            </a:r>
            <a:r>
              <a:rPr lang="ru-RU" dirty="0"/>
              <a:t>исследований качества образования </a:t>
            </a:r>
            <a:r>
              <a:rPr lang="ru-RU" dirty="0" smtClean="0"/>
              <a:t>и международных сравнительных исследований.</a:t>
            </a:r>
            <a:endParaRPr lang="ru-RU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0"/>
            <a:ext cx="11763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2708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/>
              <a:t>Кто может быть заказчиком</a:t>
            </a:r>
            <a:endParaRPr lang="ru-RU" sz="3200" b="1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DABA421-841B-A048-81AF-82092B18BD59}" type="slidenum">
              <a:rPr lang="ru-RU" smtClean="0"/>
              <a:t>31</a:t>
            </a:fld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Детские сады,  желающие получить данные внешнего аудита для повышения качества образования (</a:t>
            </a:r>
            <a:r>
              <a:rPr lang="en-US" dirty="0" smtClean="0"/>
              <a:t>ECERS </a:t>
            </a:r>
            <a:r>
              <a:rPr lang="ru-RU" dirty="0" smtClean="0"/>
              <a:t> может использоваться по запросу детского сада).</a:t>
            </a:r>
          </a:p>
          <a:p>
            <a:r>
              <a:rPr lang="ru-RU" dirty="0" smtClean="0"/>
              <a:t>Органы управления образованием для мониторинга качества.</a:t>
            </a:r>
          </a:p>
          <a:p>
            <a:r>
              <a:rPr lang="ru-RU" dirty="0" smtClean="0"/>
              <a:t>Родители для ориентации в качестве предоставляемых услуг.</a:t>
            </a:r>
            <a:endParaRPr lang="ru-RU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0"/>
            <a:ext cx="11763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608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Где подробнее?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Журнал «Современное дошкольное образование. Теория и практика» № 7 2015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0"/>
            <a:ext cx="11763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Содержимое 5" descr="сдо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777" r="-81777"/>
          <a:stretch>
            <a:fillRect/>
          </a:stretch>
        </p:blipFill>
        <p:spPr>
          <a:xfrm>
            <a:off x="2044808" y="3001982"/>
            <a:ext cx="5097794" cy="281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512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Где подробнее?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/>
              <a:t>Семинар «Актуальные исследования и разработки в области образования» ИРО НИУ ВШЭ</a:t>
            </a:r>
          </a:p>
          <a:p>
            <a:pPr marL="0" indent="0" algn="ctr">
              <a:buNone/>
            </a:pPr>
            <a:r>
              <a:rPr lang="ru-RU" sz="3600" dirty="0" smtClean="0"/>
              <a:t>10 ноября 2015 </a:t>
            </a:r>
            <a:r>
              <a:rPr lang="ru-RU" sz="3600" dirty="0" smtClean="0"/>
              <a:t>16.00</a:t>
            </a:r>
          </a:p>
          <a:p>
            <a:pPr marL="0" indent="0" algn="ctr">
              <a:buNone/>
            </a:pPr>
            <a:r>
              <a:rPr lang="en-US" sz="3600" dirty="0">
                <a:hlinkClick r:id="rId2"/>
              </a:rPr>
              <a:t>http://iro.hse.ru/</a:t>
            </a:r>
            <a:r>
              <a:rPr lang="en-US" sz="3600" dirty="0" smtClean="0">
                <a:hlinkClick r:id="rId2"/>
              </a:rPr>
              <a:t>sem</a:t>
            </a:r>
            <a:endParaRPr lang="ru-RU" sz="3600" dirty="0" smtClean="0"/>
          </a:p>
          <a:p>
            <a:pPr marL="0" indent="0" algn="ctr">
              <a:buNone/>
            </a:pPr>
            <a:endParaRPr lang="ru-RU" sz="3600" dirty="0" smtClean="0"/>
          </a:p>
          <a:p>
            <a:pPr marL="0" indent="0" algn="ctr">
              <a:buNone/>
            </a:pPr>
            <a:endParaRPr lang="ru-RU" sz="36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0"/>
            <a:ext cx="11763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Изображение 4" descr="logo_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369" y="4940625"/>
            <a:ext cx="16637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9879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4800" dirty="0" smtClean="0"/>
          </a:p>
          <a:p>
            <a:pPr marL="0" indent="0" algn="ctr">
              <a:buNone/>
            </a:pPr>
            <a:r>
              <a:rPr lang="ru-RU" sz="4800" dirty="0" smtClean="0"/>
              <a:t>СПАСИБО ЗА ВНИМАНИЕ!</a:t>
            </a:r>
          </a:p>
          <a:p>
            <a:pPr marL="0" indent="0" algn="ctr">
              <a:buNone/>
            </a:pPr>
            <a:r>
              <a:rPr lang="en-US" sz="4800" dirty="0" smtClean="0">
                <a:hlinkClick r:id="rId2"/>
              </a:rPr>
              <a:t>igor.bogdanovich@gmail.com</a:t>
            </a:r>
            <a:endParaRPr lang="en-US" sz="4800" dirty="0" smtClean="0"/>
          </a:p>
          <a:p>
            <a:pPr marL="0" indent="0" algn="ctr">
              <a:buNone/>
            </a:pPr>
            <a:endParaRPr lang="en-US" sz="4800" dirty="0"/>
          </a:p>
          <a:p>
            <a:pPr marL="0" indent="0" algn="ctr">
              <a:buNone/>
            </a:pPr>
            <a:endParaRPr lang="ru-RU" sz="4800" dirty="0"/>
          </a:p>
        </p:txBody>
      </p:sp>
      <p:pic>
        <p:nvPicPr>
          <p:cNvPr id="4" name="Изображение 3" descr="mgpu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477" y="4539410"/>
            <a:ext cx="10160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93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58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Шкалы </a:t>
            </a:r>
            <a:r>
              <a:rPr lang="en-US" dirty="0" smtClean="0"/>
              <a:t>ECERS - R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623888" y="1630363"/>
          <a:ext cx="8153400" cy="4889750"/>
        </p:xfrm>
        <a:graphic>
          <a:graphicData uri="http://schemas.openxmlformats.org/drawingml/2006/table">
            <a:tbl>
              <a:tblPr/>
              <a:tblGrid>
                <a:gridCol w="2667000"/>
                <a:gridCol w="5486400"/>
              </a:tblGrid>
              <a:tr h="5269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2698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ПИО</a:t>
                      </a:r>
                    </a:p>
                  </a:txBody>
                  <a:tcPr marL="12700" marR="12700" marT="1269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Пространство и обстановка (мебель, выставки, место для подвижных игр и пр.)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58729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РЛГ</a:t>
                      </a:r>
                    </a:p>
                  </a:txBody>
                  <a:tcPr marL="12700" marR="12700" marT="1269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Установившиеся режимы личной гигиены (встречи/проводы, еда, сон, туалет, безопасность</a:t>
                      </a:r>
                      <a:r>
                        <a:rPr kumimoji="0" lang="en-US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/>
                        </a:rPr>
                        <a:t>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73142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РИЯ</a:t>
                      </a:r>
                    </a:p>
                  </a:txBody>
                  <a:tcPr marL="12700" marR="12700" marT="1269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Рассуждения с использованием языка (книги, рассуждения, неформальное общение)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52698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З</a:t>
                      </a:r>
                    </a:p>
                  </a:txBody>
                  <a:tcPr marL="12700" marR="12700" marT="1269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Занятия (кубики, математика, игра, природа, искусство и т.д.)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73142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В</a:t>
                      </a:r>
                    </a:p>
                  </a:txBody>
                  <a:tcPr marL="12700" marR="12700" marT="1269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Взаимодействие (дисциплина, присмотр общий и во время подвижных игр, взаимодействие детей и персонала)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  <a:tr h="52698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СП</a:t>
                      </a:r>
                    </a:p>
                  </a:txBody>
                  <a:tcPr marL="12700" marR="12700" marT="1269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Структура программы (распорядок дня, время для игры и работы в малых группах, условия для детей с ОВЗ)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</a:tr>
              <a:tr h="73142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РП</a:t>
                      </a:r>
                    </a:p>
                  </a:txBody>
                  <a:tcPr marL="12700" marR="12700" marT="12698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Родители и персонал (условия для родителей, условия для персонала)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</a:tr>
            </a:tbl>
          </a:graphicData>
        </a:graphic>
      </p:graphicFrame>
      <p:pic>
        <p:nvPicPr>
          <p:cNvPr id="22560" name="Picture 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0"/>
            <a:ext cx="11763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699179"/>
      </p:ext>
    </p:extLst>
  </p:cSld>
  <p:clrMapOvr>
    <a:masterClrMapping/>
  </p:clrMapOvr>
  <p:transition xmlns:p14="http://schemas.microsoft.com/office/powerpoint/2010/main"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</a:rPr>
              <a:t>ECERS </a:t>
            </a:r>
            <a:r>
              <a:rPr lang="ru-RU" sz="2400" b="1" dirty="0" smtClean="0">
                <a:latin typeface="Calibri" panose="020F0502020204030204" pitchFamily="34" charset="0"/>
              </a:rPr>
              <a:t>(</a:t>
            </a:r>
            <a:r>
              <a:rPr lang="en-US" sz="2400" b="1" dirty="0" smtClean="0">
                <a:latin typeface="Calibri" panose="020F0502020204030204" pitchFamily="34" charset="0"/>
              </a:rPr>
              <a:t>Early Child Education Environment Rating Scale) </a:t>
            </a:r>
            <a:r>
              <a:rPr lang="ru-RU" sz="2400" b="1" dirty="0" smtClean="0">
                <a:latin typeface="Calibri" panose="020F0502020204030204" pitchFamily="34" charset="0"/>
              </a:rPr>
              <a:t> - </a:t>
            </a:r>
            <a:r>
              <a:rPr lang="en-US" sz="2400" b="1" dirty="0" smtClean="0">
                <a:latin typeface="Calibri" panose="020F0502020204030204" pitchFamily="34" charset="0"/>
              </a:rPr>
              <a:t/>
            </a:r>
            <a:br>
              <a:rPr lang="en-US" sz="2400" b="1" dirty="0" smtClean="0">
                <a:latin typeface="Calibri" panose="020F0502020204030204" pitchFamily="34" charset="0"/>
              </a:rPr>
            </a:br>
            <a:r>
              <a:rPr lang="ru-RU" sz="2400" b="1" dirty="0" smtClean="0">
                <a:latin typeface="Calibri" panose="020F0502020204030204" pitchFamily="34" charset="0"/>
              </a:rPr>
              <a:t>инструмент оценки качества образовательной среды</a:t>
            </a:r>
            <a:endParaRPr lang="ru-RU" sz="2400" b="1" dirty="0">
              <a:latin typeface="Calibri" panose="020F050202020403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Фокус на трех измерениях среды: пространстве, организации времени, взаимодействиях детей и взрослых</a:t>
            </a:r>
          </a:p>
          <a:p>
            <a:r>
              <a:rPr lang="ru-RU" dirty="0" smtClean="0"/>
              <a:t>Оценка условий для активного обучения ребенка, возможностей проявления творчества и инициативы</a:t>
            </a:r>
          </a:p>
          <a:p>
            <a:r>
              <a:rPr lang="ru-RU" dirty="0" smtClean="0"/>
              <a:t>Акцент на возможностях для детей быть субъектами своей деятельности</a:t>
            </a:r>
          </a:p>
          <a:p>
            <a:r>
              <a:rPr lang="ru-RU" dirty="0" smtClean="0"/>
              <a:t>Может использоваться как инструмент развития команды детского сада</a:t>
            </a:r>
          </a:p>
          <a:p>
            <a:r>
              <a:rPr lang="ru-RU" dirty="0" smtClean="0"/>
              <a:t>Подходит к программам разных типов</a:t>
            </a:r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Инструмент </a:t>
            </a:r>
            <a:r>
              <a:rPr lang="en-US" b="1" dirty="0" smtClean="0"/>
              <a:t>ECERS </a:t>
            </a:r>
            <a:r>
              <a:rPr lang="ru-RU" b="1" dirty="0" smtClean="0"/>
              <a:t> соответствует идеологии ФГОС (</a:t>
            </a:r>
            <a:r>
              <a:rPr lang="ru-RU" b="1" dirty="0" err="1" smtClean="0"/>
              <a:t>созание</a:t>
            </a:r>
            <a:r>
              <a:rPr lang="ru-RU" b="1" dirty="0" smtClean="0"/>
              <a:t> условий для развивающего образования в детском саду).</a:t>
            </a:r>
            <a:endParaRPr lang="ru-RU" b="1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DABA421-841B-A048-81AF-82092B18BD59}" type="slidenum">
              <a:rPr lang="ru-RU" smtClean="0"/>
              <a:t>5</a:t>
            </a:fld>
            <a:endParaRPr lang="ru-RU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73025"/>
            <a:ext cx="11763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3160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/>
              <a:t>Процедура проведения</a:t>
            </a:r>
            <a:endParaRPr lang="ru-RU" sz="3200" b="1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DABA421-841B-A048-81AF-82092B18BD59}" type="slidenum">
              <a:rPr lang="ru-RU" smtClean="0"/>
              <a:t>6</a:t>
            </a:fld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Инструмент – шкала наблюдений с четко прописанными индикаторами.</a:t>
            </a:r>
          </a:p>
          <a:p>
            <a:r>
              <a:rPr lang="ru-RU" sz="2400" dirty="0" smtClean="0"/>
              <a:t>Предполагает включенное наблюдение в группе детского сада в течение трех-четырех часов.</a:t>
            </a:r>
          </a:p>
          <a:p>
            <a:r>
              <a:rPr lang="ru-RU" sz="2400" dirty="0" smtClean="0"/>
              <a:t>Наблюдение и заполнение шкалы проводится подготовленным внешним экспертом.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57" y="4609081"/>
            <a:ext cx="2499360" cy="16645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902" y="4609081"/>
            <a:ext cx="2499360" cy="1664574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73025"/>
            <a:ext cx="11763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1696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 dirty="0" smtClean="0"/>
              <a:t>Структура шкал</a:t>
            </a:r>
            <a:endParaRPr lang="ru-RU" sz="54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endParaRPr lang="ru-RU" dirty="0" smtClean="0"/>
          </a:p>
          <a:p>
            <a:r>
              <a:rPr lang="ru-RU" dirty="0" smtClean="0"/>
              <a:t>Пространство и обстановка (8)</a:t>
            </a:r>
          </a:p>
          <a:p>
            <a:r>
              <a:rPr lang="ru-RU" dirty="0" smtClean="0"/>
              <a:t>Режим личной гигиены (6)</a:t>
            </a:r>
          </a:p>
          <a:p>
            <a:r>
              <a:rPr lang="ru-RU" dirty="0" smtClean="0"/>
              <a:t>Мышление и рассуждение (4) </a:t>
            </a:r>
          </a:p>
          <a:p>
            <a:r>
              <a:rPr lang="ru-RU" dirty="0" smtClean="0"/>
              <a:t>Занятия (10)</a:t>
            </a:r>
          </a:p>
          <a:p>
            <a:r>
              <a:rPr lang="ru-RU" dirty="0" smtClean="0"/>
              <a:t>Взаимодействие (5)</a:t>
            </a:r>
          </a:p>
          <a:p>
            <a:r>
              <a:rPr lang="ru-RU" dirty="0" smtClean="0"/>
              <a:t>Структура времени (4)</a:t>
            </a:r>
          </a:p>
          <a:p>
            <a:r>
              <a:rPr lang="ru-RU" dirty="0" smtClean="0"/>
              <a:t>Родители и персонал (6)</a:t>
            </a:r>
            <a:endParaRPr lang="ru-RU" dirty="0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26134743"/>
              </p:ext>
            </p:extLst>
          </p:nvPr>
        </p:nvGraphicFramePr>
        <p:xfrm>
          <a:off x="4800600" y="2438400"/>
          <a:ext cx="38862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Текст 9"/>
          <p:cNvSpPr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Показатели через индикаторы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73025"/>
            <a:ext cx="11763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8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548640"/>
            <a:ext cx="8153400" cy="640080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Как выстроен </a:t>
            </a:r>
            <a:r>
              <a:rPr lang="en-US" sz="2000" dirty="0" smtClean="0"/>
              <a:t>ECERS</a:t>
            </a:r>
            <a:br>
              <a:rPr lang="en-US" sz="2000" dirty="0" smtClean="0"/>
            </a:br>
            <a:r>
              <a:rPr lang="ru-RU" sz="2400" b="1" dirty="0" smtClean="0"/>
              <a:t>Шкала: Структура программы</a:t>
            </a:r>
            <a:br>
              <a:rPr lang="ru-RU" sz="2400" b="1" dirty="0" smtClean="0"/>
            </a:br>
            <a:r>
              <a:rPr lang="ru-RU" sz="2400" b="1" dirty="0" smtClean="0"/>
              <a:t>Показатель: Распорядок дня</a:t>
            </a:r>
            <a:br>
              <a:rPr lang="ru-RU" sz="2400" b="1" dirty="0" smtClean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Индикаторы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615823" y="2788412"/>
          <a:ext cx="8153400" cy="3228746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038074"/>
                <a:gridCol w="2038074"/>
                <a:gridCol w="2038626"/>
                <a:gridCol w="2038626"/>
              </a:tblGrid>
              <a:tr h="2832129"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1.1. Распорядок дня является или слишком жёстким и регламентированным, так что у детей не остаётся времени на личные интересы, или слишком гибким (хаотичным), так что нет заранее определённых ежедневных игр и занятий.*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554" marR="59554" marT="0" marB="0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3.1. Есть базовый распорядок дня, с которым знакомы все дети (последовательность рутинных занятий и мероприятий остаётся примерно одинаковой практически каждый день).</a:t>
                      </a:r>
                      <a:endParaRPr lang="ru-RU" sz="1000">
                        <a:effectLst/>
                      </a:endParaRPr>
                    </a:p>
                    <a:p>
                      <a:pPr marL="2286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3.2. Распорядок дня вывешен в групповом помещении и то, что происходит, в целом соответствует ему. *</a:t>
                      </a:r>
                      <a:endParaRPr lang="ru-RU" sz="1000">
                        <a:effectLst/>
                      </a:endParaRPr>
                    </a:p>
                    <a:p>
                      <a:pPr marL="2286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3.3. Ежедневно оставлено время для  игры детей как минимум один раз  в группе и один раз снаружи (если позволяет погода). *</a:t>
                      </a:r>
                      <a:endParaRPr lang="ru-RU" sz="1000">
                        <a:effectLst/>
                      </a:endParaRPr>
                    </a:p>
                    <a:p>
                      <a:pPr marL="2286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3.4. Ежедневно организуются как подвижные игры, так и более спокойные игры.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554" marR="59554" marT="0" marB="0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5.1. В распорядке дня соблюдён баланс между жёсткостью и гибкостью (к примеру,  обычное время для игры детей на открытом воздухе может быть продлено при хорошей погоде).</a:t>
                      </a:r>
                      <a:endParaRPr lang="ru-RU" sz="1000">
                        <a:effectLst/>
                      </a:endParaRPr>
                    </a:p>
                    <a:p>
                      <a:pPr marL="2286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5.2. Каждый день проводится много игр, инициаторами которых выступают как взрослые, так и дети.</a:t>
                      </a:r>
                      <a:endParaRPr lang="ru-RU" sz="1000">
                        <a:effectLst/>
                      </a:endParaRPr>
                    </a:p>
                    <a:p>
                      <a:pPr marL="2286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5.3. Значительная часть дня отводится для игровой активности.</a:t>
                      </a:r>
                      <a:endParaRPr lang="ru-RU" sz="1000">
                        <a:effectLst/>
                      </a:endParaRPr>
                    </a:p>
                    <a:p>
                      <a:pPr marL="2286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5.4. Нет периодов длительного ожидания во время перехода от одного ежедневного мероприятия к другому. *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554" marR="59554" marT="0" marB="0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7.1. Осуществляется плавный переход от одного ежедневного мероприятия к другому (например, материалы для очередного вида деятельности готовы до окончания предыдущего; в большинстве случаев переход осуществляется поэтапно, небольшими группами детей, а не всей группой).</a:t>
                      </a:r>
                      <a:endParaRPr lang="ru-RU" sz="1000" dirty="0">
                        <a:effectLst/>
                      </a:endParaRPr>
                    </a:p>
                    <a:p>
                      <a:pPr marL="228600" indent="-2286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7.2. В распорядок дня вносятся изменения, чтобы удовлетворять потребности отдельных детей (например, более короткое время для сказок для невнимательных детей; ребёнок, работающий над проектом, может продолжать работать после окончания времени, отведенного для такой работы; медленно кушающие дети могут кушать в своем темпе).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554" marR="59554" marT="0" marB="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615823" y="2460498"/>
          <a:ext cx="8153400" cy="326136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164614"/>
                <a:gridCol w="1164614"/>
                <a:gridCol w="1164614"/>
                <a:gridCol w="1164614"/>
                <a:gridCol w="1164614"/>
                <a:gridCol w="1165165"/>
                <a:gridCol w="1165165"/>
              </a:tblGrid>
              <a:tr h="1557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Недостаточно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554" marR="595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554" marR="595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Минимально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554" marR="595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554" marR="595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Хорошо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554" marR="595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554" marR="595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Отлично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554" marR="59554" marT="0" marB="0"/>
                </a:tc>
              </a:tr>
              <a:tr h="1557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554" marR="595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554" marR="595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554" marR="595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554" marR="595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554" marR="595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554" marR="595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7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9554" marR="59554" marT="0" marB="0"/>
                </a:tc>
              </a:tr>
            </a:tbl>
          </a:graphicData>
        </a:graphic>
      </p:graphicFrame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73025"/>
            <a:ext cx="11763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602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775F55"/>
                </a:solidFill>
              </a:rPr>
              <a:t>Использование </a:t>
            </a:r>
            <a:r>
              <a:rPr lang="en-US" sz="2400" b="1" dirty="0" smtClean="0">
                <a:solidFill>
                  <a:srgbClr val="775F55"/>
                </a:solidFill>
              </a:rPr>
              <a:t>ECERS </a:t>
            </a:r>
            <a:r>
              <a:rPr lang="ru-RU" sz="2400" b="1" dirty="0" smtClean="0">
                <a:solidFill>
                  <a:srgbClr val="775F55"/>
                </a:solidFill>
              </a:rPr>
              <a:t> в </a:t>
            </a:r>
            <a:br>
              <a:rPr lang="ru-RU" sz="2400" b="1" dirty="0" smtClean="0">
                <a:solidFill>
                  <a:srgbClr val="775F55"/>
                </a:solidFill>
              </a:rPr>
            </a:br>
            <a:r>
              <a:rPr lang="ru-RU" sz="2400" b="1" dirty="0" smtClean="0">
                <a:solidFill>
                  <a:srgbClr val="775F55"/>
                </a:solidFill>
              </a:rPr>
              <a:t>национальных системах </a:t>
            </a:r>
            <a:br>
              <a:rPr lang="ru-RU" sz="2400" b="1" dirty="0" smtClean="0">
                <a:solidFill>
                  <a:srgbClr val="775F55"/>
                </a:solidFill>
              </a:rPr>
            </a:br>
            <a:r>
              <a:rPr lang="ru-RU" sz="2400" b="1" dirty="0" smtClean="0">
                <a:solidFill>
                  <a:srgbClr val="775F55"/>
                </a:solidFill>
              </a:rPr>
              <a:t>образования</a:t>
            </a:r>
            <a:endParaRPr lang="ru-RU" sz="24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DABA421-841B-A048-81AF-82092B18BD59}" type="slidenum">
              <a:rPr lang="ru-RU" smtClean="0"/>
              <a:t>9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Германия – «Немецкий знак качества образования».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Голландия – национальный инструмент оценки качества дошкольного образования.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США – инструмент аккредитации детских садов.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Швеция – инструмент развития детского сада.</a:t>
            </a:r>
            <a:endParaRPr lang="ru-RU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0"/>
            <a:ext cx="11763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5731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Обычная.thmx</Template>
  <TotalTime>842</TotalTime>
  <Words>1855</Words>
  <Application>Microsoft Macintosh PowerPoint</Application>
  <PresentationFormat>Экран (4:3)</PresentationFormat>
  <Paragraphs>313</Paragraphs>
  <Slides>34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Обычная</vt:lpstr>
      <vt:lpstr>Шкалы ECERS как инструмент независимой оценки качества дошкольного образования»</vt:lpstr>
      <vt:lpstr>Проблема оценки нового качества образования</vt:lpstr>
      <vt:lpstr>ECERS: идея «зарождающейся грамотности»  (Developmentally Appropriate Classroom) «Дух шкалы»</vt:lpstr>
      <vt:lpstr>Шкалы ECERS - R</vt:lpstr>
      <vt:lpstr>ECERS (Early Child Education Environment Rating Scale)  -  инструмент оценки качества образовательной среды</vt:lpstr>
      <vt:lpstr>Процедура проведения</vt:lpstr>
      <vt:lpstr>Структура шкал</vt:lpstr>
      <vt:lpstr>Как выстроен ECERS Шкала: Структура программы Показатель: Распорядок дня </vt:lpstr>
      <vt:lpstr>Использование ECERS  в  национальных системах  образования</vt:lpstr>
      <vt:lpstr>Использование ECERS   в международных исследованиях</vt:lpstr>
      <vt:lpstr>Структура шкал</vt:lpstr>
      <vt:lpstr>Адаптация шкал ECERS</vt:lpstr>
      <vt:lpstr>Программа апробации ECERS  в детских садах г. Москвы</vt:lpstr>
      <vt:lpstr>Апробация </vt:lpstr>
      <vt:lpstr>Апробация ECERS  в детских садах  г. Москвы</vt:lpstr>
      <vt:lpstr>Согласованность экспертных оценок</vt:lpstr>
      <vt:lpstr>Согласованность  в позициях экспертов</vt:lpstr>
      <vt:lpstr>Результаты анализа модуля расхождения экспертных оценок по индикаторам шкалы</vt:lpstr>
      <vt:lpstr>Результаты корреляционного анализа по показателям шкалы</vt:lpstr>
      <vt:lpstr>Шкалы ECERS-R</vt:lpstr>
      <vt:lpstr>Игровая деятельность  Свободная игра Содействие педагогов</vt:lpstr>
      <vt:lpstr>Взаимодействие Дисциплина </vt:lpstr>
      <vt:lpstr>Статистика по индикаторам</vt:lpstr>
      <vt:lpstr>Средние значения показателей ECERS-R для групп A, B и С</vt:lpstr>
      <vt:lpstr>Шкалы ECERS-R</vt:lpstr>
      <vt:lpstr>  Зоны благополучия </vt:lpstr>
      <vt:lpstr>  Зоны, требующие внимания </vt:lpstr>
      <vt:lpstr>Оценивание для развития</vt:lpstr>
      <vt:lpstr>Данные зарубежных исследований</vt:lpstr>
      <vt:lpstr>Варианты использования шкал</vt:lpstr>
      <vt:lpstr>Кто может быть заказчиком</vt:lpstr>
      <vt:lpstr>Где подробнее?</vt:lpstr>
      <vt:lpstr>Где подробнее?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Результаты апробации шкал оценки образовательной среды ECERS-R ECERS-E в детских садах г. Москвы</dc:title>
  <dc:creator>Ольга</dc:creator>
  <cp:lastModifiedBy>Ольга</cp:lastModifiedBy>
  <cp:revision>84</cp:revision>
  <dcterms:created xsi:type="dcterms:W3CDTF">2015-04-15T15:36:27Z</dcterms:created>
  <dcterms:modified xsi:type="dcterms:W3CDTF">2015-10-29T07:51:25Z</dcterms:modified>
</cp:coreProperties>
</file>