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8" r:id="rId2"/>
    <p:sldId id="554" r:id="rId3"/>
    <p:sldId id="556" r:id="rId4"/>
    <p:sldId id="586" r:id="rId5"/>
    <p:sldId id="591" r:id="rId6"/>
    <p:sldId id="592" r:id="rId7"/>
    <p:sldId id="584" r:id="rId8"/>
    <p:sldId id="601" r:id="rId9"/>
    <p:sldId id="604" r:id="rId10"/>
    <p:sldId id="603" r:id="rId11"/>
    <p:sldId id="618" r:id="rId12"/>
    <p:sldId id="621" r:id="rId13"/>
    <p:sldId id="619" r:id="rId14"/>
    <p:sldId id="612" r:id="rId15"/>
    <p:sldId id="614" r:id="rId16"/>
    <p:sldId id="606" r:id="rId17"/>
    <p:sldId id="607" r:id="rId18"/>
    <p:sldId id="608" r:id="rId19"/>
    <p:sldId id="609" r:id="rId20"/>
    <p:sldId id="610" r:id="rId21"/>
    <p:sldId id="611" r:id="rId22"/>
    <p:sldId id="578" r:id="rId23"/>
    <p:sldId id="579" r:id="rId24"/>
    <p:sldId id="580" r:id="rId25"/>
    <p:sldId id="596" r:id="rId26"/>
    <p:sldId id="615" r:id="rId27"/>
    <p:sldId id="597" r:id="rId28"/>
    <p:sldId id="598" r:id="rId29"/>
    <p:sldId id="599" r:id="rId30"/>
    <p:sldId id="600" r:id="rId31"/>
    <p:sldId id="577" r:id="rId32"/>
    <p:sldId id="616" r:id="rId33"/>
    <p:sldId id="617" r:id="rId34"/>
    <p:sldId id="542" r:id="rId35"/>
    <p:sldId id="520" r:id="rId36"/>
    <p:sldId id="550" r:id="rId3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1" autoAdjust="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3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&#1050;&#1086;&#1083;&#1080;&#1095;&#1077;&#1089;&#1090;&#1074;&#1072;%20&#1091;&#1095;(&#1072;&#1087;&#1088;&#1077;&#1083;&#1100;-&#1084;&#1072;&#1081;%202014-15%20&#1091;&#1095;.&#1075;.)+&#1076;&#1080;&#1072;&#1075;&#1088;&#1072;&#1084;&#108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\&#1057;&#1090;&#1072;&#1090;&#1080;&#1089;&#1090;&#1080;&#1082;&#1072;%20&#1087;&#1086;%20&#1088;&#1077;&#1075;&#1080;&#1086;&#1085;&#1072;&#1084;_&#1087;&#1086;&#1089;&#1083;&#1077;%20&#1072;&#1087;&#1077;&#1083;&#1083;&#1103;&#1094;&#1080;&#1080;!!!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Temp\&#1057;&#1090;&#1072;&#1090;&#1080;&#1089;&#1090;&#1080;&#1082;&#1072;%20&#1087;&#1086;%20&#1088;&#1077;&#1075;&#1080;&#1086;&#1085;&#1072;&#1084;_&#1087;&#1086;&#1089;&#1083;&#1077;%20&#1072;&#1087;&#1077;&#1083;&#1083;&#1103;&#1094;&#1080;&#1080;!!!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'D:\DocNTC\Testing\2014-2015\3osnov_Apr-May_2015\[Апрель-Май (3-основной) 2014-15_кол.уч..xlsx]Лист2'!$E$3</c:f>
              <c:strCache>
                <c:ptCount val="1"/>
                <c:pt idx="0">
                  <c:v>всего уч-ся (9-10-11)кл</c:v>
                </c:pt>
              </c:strCache>
            </c:strRef>
          </c:tx>
          <c:spPr>
            <a:gradFill>
              <a:gsLst>
                <a:gs pos="0">
                  <a:schemeClr val="accent6">
                    <a:shade val="65000"/>
                  </a:schemeClr>
                </a:gs>
                <a:gs pos="100000">
                  <a:schemeClr val="accent6">
                    <a:shade val="65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5"/>
              <c:layout>
                <c:manualLayout>
                  <c:x val="0"/>
                  <c:y val="4.9545312453920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[1]Лист2!$A$4:$A$11</c:f>
              <c:strCache>
                <c:ptCount val="8"/>
                <c:pt idx="0">
                  <c:v>Бишкек </c:v>
                </c:pt>
                <c:pt idx="1">
                  <c:v>Чуйская обл.</c:v>
                </c:pt>
                <c:pt idx="2">
                  <c:v>Ыссык-Кульская обл.</c:v>
                </c:pt>
                <c:pt idx="3">
                  <c:v>Нарынская обл.</c:v>
                </c:pt>
                <c:pt idx="4">
                  <c:v>Ошская обл.</c:v>
                </c:pt>
                <c:pt idx="5">
                  <c:v>Таласская обл.</c:v>
                </c:pt>
                <c:pt idx="6">
                  <c:v>Джалал-Абадская обл.</c:v>
                </c:pt>
                <c:pt idx="7">
                  <c:v>Баткенская обл.</c:v>
                </c:pt>
              </c:strCache>
            </c:strRef>
          </c:cat>
          <c:val>
            <c:numRef>
              <c:f>[1]Лист2!$E$4:$E$11</c:f>
              <c:numCache>
                <c:formatCode>General</c:formatCode>
                <c:ptCount val="8"/>
                <c:pt idx="0">
                  <c:v>13584</c:v>
                </c:pt>
                <c:pt idx="1">
                  <c:v>9093</c:v>
                </c:pt>
                <c:pt idx="2">
                  <c:v>4225</c:v>
                </c:pt>
                <c:pt idx="3">
                  <c:v>2645</c:v>
                </c:pt>
                <c:pt idx="4">
                  <c:v>4869</c:v>
                </c:pt>
                <c:pt idx="5">
                  <c:v>1239</c:v>
                </c:pt>
                <c:pt idx="6">
                  <c:v>4879</c:v>
                </c:pt>
                <c:pt idx="7">
                  <c:v>2476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243088"/>
        <c:axId val="152243648"/>
      </c:barChart>
      <c:catAx>
        <c:axId val="15224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243648"/>
        <c:crosses val="autoZero"/>
        <c:auto val="1"/>
        <c:lblAlgn val="ctr"/>
        <c:lblOffset val="100"/>
        <c:noMultiLvlLbl val="0"/>
      </c:catAx>
      <c:valAx>
        <c:axId val="152243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24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3227858791065007"/>
          <c:y val="0.37073280852175644"/>
          <c:w val="0.33165244969378832"/>
          <c:h val="0.11647975463741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529474034778883"/>
          <c:y val="3.7443325760686492E-2"/>
          <c:w val="0.58808894545281543"/>
          <c:h val="0.8810326102688521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Лист1!$B$16</c:f>
              <c:strCache>
                <c:ptCount val="1"/>
                <c:pt idx="0">
                  <c:v>2011г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424242424242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666666666666721E-2"/>
                  <c:y val="6.3795837246270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Лист1!$A$17:$A$18</c:f>
              <c:strCache>
                <c:ptCount val="2"/>
                <c:pt idx="0">
                  <c:v>участники</c:v>
                </c:pt>
                <c:pt idx="1">
                  <c:v>подтвердившие</c:v>
                </c:pt>
              </c:strCache>
            </c:strRef>
          </c:cat>
          <c:val>
            <c:numRef>
              <c:f>Лист1!$B$17:$B$18</c:f>
              <c:numCache>
                <c:formatCode>General</c:formatCode>
                <c:ptCount val="2"/>
                <c:pt idx="0">
                  <c:v>3006</c:v>
                </c:pt>
                <c:pt idx="1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Лист1!$C$16</c:f>
              <c:strCache>
                <c:ptCount val="1"/>
                <c:pt idx="0">
                  <c:v>2012г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81818181818181E-2"/>
                  <c:y val="-3.1897918623135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606060606060608E-2"/>
                  <c:y val="9.5693755869405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Лист1!$A$17:$A$18</c:f>
              <c:strCache>
                <c:ptCount val="2"/>
                <c:pt idx="0">
                  <c:v>участники</c:v>
                </c:pt>
                <c:pt idx="1">
                  <c:v>подтвердившие</c:v>
                </c:pt>
              </c:strCache>
            </c:strRef>
          </c:cat>
          <c:val>
            <c:numRef>
              <c:f>Лист1!$C$17:$C$18</c:f>
              <c:numCache>
                <c:formatCode>General</c:formatCode>
                <c:ptCount val="2"/>
                <c:pt idx="0">
                  <c:v>1921</c:v>
                </c:pt>
                <c:pt idx="1">
                  <c:v>256</c:v>
                </c:pt>
              </c:numCache>
            </c:numRef>
          </c:val>
        </c:ser>
        <c:ser>
          <c:idx val="2"/>
          <c:order val="2"/>
          <c:tx>
            <c:strRef>
              <c:f>Лист1!$D$16</c:f>
              <c:strCache>
                <c:ptCount val="1"/>
                <c:pt idx="0">
                  <c:v>2013г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51515151515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454545454545456E-2"/>
                  <c:y val="9.5693755869405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Лист1!$A$17:$A$18</c:f>
              <c:strCache>
                <c:ptCount val="2"/>
                <c:pt idx="0">
                  <c:v>участники</c:v>
                </c:pt>
                <c:pt idx="1">
                  <c:v>подтвердившие</c:v>
                </c:pt>
              </c:strCache>
            </c:strRef>
          </c:cat>
          <c:val>
            <c:numRef>
              <c:f>Лист1!$D$17:$D$18</c:f>
              <c:numCache>
                <c:formatCode>General</c:formatCode>
                <c:ptCount val="2"/>
                <c:pt idx="0">
                  <c:v>1244</c:v>
                </c:pt>
                <c:pt idx="1">
                  <c:v>209</c:v>
                </c:pt>
              </c:numCache>
            </c:numRef>
          </c:val>
        </c:ser>
        <c:ser>
          <c:idx val="3"/>
          <c:order val="3"/>
          <c:tx>
            <c:strRef>
              <c:f>Лист1!$E$16</c:f>
              <c:strCache>
                <c:ptCount val="1"/>
                <c:pt idx="0">
                  <c:v>2014г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1212121212121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393939393939391E-2"/>
                  <c:y val="6.3795837246270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Лист1!$A$17:$A$18</c:f>
              <c:strCache>
                <c:ptCount val="2"/>
                <c:pt idx="0">
                  <c:v>участники</c:v>
                </c:pt>
                <c:pt idx="1">
                  <c:v>подтвердившие</c:v>
                </c:pt>
              </c:strCache>
            </c:strRef>
          </c:cat>
          <c:val>
            <c:numRef>
              <c:f>Лист1!$E$17:$E$18</c:f>
              <c:numCache>
                <c:formatCode>General</c:formatCode>
                <c:ptCount val="2"/>
                <c:pt idx="0">
                  <c:v>1249</c:v>
                </c:pt>
                <c:pt idx="1">
                  <c:v>306</c:v>
                </c:pt>
              </c:numCache>
            </c:numRef>
          </c:val>
        </c:ser>
        <c:ser>
          <c:idx val="4"/>
          <c:order val="4"/>
          <c:tx>
            <c:strRef>
              <c:f>Лист1!$F$16</c:f>
              <c:strCache>
                <c:ptCount val="1"/>
                <c:pt idx="0">
                  <c:v>2015г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1212121212121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4242424242425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Лист1!$A$17:$A$18</c:f>
              <c:strCache>
                <c:ptCount val="2"/>
                <c:pt idx="0">
                  <c:v>участники</c:v>
                </c:pt>
                <c:pt idx="1">
                  <c:v>подтвердившие</c:v>
                </c:pt>
              </c:strCache>
            </c:strRef>
          </c:cat>
          <c:val>
            <c:numRef>
              <c:f>Лист1!$F$17:$F$18</c:f>
              <c:numCache>
                <c:formatCode>General</c:formatCode>
                <c:ptCount val="2"/>
                <c:pt idx="0">
                  <c:v>1231</c:v>
                </c:pt>
                <c:pt idx="1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248128"/>
        <c:axId val="152248688"/>
        <c:axId val="151248336"/>
      </c:bar3DChart>
      <c:catAx>
        <c:axId val="15224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248688"/>
        <c:crosses val="autoZero"/>
        <c:auto val="1"/>
        <c:lblAlgn val="ctr"/>
        <c:lblOffset val="100"/>
        <c:noMultiLvlLbl val="0"/>
      </c:catAx>
      <c:valAx>
        <c:axId val="15224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248128"/>
        <c:crosses val="autoZero"/>
        <c:crossBetween val="between"/>
      </c:valAx>
      <c:serAx>
        <c:axId val="151248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5224868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Баткен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2011г</c:v>
                </c:pt>
                <c:pt idx="1">
                  <c:v>2012г</c:v>
                </c:pt>
                <c:pt idx="2">
                  <c:v>2013г</c:v>
                </c:pt>
                <c:pt idx="3">
                  <c:v>2014г</c:v>
                </c:pt>
                <c:pt idx="4">
                  <c:v>2015г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</c:v>
                </c:pt>
                <c:pt idx="1">
                  <c:v>18</c:v>
                </c:pt>
                <c:pt idx="2">
                  <c:v>11</c:v>
                </c:pt>
                <c:pt idx="3">
                  <c:v>20</c:v>
                </c:pt>
                <c:pt idx="4">
                  <c:v>12</c:v>
                </c:pt>
              </c:numCache>
            </c:numRef>
          </c:val>
        </c:ser>
        <c:ser>
          <c:idx val="2"/>
          <c:order val="1"/>
          <c:tx>
            <c:strRef>
              <c:f>Лист1!$A$5</c:f>
              <c:strCache>
                <c:ptCount val="1"/>
                <c:pt idx="0">
                  <c:v>Иссык-Куль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2011г</c:v>
                </c:pt>
                <c:pt idx="1">
                  <c:v>2012г</c:v>
                </c:pt>
                <c:pt idx="2">
                  <c:v>2013г</c:v>
                </c:pt>
                <c:pt idx="3">
                  <c:v>2014г</c:v>
                </c:pt>
                <c:pt idx="4">
                  <c:v>2015г</c:v>
                </c:pt>
              </c:strCache>
            </c:str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10</c:v>
                </c:pt>
                <c:pt idx="1">
                  <c:v>23</c:v>
                </c:pt>
                <c:pt idx="2">
                  <c:v>12</c:v>
                </c:pt>
                <c:pt idx="3">
                  <c:v>27</c:v>
                </c:pt>
                <c:pt idx="4">
                  <c:v>18</c:v>
                </c:pt>
              </c:numCache>
            </c:numRef>
          </c:val>
        </c:ser>
        <c:ser>
          <c:idx val="3"/>
          <c:order val="2"/>
          <c:tx>
            <c:strRef>
              <c:f>Лист1!$A$6</c:f>
              <c:strCache>
                <c:ptCount val="1"/>
                <c:pt idx="0">
                  <c:v>Нарын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2011г</c:v>
                </c:pt>
                <c:pt idx="1">
                  <c:v>2012г</c:v>
                </c:pt>
                <c:pt idx="2">
                  <c:v>2013г</c:v>
                </c:pt>
                <c:pt idx="3">
                  <c:v>2014г</c:v>
                </c:pt>
                <c:pt idx="4">
                  <c:v>2015г</c:v>
                </c:pt>
              </c:strCache>
            </c:str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2</c:v>
                </c:pt>
                <c:pt idx="1">
                  <c:v>14</c:v>
                </c:pt>
                <c:pt idx="2">
                  <c:v>9</c:v>
                </c:pt>
                <c:pt idx="3">
                  <c:v>27</c:v>
                </c:pt>
                <c:pt idx="4">
                  <c:v>15</c:v>
                </c:pt>
              </c:numCache>
            </c:numRef>
          </c:val>
        </c:ser>
        <c:ser>
          <c:idx val="4"/>
          <c:order val="3"/>
          <c:tx>
            <c:strRef>
              <c:f>Лист1!$A$7</c:f>
              <c:strCache>
                <c:ptCount val="1"/>
                <c:pt idx="0">
                  <c:v>Ош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2011г</c:v>
                </c:pt>
                <c:pt idx="1">
                  <c:v>2012г</c:v>
                </c:pt>
                <c:pt idx="2">
                  <c:v>2013г</c:v>
                </c:pt>
                <c:pt idx="3">
                  <c:v>2014г</c:v>
                </c:pt>
                <c:pt idx="4">
                  <c:v>2015г</c:v>
                </c:pt>
              </c:strCache>
            </c:strRef>
          </c:cat>
          <c:val>
            <c:numRef>
              <c:f>Лист1!$B$7:$F$7</c:f>
              <c:numCache>
                <c:formatCode>General</c:formatCode>
                <c:ptCount val="5"/>
                <c:pt idx="0">
                  <c:v>3</c:v>
                </c:pt>
                <c:pt idx="1">
                  <c:v>18</c:v>
                </c:pt>
                <c:pt idx="2">
                  <c:v>9</c:v>
                </c:pt>
                <c:pt idx="3">
                  <c:v>35</c:v>
                </c:pt>
                <c:pt idx="4">
                  <c:v>9</c:v>
                </c:pt>
              </c:numCache>
            </c:numRef>
          </c:val>
        </c:ser>
        <c:ser>
          <c:idx val="5"/>
          <c:order val="4"/>
          <c:tx>
            <c:strRef>
              <c:f>Лист1!$A$8</c:f>
              <c:strCache>
                <c:ptCount val="1"/>
                <c:pt idx="0">
                  <c:v>Талас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2011г</c:v>
                </c:pt>
                <c:pt idx="1">
                  <c:v>2012г</c:v>
                </c:pt>
                <c:pt idx="2">
                  <c:v>2013г</c:v>
                </c:pt>
                <c:pt idx="3">
                  <c:v>2014г</c:v>
                </c:pt>
                <c:pt idx="4">
                  <c:v>2015г</c:v>
                </c:pt>
              </c:strCache>
            </c:strRef>
          </c:cat>
          <c:val>
            <c:numRef>
              <c:f>Лист1!$B$8:$F$8</c:f>
              <c:numCache>
                <c:formatCode>General</c:formatCode>
                <c:ptCount val="5"/>
                <c:pt idx="0">
                  <c:v>7</c:v>
                </c:pt>
                <c:pt idx="1">
                  <c:v>22</c:v>
                </c:pt>
                <c:pt idx="2">
                  <c:v>24</c:v>
                </c:pt>
                <c:pt idx="3">
                  <c:v>23</c:v>
                </c:pt>
                <c:pt idx="4">
                  <c:v>18</c:v>
                </c:pt>
              </c:numCache>
            </c:numRef>
          </c:val>
        </c:ser>
        <c:ser>
          <c:idx val="6"/>
          <c:order val="5"/>
          <c:tx>
            <c:strRef>
              <c:f>Лист1!$A$9</c:f>
              <c:strCache>
                <c:ptCount val="1"/>
                <c:pt idx="0">
                  <c:v>Чуй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2011г</c:v>
                </c:pt>
                <c:pt idx="1">
                  <c:v>2012г</c:v>
                </c:pt>
                <c:pt idx="2">
                  <c:v>2013г</c:v>
                </c:pt>
                <c:pt idx="3">
                  <c:v>2014г</c:v>
                </c:pt>
                <c:pt idx="4">
                  <c:v>2015г</c:v>
                </c:pt>
              </c:strCache>
            </c:strRef>
          </c:cat>
          <c:val>
            <c:numRef>
              <c:f>Лист1!$B$9:$F$9</c:f>
              <c:numCache>
                <c:formatCode>General</c:formatCode>
                <c:ptCount val="5"/>
                <c:pt idx="0">
                  <c:v>6</c:v>
                </c:pt>
                <c:pt idx="1">
                  <c:v>34</c:v>
                </c:pt>
                <c:pt idx="2">
                  <c:v>33</c:v>
                </c:pt>
                <c:pt idx="3">
                  <c:v>25</c:v>
                </c:pt>
                <c:pt idx="4">
                  <c:v>32</c:v>
                </c:pt>
              </c:numCache>
            </c:numRef>
          </c:val>
        </c:ser>
        <c:ser>
          <c:idx val="1"/>
          <c:order val="6"/>
          <c:tx>
            <c:strRef>
              <c:f>Лист1!$A$4</c:f>
              <c:strCache>
                <c:ptCount val="1"/>
                <c:pt idx="0">
                  <c:v>Джалал-Абад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61797669969968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2011г</c:v>
                </c:pt>
                <c:pt idx="1">
                  <c:v>2012г</c:v>
                </c:pt>
                <c:pt idx="2">
                  <c:v>2013г</c:v>
                </c:pt>
                <c:pt idx="3">
                  <c:v>2014г</c:v>
                </c:pt>
                <c:pt idx="4">
                  <c:v>2015г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7</c:v>
                </c:pt>
                <c:pt idx="1">
                  <c:v>27</c:v>
                </c:pt>
                <c:pt idx="2">
                  <c:v>30</c:v>
                </c:pt>
                <c:pt idx="3">
                  <c:v>48</c:v>
                </c:pt>
                <c:pt idx="4">
                  <c:v>29</c:v>
                </c:pt>
              </c:numCache>
            </c:numRef>
          </c:val>
        </c:ser>
        <c:ser>
          <c:idx val="7"/>
          <c:order val="7"/>
          <c:tx>
            <c:strRef>
              <c:f>Лист1!$A$10</c:f>
              <c:strCache>
                <c:ptCount val="1"/>
                <c:pt idx="0">
                  <c:v>г. Бишкек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2011г</c:v>
                </c:pt>
                <c:pt idx="1">
                  <c:v>2012г</c:v>
                </c:pt>
                <c:pt idx="2">
                  <c:v>2013г</c:v>
                </c:pt>
                <c:pt idx="3">
                  <c:v>2014г</c:v>
                </c:pt>
                <c:pt idx="4">
                  <c:v>2015г</c:v>
                </c:pt>
              </c:strCache>
            </c:str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59</c:v>
                </c:pt>
                <c:pt idx="1">
                  <c:v>100</c:v>
                </c:pt>
                <c:pt idx="2">
                  <c:v>81</c:v>
                </c:pt>
                <c:pt idx="3">
                  <c:v>101</c:v>
                </c:pt>
                <c:pt idx="4">
                  <c:v>82</c:v>
                </c:pt>
              </c:numCache>
            </c:numRef>
          </c:val>
        </c:ser>
        <c:ser>
          <c:idx val="8"/>
          <c:order val="8"/>
          <c:tx>
            <c:strRef>
              <c:f>Лист1!$A$11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2011г</c:v>
                </c:pt>
                <c:pt idx="1">
                  <c:v>2012г</c:v>
                </c:pt>
                <c:pt idx="2">
                  <c:v>2013г</c:v>
                </c:pt>
                <c:pt idx="3">
                  <c:v>2014г</c:v>
                </c:pt>
                <c:pt idx="4">
                  <c:v>2015г</c:v>
                </c:pt>
              </c:strCache>
            </c:strRef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95</c:v>
                </c:pt>
                <c:pt idx="1">
                  <c:v>256</c:v>
                </c:pt>
                <c:pt idx="2">
                  <c:v>209</c:v>
                </c:pt>
                <c:pt idx="3">
                  <c:v>306</c:v>
                </c:pt>
                <c:pt idx="4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255408"/>
        <c:axId val="152255968"/>
        <c:axId val="151076032"/>
      </c:bar3DChart>
      <c:catAx>
        <c:axId val="15225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255968"/>
        <c:crosses val="autoZero"/>
        <c:auto val="1"/>
        <c:lblAlgn val="ctr"/>
        <c:lblOffset val="100"/>
        <c:noMultiLvlLbl val="0"/>
      </c:catAx>
      <c:valAx>
        <c:axId val="15225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255408"/>
        <c:crosses val="autoZero"/>
        <c:crossBetween val="between"/>
      </c:valAx>
      <c:serAx>
        <c:axId val="151076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52255968"/>
        <c:crosses val="autoZero"/>
      </c:ser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 dirty="0" smtClean="0">
                <a:effectLst/>
              </a:rPr>
              <a:t>Процент учеников, достигших базового уровня по чтению на кыргызском языке</a:t>
            </a:r>
            <a:endParaRPr lang="en-US" sz="1400" dirty="0"/>
          </a:p>
        </c:rich>
      </c:tx>
      <c:layout>
        <c:manualLayout>
          <c:xMode val="edge"/>
          <c:yMode val="edge"/>
          <c:x val="0.1521196362797296"/>
          <c:y val="3.93128650463462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646274977920587E-2"/>
          <c:y val="0.22365882997654082"/>
          <c:w val="0.87554519713703061"/>
          <c:h val="0.66302648737903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Знакомые слова 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52.5</c:v>
                </c:pt>
                <c:pt idx="1">
                  <c:v>56.3</c:v>
                </c:pt>
                <c:pt idx="2">
                  <c:v>33.700000000000003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Незнакомые слова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12.3</c:v>
                </c:pt>
                <c:pt idx="1">
                  <c:v>14</c:v>
                </c:pt>
                <c:pt idx="2">
                  <c:v>1.4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Чтение текста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28.2</c:v>
                </c:pt>
                <c:pt idx="1">
                  <c:v>30.3</c:v>
                </c:pt>
                <c:pt idx="2">
                  <c:v>33.5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Базовый уровень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12.3</c:v>
                </c:pt>
                <c:pt idx="1">
                  <c:v>12.9</c:v>
                </c:pt>
                <c:pt idx="2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820944"/>
        <c:axId val="205819824"/>
      </c:barChart>
      <c:catAx>
        <c:axId val="205820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5819824"/>
        <c:crosses val="autoZero"/>
        <c:auto val="1"/>
        <c:lblAlgn val="ctr"/>
        <c:lblOffset val="100"/>
        <c:noMultiLvlLbl val="0"/>
      </c:catAx>
      <c:valAx>
        <c:axId val="205819824"/>
        <c:scaling>
          <c:orientation val="minMax"/>
          <c:max val="10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582094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1724770625673277"/>
          <c:y val="0.22578841211827699"/>
          <c:w val="0.82228243042265958"/>
          <c:h val="0.1179135787590597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 dirty="0" smtClean="0">
                <a:effectLst/>
              </a:rPr>
              <a:t>Процент учеников, достигших базового уровня по чтению на русском языке</a:t>
            </a:r>
            <a:r>
              <a:rPr lang="en-US" sz="1400" b="1" i="0" u="none" strike="noStrike" baseline="0" dirty="0" smtClean="0">
                <a:effectLst/>
              </a:rPr>
              <a:t> </a:t>
            </a:r>
            <a:endParaRPr lang="en-US" sz="1400" dirty="0"/>
          </a:p>
        </c:rich>
      </c:tx>
      <c:layout>
        <c:manualLayout>
          <c:xMode val="edge"/>
          <c:yMode val="edge"/>
          <c:x val="0.11988658348306126"/>
          <c:y val="2.16759248972336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646274977920587E-2"/>
          <c:y val="0.22365882997654082"/>
          <c:w val="0.87554519713703061"/>
          <c:h val="0.66302648737903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Знакомые слова 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46.8</c:v>
                </c:pt>
                <c:pt idx="1">
                  <c:v>58.6</c:v>
                </c:pt>
                <c:pt idx="2">
                  <c:v>23.3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Незнакомые слова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17.399999999999999</c:v>
                </c:pt>
                <c:pt idx="1">
                  <c:v>11.9</c:v>
                </c:pt>
                <c:pt idx="2">
                  <c:v>1.9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Чтение текста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36.6</c:v>
                </c:pt>
                <c:pt idx="1">
                  <c:v>44.5</c:v>
                </c:pt>
                <c:pt idx="2">
                  <c:v>32.4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Базовый уровень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16.2</c:v>
                </c:pt>
                <c:pt idx="1">
                  <c:v>10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827664"/>
        <c:axId val="205828224"/>
      </c:barChart>
      <c:catAx>
        <c:axId val="20582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5828224"/>
        <c:crosses val="autoZero"/>
        <c:auto val="1"/>
        <c:lblAlgn val="ctr"/>
        <c:lblOffset val="100"/>
        <c:noMultiLvlLbl val="0"/>
      </c:catAx>
      <c:valAx>
        <c:axId val="205828224"/>
        <c:scaling>
          <c:orientation val="minMax"/>
          <c:max val="10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5827664"/>
        <c:crosses val="autoZero"/>
        <c:crossBetween val="between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11724770625673277"/>
          <c:y val="0.22578841211827699"/>
          <c:w val="0.82228243042265958"/>
          <c:h val="0.1179135787590597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1" i="0" u="none" strike="noStrike" baseline="0" dirty="0" smtClean="0">
                <a:effectLst/>
              </a:rPr>
              <a:t>Процент учеников, достигших базового уровня по фонематическому восприятию и написанию диктанта</a:t>
            </a:r>
            <a:endParaRPr lang="en-US" sz="2000" dirty="0"/>
          </a:p>
        </c:rich>
      </c:tx>
      <c:layout>
        <c:manualLayout>
          <c:xMode val="edge"/>
          <c:yMode val="edge"/>
          <c:x val="0.11200451012855403"/>
          <c:y val="4.04941389954493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073911751597051E-2"/>
          <c:y val="0.46204502962386135"/>
          <c:w val="0.87554519713703061"/>
          <c:h val="0.45066094093198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Кыргызский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75.400000000000006</c:v>
                </c:pt>
                <c:pt idx="1">
                  <c:v>56.5</c:v>
                </c:pt>
                <c:pt idx="2">
                  <c:v>92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Русский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75.099999999999994</c:v>
                </c:pt>
                <c:pt idx="1">
                  <c:v>88.5</c:v>
                </c:pt>
                <c:pt idx="2">
                  <c:v>96.4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03984"/>
        <c:axId val="198350592"/>
      </c:barChart>
      <c:catAx>
        <c:axId val="153203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8350592"/>
        <c:crosses val="autoZero"/>
        <c:auto val="1"/>
        <c:lblAlgn val="ctr"/>
        <c:lblOffset val="100"/>
        <c:noMultiLvlLbl val="0"/>
      </c:catAx>
      <c:valAx>
        <c:axId val="198350592"/>
        <c:scaling>
          <c:orientation val="minMax"/>
          <c:max val="10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5320398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9.3662779180904293E-2"/>
          <c:y val="0.33401517478450105"/>
          <c:w val="0.82228243042265958"/>
          <c:h val="9.7570313538147171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Процент учеников, достигших базового уровня по беглости чтения   и пониманию прочитанного</a:t>
            </a:r>
            <a:endParaRPr lang="en-US" sz="1800" dirty="0"/>
          </a:p>
        </c:rich>
      </c:tx>
      <c:layout>
        <c:manualLayout>
          <c:xMode val="edge"/>
          <c:yMode val="edge"/>
          <c:x val="0.13136712895782288"/>
          <c:y val="1.90728176269032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584437519328206E-2"/>
          <c:y val="0.422915579356615"/>
          <c:w val="0.87554519713703061"/>
          <c:h val="0.45066094093198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Кыргызский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11.4</c:v>
                </c:pt>
                <c:pt idx="1">
                  <c:v>12.2</c:v>
                </c:pt>
                <c:pt idx="2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Русский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12.8</c:v>
                </c:pt>
                <c:pt idx="1">
                  <c:v>9.8000000000000007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355632"/>
        <c:axId val="198356192"/>
      </c:barChart>
      <c:catAx>
        <c:axId val="198355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8356192"/>
        <c:crosses val="autoZero"/>
        <c:auto val="1"/>
        <c:lblAlgn val="ctr"/>
        <c:lblOffset val="100"/>
        <c:noMultiLvlLbl val="0"/>
      </c:catAx>
      <c:valAx>
        <c:axId val="198356192"/>
        <c:scaling>
          <c:orientation val="minMax"/>
          <c:max val="2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9835563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1178961391155409"/>
          <c:y val="0.26023100138419303"/>
          <c:w val="0.82228243042265958"/>
          <c:h val="8.0279171899252447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Процент учеников, достигших базового уровня по беглому чтению, пониманию прочитанного, фонематическому восприятию и написанию диктанта</a:t>
            </a:r>
            <a:endParaRPr lang="en-US" sz="1800" dirty="0"/>
          </a:p>
        </c:rich>
      </c:tx>
      <c:layout>
        <c:manualLayout>
          <c:xMode val="edge"/>
          <c:yMode val="edge"/>
          <c:x val="0.1404305947605605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073911751597051E-2"/>
          <c:y val="0.27387302644292894"/>
          <c:w val="0.87554519713703061"/>
          <c:h val="0.6119512293727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Кыргызский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11.4</c:v>
                </c:pt>
                <c:pt idx="1">
                  <c:v>11.1</c:v>
                </c:pt>
                <c:pt idx="2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Русский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1-й класс</c:v>
                </c:pt>
                <c:pt idx="1">
                  <c:v>2-й класс </c:v>
                </c:pt>
                <c:pt idx="2">
                  <c:v>4-й класс 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12.5</c:v>
                </c:pt>
                <c:pt idx="1">
                  <c:v>9.5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358992"/>
        <c:axId val="198359552"/>
      </c:barChart>
      <c:catAx>
        <c:axId val="198358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8359552"/>
        <c:crosses val="autoZero"/>
        <c:auto val="1"/>
        <c:lblAlgn val="ctr"/>
        <c:lblOffset val="100"/>
        <c:noMultiLvlLbl val="0"/>
      </c:catAx>
      <c:valAx>
        <c:axId val="198359552"/>
        <c:scaling>
          <c:orientation val="minMax"/>
          <c:max val="2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9835899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1095837666518098"/>
          <c:y val="0.30643355633867658"/>
          <c:w val="0.82228243042265958"/>
          <c:h val="8.0279171899252447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1478267815178687E-2"/>
                  <c:y val="0.13846678551230487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>
                        <a:latin typeface="Times New Roman" pitchFamily="18" charset="0"/>
                        <a:cs typeface="Times New Roman" pitchFamily="18" charset="0"/>
                      </a:rPr>
                      <a:t>г. Ош 
202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78615071283142"/>
                  <c:y val="0.171938361719383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378089933880216"/>
                  <c:y val="-1.2976554031375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312811508317559"/>
                  <c:y val="-0.140394966352476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34766385909094E-2"/>
                  <c:y val="-0.130662440779808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184714715538607"/>
                  <c:y val="-0.154615956024365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9627863590221958"/>
                  <c:y val="-6.26379878615803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6311961004874387"/>
                  <c:y val="6.398454910117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3537765096436122"/>
                  <c:y val="0.16979591387554566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>
                        <a:latin typeface="Times New Roman" pitchFamily="18" charset="0"/>
                        <a:cs typeface="Times New Roman" pitchFamily="18" charset="0"/>
                      </a:rPr>
                      <a:t> таджикские школы
412
100 %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3565011581810396E-2"/>
                  <c:y val="5.1185183600647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Кыргызстан_4_класс!$B$170:$K$170</c:f>
              <c:strCache>
                <c:ptCount val="10"/>
                <c:pt idx="0">
                  <c:v>Ош г.</c:v>
                </c:pt>
                <c:pt idx="1">
                  <c:v>Ошская область</c:v>
                </c:pt>
                <c:pt idx="2">
                  <c:v>Баткен</c:v>
                </c:pt>
                <c:pt idx="3">
                  <c:v>Чуй</c:v>
                </c:pt>
                <c:pt idx="4">
                  <c:v>Талас</c:v>
                </c:pt>
                <c:pt idx="5">
                  <c:v>Джалал-Абад</c:v>
                </c:pt>
                <c:pt idx="6">
                  <c:v>Ыссык-Куль</c:v>
                </c:pt>
                <c:pt idx="7">
                  <c:v>Бишкек</c:v>
                </c:pt>
                <c:pt idx="8">
                  <c:v> таджикские школы</c:v>
                </c:pt>
                <c:pt idx="9">
                  <c:v>Нарын</c:v>
                </c:pt>
              </c:strCache>
            </c:strRef>
          </c:cat>
          <c:val>
            <c:numRef>
              <c:f>Кыргызстан_4_класс!$B$175:$K$175</c:f>
              <c:numCache>
                <c:formatCode>General</c:formatCode>
                <c:ptCount val="10"/>
                <c:pt idx="0">
                  <c:v>202</c:v>
                </c:pt>
                <c:pt idx="1">
                  <c:v>779</c:v>
                </c:pt>
                <c:pt idx="2">
                  <c:v>401</c:v>
                </c:pt>
                <c:pt idx="3">
                  <c:v>525</c:v>
                </c:pt>
                <c:pt idx="4">
                  <c:v>218</c:v>
                </c:pt>
                <c:pt idx="5">
                  <c:v>747</c:v>
                </c:pt>
                <c:pt idx="6" formatCode="0">
                  <c:v>395</c:v>
                </c:pt>
                <c:pt idx="7" formatCode="0">
                  <c:v>404</c:v>
                </c:pt>
                <c:pt idx="8" formatCode="0">
                  <c:v>412</c:v>
                </c:pt>
                <c:pt idx="9" formatCode="0">
                  <c:v>273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CEE4A-2757-45CF-9B54-1028091D59A8}" type="doc">
      <dgm:prSet loTypeId="urn:microsoft.com/office/officeart/2005/8/layout/chevron2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1172D39-F96E-47CC-89BF-74FCBA412C2B}">
      <dgm:prSet phldrT="[Текст]"/>
      <dgm:spPr/>
      <dgm:t>
        <a:bodyPr/>
        <a:lstStyle/>
        <a:p>
          <a:r>
            <a:rPr lang="ru-RU" dirty="0" smtClean="0"/>
            <a:t>2017 </a:t>
          </a:r>
          <a:endParaRPr lang="en-US" dirty="0"/>
        </a:p>
      </dgm:t>
    </dgm:pt>
    <dgm:pt modelId="{AB005FD1-E04C-4338-A5FC-21744F890BE5}" type="parTrans" cxnId="{269E26EB-0ECA-4500-BEC0-6A9F01DDC60A}">
      <dgm:prSet/>
      <dgm:spPr/>
      <dgm:t>
        <a:bodyPr/>
        <a:lstStyle/>
        <a:p>
          <a:endParaRPr lang="en-US"/>
        </a:p>
      </dgm:t>
    </dgm:pt>
    <dgm:pt modelId="{A2E699BD-62DD-4B09-9B61-EB70E19DC8CB}" type="sibTrans" cxnId="{269E26EB-0ECA-4500-BEC0-6A9F01DDC60A}">
      <dgm:prSet/>
      <dgm:spPr/>
      <dgm:t>
        <a:bodyPr/>
        <a:lstStyle/>
        <a:p>
          <a:endParaRPr lang="en-US"/>
        </a:p>
      </dgm:t>
    </dgm:pt>
    <dgm:pt modelId="{C2B33CC7-C3A0-4536-91F3-573CA74D3C15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y-KG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ВЫПУСКНИКИ ШКОЛЫ:</a:t>
          </a:r>
          <a:r>
            <a:rPr lang="ky-KG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y-KG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В1</a:t>
          </a:r>
          <a:r>
            <a:rPr lang="ky-KG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D1B1F-0DB4-49BB-AF83-7A9CE1C9E976}" type="parTrans" cxnId="{D5A985BE-A36D-413B-ABBB-B5F0516742EA}">
      <dgm:prSet/>
      <dgm:spPr/>
      <dgm:t>
        <a:bodyPr/>
        <a:lstStyle/>
        <a:p>
          <a:endParaRPr lang="en-US"/>
        </a:p>
      </dgm:t>
    </dgm:pt>
    <dgm:pt modelId="{0542BF0C-E123-4950-BA97-F56B203B5B4E}" type="sibTrans" cxnId="{D5A985BE-A36D-413B-ABBB-B5F0516742EA}">
      <dgm:prSet/>
      <dgm:spPr/>
      <dgm:t>
        <a:bodyPr/>
        <a:lstStyle/>
        <a:p>
          <a:endParaRPr lang="en-US"/>
        </a:p>
      </dgm:t>
    </dgm:pt>
    <dgm:pt modelId="{85500ECB-79D8-447F-A650-4FB2044442FD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en-US" dirty="0"/>
        </a:p>
      </dgm:t>
    </dgm:pt>
    <dgm:pt modelId="{497E71BA-8B97-4660-A61D-DCA10623BFD2}" type="parTrans" cxnId="{83B50D01-DEBA-42BA-9F48-DA1C894BC2A5}">
      <dgm:prSet/>
      <dgm:spPr/>
      <dgm:t>
        <a:bodyPr/>
        <a:lstStyle/>
        <a:p>
          <a:endParaRPr lang="en-US"/>
        </a:p>
      </dgm:t>
    </dgm:pt>
    <dgm:pt modelId="{3D59BB96-C0A9-41C3-A5F0-EF72A8578D1B}" type="sibTrans" cxnId="{83B50D01-DEBA-42BA-9F48-DA1C894BC2A5}">
      <dgm:prSet/>
      <dgm:spPr/>
      <dgm:t>
        <a:bodyPr/>
        <a:lstStyle/>
        <a:p>
          <a:endParaRPr lang="en-US"/>
        </a:p>
      </dgm:t>
    </dgm:pt>
    <dgm:pt modelId="{64749C2C-77AB-44EC-AC07-1D3257B4883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2000" b="0" dirty="0"/>
        </a:p>
      </dgm:t>
    </dgm:pt>
    <dgm:pt modelId="{3583F5D0-C556-42F5-BCCA-3BB24C422368}" type="parTrans" cxnId="{A465927D-E87A-45C7-A776-D1CF5153C4F2}">
      <dgm:prSet/>
      <dgm:spPr/>
      <dgm:t>
        <a:bodyPr/>
        <a:lstStyle/>
        <a:p>
          <a:endParaRPr lang="ru-RU"/>
        </a:p>
      </dgm:t>
    </dgm:pt>
    <dgm:pt modelId="{34559F9C-C61B-473B-852F-7E559FA4D020}" type="sibTrans" cxnId="{A465927D-E87A-45C7-A776-D1CF5153C4F2}">
      <dgm:prSet/>
      <dgm:spPr/>
      <dgm:t>
        <a:bodyPr/>
        <a:lstStyle/>
        <a:p>
          <a:endParaRPr lang="ru-RU"/>
        </a:p>
      </dgm:t>
    </dgm:pt>
    <dgm:pt modelId="{824B1B2B-2D27-4097-A18A-C9943136076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y-KG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ГОССЛУЖАЩИЕ 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F0565-B88F-42A7-A125-6EF5987F23D9}" type="sibTrans" cxnId="{3EEF756E-5AF9-4809-B468-D72F3464E8A3}">
      <dgm:prSet/>
      <dgm:spPr/>
      <dgm:t>
        <a:bodyPr/>
        <a:lstStyle/>
        <a:p>
          <a:endParaRPr lang="ru-RU"/>
        </a:p>
      </dgm:t>
    </dgm:pt>
    <dgm:pt modelId="{13ED067F-D1DB-4FB3-9BCD-28F9B3CFE19D}" type="parTrans" cxnId="{3EEF756E-5AF9-4809-B468-D72F3464E8A3}">
      <dgm:prSet/>
      <dgm:spPr/>
      <dgm:t>
        <a:bodyPr/>
        <a:lstStyle/>
        <a:p>
          <a:endParaRPr lang="ru-RU"/>
        </a:p>
      </dgm:t>
    </dgm:pt>
    <dgm:pt modelId="{75CA30ED-33AB-49A2-9A60-D98AA1A989D6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2000" b="0" dirty="0"/>
        </a:p>
      </dgm:t>
    </dgm:pt>
    <dgm:pt modelId="{87A5A03F-D12E-4646-9827-37D69A1DEBA8}" type="parTrans" cxnId="{65A5C27D-8B6B-4D01-A69A-634117549923}">
      <dgm:prSet/>
      <dgm:spPr/>
      <dgm:t>
        <a:bodyPr/>
        <a:lstStyle/>
        <a:p>
          <a:endParaRPr lang="ru-RU"/>
        </a:p>
      </dgm:t>
    </dgm:pt>
    <dgm:pt modelId="{837080DA-121E-41F1-82F1-A160EF6A5CA1}" type="sibTrans" cxnId="{65A5C27D-8B6B-4D01-A69A-634117549923}">
      <dgm:prSet/>
      <dgm:spPr/>
      <dgm:t>
        <a:bodyPr/>
        <a:lstStyle/>
        <a:p>
          <a:endParaRPr lang="ru-RU"/>
        </a:p>
      </dgm:t>
    </dgm:pt>
    <dgm:pt modelId="{09CA3023-C351-477C-8975-44898F32068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y-KG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кыргызский как родной:  </a:t>
          </a:r>
          <a:r>
            <a:rPr lang="ky-KG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С1</a:t>
          </a:r>
          <a:endParaRPr lang="ru-RU" sz="2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EC1B9-BD91-409E-9ACA-5D60C9418B1A}" type="parTrans" cxnId="{7C127CDF-DB36-4017-9A2C-3261BD980B6F}">
      <dgm:prSet/>
      <dgm:spPr/>
      <dgm:t>
        <a:bodyPr/>
        <a:lstStyle/>
        <a:p>
          <a:endParaRPr lang="ru-RU"/>
        </a:p>
      </dgm:t>
    </dgm:pt>
    <dgm:pt modelId="{B49DA5B8-F224-491E-927B-E31E8EA1074A}" type="sibTrans" cxnId="{7C127CDF-DB36-4017-9A2C-3261BD980B6F}">
      <dgm:prSet/>
      <dgm:spPr/>
      <dgm:t>
        <a:bodyPr/>
        <a:lstStyle/>
        <a:p>
          <a:endParaRPr lang="ru-RU"/>
        </a:p>
      </dgm:t>
    </dgm:pt>
    <dgm:pt modelId="{68E3B9E7-0E1E-48A3-896D-218110E03BFB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y-KG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ВЫПУСКНИКИ СПУЗОВ, ВУЗОВ:</a:t>
          </a:r>
          <a:r>
            <a:rPr lang="ky-K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y-KG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В2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67664-984A-4B3B-BC87-E36EC14ACB47}" type="parTrans" cxnId="{07842B35-0476-4F6D-A0AF-133A4BD79F41}">
      <dgm:prSet/>
      <dgm:spPr/>
      <dgm:t>
        <a:bodyPr/>
        <a:lstStyle/>
        <a:p>
          <a:endParaRPr lang="ru-RU"/>
        </a:p>
      </dgm:t>
    </dgm:pt>
    <dgm:pt modelId="{949DD3FD-F12B-42E7-964E-5A1D8ACD6346}" type="sibTrans" cxnId="{07842B35-0476-4F6D-A0AF-133A4BD79F41}">
      <dgm:prSet/>
      <dgm:spPr/>
      <dgm:t>
        <a:bodyPr/>
        <a:lstStyle/>
        <a:p>
          <a:endParaRPr lang="ru-RU"/>
        </a:p>
      </dgm:t>
    </dgm:pt>
    <dgm:pt modelId="{A1B13E09-444B-4805-B03F-7D3C0E11152D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y-KG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кыргызский как государственный: </a:t>
          </a:r>
          <a:r>
            <a:rPr lang="ky-KG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В1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20B31-599C-479E-A65C-31B32809BA54}" type="parTrans" cxnId="{C3AEEB02-59CE-4866-96C8-DC9AADABB21B}">
      <dgm:prSet/>
      <dgm:spPr/>
      <dgm:t>
        <a:bodyPr/>
        <a:lstStyle/>
        <a:p>
          <a:endParaRPr lang="ru-RU"/>
        </a:p>
      </dgm:t>
    </dgm:pt>
    <dgm:pt modelId="{380DD84A-5ADD-4506-AB7B-DFAC685C86BD}" type="sibTrans" cxnId="{C3AEEB02-59CE-4866-96C8-DC9AADABB21B}">
      <dgm:prSet/>
      <dgm:spPr/>
      <dgm:t>
        <a:bodyPr/>
        <a:lstStyle/>
        <a:p>
          <a:endParaRPr lang="ru-RU"/>
        </a:p>
      </dgm:t>
    </dgm:pt>
    <dgm:pt modelId="{2546B246-146F-4176-BB0C-85A232819A6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y-KG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официальный язык:   </a:t>
          </a:r>
          <a:r>
            <a:rPr lang="ky-KG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В2</a:t>
          </a:r>
          <a:r>
            <a:rPr lang="ky-KG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993B6-054D-4842-AC87-6C75E57B67D1}" type="parTrans" cxnId="{B7EBBB0F-02C5-41A2-9D2D-C125290692AD}">
      <dgm:prSet/>
      <dgm:spPr/>
      <dgm:t>
        <a:bodyPr/>
        <a:lstStyle/>
        <a:p>
          <a:endParaRPr lang="ru-RU"/>
        </a:p>
      </dgm:t>
    </dgm:pt>
    <dgm:pt modelId="{2F0C92A1-BA5F-4694-A654-F86E5E2934B6}" type="sibTrans" cxnId="{B7EBBB0F-02C5-41A2-9D2D-C125290692AD}">
      <dgm:prSet/>
      <dgm:spPr/>
      <dgm:t>
        <a:bodyPr/>
        <a:lstStyle/>
        <a:p>
          <a:endParaRPr lang="ru-RU"/>
        </a:p>
      </dgm:t>
    </dgm:pt>
    <dgm:pt modelId="{A6D20C65-4E3D-4153-9945-8A68482548C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ky-KG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 из международных языков: </a:t>
          </a:r>
          <a:r>
            <a:rPr lang="ky-KG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А2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80B73-4F3A-4DBA-99D8-71C29242252A}" type="parTrans" cxnId="{53885824-CAB8-48EE-B7E5-749B00C76315}">
      <dgm:prSet/>
      <dgm:spPr/>
      <dgm:t>
        <a:bodyPr/>
        <a:lstStyle/>
        <a:p>
          <a:endParaRPr lang="ru-RU"/>
        </a:p>
      </dgm:t>
    </dgm:pt>
    <dgm:pt modelId="{BD97D51E-7E72-4413-9B83-1B7D4EFB1C37}" type="sibTrans" cxnId="{53885824-CAB8-48EE-B7E5-749B00C76315}">
      <dgm:prSet/>
      <dgm:spPr/>
      <dgm:t>
        <a:bodyPr/>
        <a:lstStyle/>
        <a:p>
          <a:endParaRPr lang="ru-RU"/>
        </a:p>
      </dgm:t>
    </dgm:pt>
    <dgm:pt modelId="{C7307198-DE32-4086-9158-C24E78A011EF}" type="pres">
      <dgm:prSet presAssocID="{3BFCEE4A-2757-45CF-9B54-1028091D59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A4811D-DFAF-4349-9062-01369150ACEC}" type="pres">
      <dgm:prSet presAssocID="{C1172D39-F96E-47CC-89BF-74FCBA412C2B}" presName="composite" presStyleCnt="0"/>
      <dgm:spPr/>
      <dgm:t>
        <a:bodyPr/>
        <a:lstStyle/>
        <a:p>
          <a:endParaRPr lang="ru-RU"/>
        </a:p>
      </dgm:t>
    </dgm:pt>
    <dgm:pt modelId="{F167E029-DF92-406B-9FEF-9D0533E9AD86}" type="pres">
      <dgm:prSet presAssocID="{C1172D39-F96E-47CC-89BF-74FCBA412C2B}" presName="parentText" presStyleLbl="alignNode1" presStyleIdx="0" presStyleCnt="2" custLinFactNeighborX="11359" custLinFactNeighborY="-126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2E0E4-F66D-471C-BC99-86675FB2FDFB}" type="pres">
      <dgm:prSet presAssocID="{C1172D39-F96E-47CC-89BF-74FCBA412C2B}" presName="descendantText" presStyleLbl="alignAcc1" presStyleIdx="0" presStyleCnt="2" custScaleY="118564" custLinFactNeighborX="0" custLinFactNeighborY="13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AAC7E-24AB-4FA6-A812-9DC4EDD0B61B}" type="pres">
      <dgm:prSet presAssocID="{A2E699BD-62DD-4B09-9B61-EB70E19DC8CB}" presName="sp" presStyleCnt="0"/>
      <dgm:spPr/>
      <dgm:t>
        <a:bodyPr/>
        <a:lstStyle/>
        <a:p>
          <a:endParaRPr lang="ru-RU"/>
        </a:p>
      </dgm:t>
    </dgm:pt>
    <dgm:pt modelId="{3CEED563-309A-45CF-829B-9108E61433B4}" type="pres">
      <dgm:prSet presAssocID="{85500ECB-79D8-447F-A650-4FB2044442FD}" presName="composite" presStyleCnt="0"/>
      <dgm:spPr/>
      <dgm:t>
        <a:bodyPr/>
        <a:lstStyle/>
        <a:p>
          <a:endParaRPr lang="ru-RU"/>
        </a:p>
      </dgm:t>
    </dgm:pt>
    <dgm:pt modelId="{8CDE0178-B679-4E9C-BFD5-905140003530}" type="pres">
      <dgm:prSet presAssocID="{85500ECB-79D8-447F-A650-4FB2044442F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C5BE1-084B-4F95-B288-A7DCDED71FF3}" type="pres">
      <dgm:prSet presAssocID="{85500ECB-79D8-447F-A650-4FB2044442FD}" presName="descendantText" presStyleLbl="alignAcc1" presStyleIdx="1" presStyleCnt="2" custScaleY="218011" custLinFactNeighborX="56" custLinFactNeighborY="12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5927D-E87A-45C7-A776-D1CF5153C4F2}" srcId="{C1172D39-F96E-47CC-89BF-74FCBA412C2B}" destId="{64749C2C-77AB-44EC-AC07-1D3257B48837}" srcOrd="3" destOrd="0" parTransId="{3583F5D0-C556-42F5-BCCA-3BB24C422368}" sibTransId="{34559F9C-C61B-473B-852F-7E559FA4D020}"/>
    <dgm:cxn modelId="{C3AEEB02-59CE-4866-96C8-DC9AADABB21B}" srcId="{85500ECB-79D8-447F-A650-4FB2044442FD}" destId="{A1B13E09-444B-4805-B03F-7D3C0E11152D}" srcOrd="2" destOrd="0" parTransId="{D8A20B31-599C-479E-A65C-31B32809BA54}" sibTransId="{380DD84A-5ADD-4506-AB7B-DFAC685C86BD}"/>
    <dgm:cxn modelId="{F98982F3-F452-4C3C-BC32-8190C25B661E}" type="presOf" srcId="{C2B33CC7-C3A0-4536-91F3-573CA74D3C15}" destId="{71A2E0E4-F66D-471C-BC99-86675FB2FDFB}" srcOrd="0" destOrd="1" presId="urn:microsoft.com/office/officeart/2005/8/layout/chevron2"/>
    <dgm:cxn modelId="{7C127CDF-DB36-4017-9A2C-3261BD980B6F}" srcId="{85500ECB-79D8-447F-A650-4FB2044442FD}" destId="{09CA3023-C351-477C-8975-44898F320688}" srcOrd="1" destOrd="0" parTransId="{274EC1B9-BD91-409E-9ACA-5D60C9418B1A}" sibTransId="{B49DA5B8-F224-491E-927B-E31E8EA1074A}"/>
    <dgm:cxn modelId="{AD657DF4-10BF-44A5-98F5-27E1E2EE0621}" type="presOf" srcId="{2546B246-146F-4176-BB0C-85A232819A6F}" destId="{74AC5BE1-084B-4F95-B288-A7DCDED71FF3}" srcOrd="0" destOrd="3" presId="urn:microsoft.com/office/officeart/2005/8/layout/chevron2"/>
    <dgm:cxn modelId="{07842B35-0476-4F6D-A0AF-133A4BD79F41}" srcId="{C1172D39-F96E-47CC-89BF-74FCBA412C2B}" destId="{68E3B9E7-0E1E-48A3-896D-218110E03BFB}" srcOrd="2" destOrd="0" parTransId="{FF767664-984A-4B3B-BC87-E36EC14ACB47}" sibTransId="{949DD3FD-F12B-42E7-964E-5A1D8ACD6346}"/>
    <dgm:cxn modelId="{AD372F95-BA50-463E-BFA9-B8816BC08E23}" type="presOf" srcId="{3BFCEE4A-2757-45CF-9B54-1028091D59A8}" destId="{C7307198-DE32-4086-9158-C24E78A011EF}" srcOrd="0" destOrd="0" presId="urn:microsoft.com/office/officeart/2005/8/layout/chevron2"/>
    <dgm:cxn modelId="{AD85E4CA-9EA4-483D-AD03-29E5B1565A31}" type="presOf" srcId="{824B1B2B-2D27-4097-A18A-C9943136076C}" destId="{74AC5BE1-084B-4F95-B288-A7DCDED71FF3}" srcOrd="0" destOrd="0" presId="urn:microsoft.com/office/officeart/2005/8/layout/chevron2"/>
    <dgm:cxn modelId="{D5A985BE-A36D-413B-ABBB-B5F0516742EA}" srcId="{C1172D39-F96E-47CC-89BF-74FCBA412C2B}" destId="{C2B33CC7-C3A0-4536-91F3-573CA74D3C15}" srcOrd="1" destOrd="0" parTransId="{D4CD1B1F-0DB4-49BB-AF83-7A9CE1C9E976}" sibTransId="{0542BF0C-E123-4950-BA97-F56B203B5B4E}"/>
    <dgm:cxn modelId="{269E26EB-0ECA-4500-BEC0-6A9F01DDC60A}" srcId="{3BFCEE4A-2757-45CF-9B54-1028091D59A8}" destId="{C1172D39-F96E-47CC-89BF-74FCBA412C2B}" srcOrd="0" destOrd="0" parTransId="{AB005FD1-E04C-4338-A5FC-21744F890BE5}" sibTransId="{A2E699BD-62DD-4B09-9B61-EB70E19DC8CB}"/>
    <dgm:cxn modelId="{2CC7B7C3-9F5A-47F1-A7A0-21302A4DCF98}" type="presOf" srcId="{C1172D39-F96E-47CC-89BF-74FCBA412C2B}" destId="{F167E029-DF92-406B-9FEF-9D0533E9AD86}" srcOrd="0" destOrd="0" presId="urn:microsoft.com/office/officeart/2005/8/layout/chevron2"/>
    <dgm:cxn modelId="{65A5C27D-8B6B-4D01-A69A-634117549923}" srcId="{C1172D39-F96E-47CC-89BF-74FCBA412C2B}" destId="{75CA30ED-33AB-49A2-9A60-D98AA1A989D6}" srcOrd="0" destOrd="0" parTransId="{87A5A03F-D12E-4646-9827-37D69A1DEBA8}" sibTransId="{837080DA-121E-41F1-82F1-A160EF6A5CA1}"/>
    <dgm:cxn modelId="{B7EBBB0F-02C5-41A2-9D2D-C125290692AD}" srcId="{85500ECB-79D8-447F-A650-4FB2044442FD}" destId="{2546B246-146F-4176-BB0C-85A232819A6F}" srcOrd="3" destOrd="0" parTransId="{9DE993B6-054D-4842-AC87-6C75E57B67D1}" sibTransId="{2F0C92A1-BA5F-4694-A654-F86E5E2934B6}"/>
    <dgm:cxn modelId="{19C5B40D-5243-48BC-A842-711E2BB41539}" type="presOf" srcId="{85500ECB-79D8-447F-A650-4FB2044442FD}" destId="{8CDE0178-B679-4E9C-BFD5-905140003530}" srcOrd="0" destOrd="0" presId="urn:microsoft.com/office/officeart/2005/8/layout/chevron2"/>
    <dgm:cxn modelId="{104FC76E-8D5C-4A70-9A1B-A7C7D6AAB8D4}" type="presOf" srcId="{A6D20C65-4E3D-4153-9945-8A68482548C5}" destId="{74AC5BE1-084B-4F95-B288-A7DCDED71FF3}" srcOrd="0" destOrd="4" presId="urn:microsoft.com/office/officeart/2005/8/layout/chevron2"/>
    <dgm:cxn modelId="{A4F5AFF2-54E8-4412-95E8-4B7E2873A08E}" type="presOf" srcId="{64749C2C-77AB-44EC-AC07-1D3257B48837}" destId="{71A2E0E4-F66D-471C-BC99-86675FB2FDFB}" srcOrd="0" destOrd="3" presId="urn:microsoft.com/office/officeart/2005/8/layout/chevron2"/>
    <dgm:cxn modelId="{9C9BDAC3-B886-45D8-A54F-F5E6D21A2C2A}" type="presOf" srcId="{75CA30ED-33AB-49A2-9A60-D98AA1A989D6}" destId="{71A2E0E4-F66D-471C-BC99-86675FB2FDFB}" srcOrd="0" destOrd="0" presId="urn:microsoft.com/office/officeart/2005/8/layout/chevron2"/>
    <dgm:cxn modelId="{3EEF756E-5AF9-4809-B468-D72F3464E8A3}" srcId="{85500ECB-79D8-447F-A650-4FB2044442FD}" destId="{824B1B2B-2D27-4097-A18A-C9943136076C}" srcOrd="0" destOrd="0" parTransId="{13ED067F-D1DB-4FB3-9BCD-28F9B3CFE19D}" sibTransId="{A9EF0565-B88F-42A7-A125-6EF5987F23D9}"/>
    <dgm:cxn modelId="{ECA59D1E-33FB-4EFD-B88F-7FD567C1A684}" type="presOf" srcId="{09CA3023-C351-477C-8975-44898F320688}" destId="{74AC5BE1-084B-4F95-B288-A7DCDED71FF3}" srcOrd="0" destOrd="1" presId="urn:microsoft.com/office/officeart/2005/8/layout/chevron2"/>
    <dgm:cxn modelId="{83B50D01-DEBA-42BA-9F48-DA1C894BC2A5}" srcId="{3BFCEE4A-2757-45CF-9B54-1028091D59A8}" destId="{85500ECB-79D8-447F-A650-4FB2044442FD}" srcOrd="1" destOrd="0" parTransId="{497E71BA-8B97-4660-A61D-DCA10623BFD2}" sibTransId="{3D59BB96-C0A9-41C3-A5F0-EF72A8578D1B}"/>
    <dgm:cxn modelId="{18823EB2-DE3F-44F9-9006-BE12DF5C3C15}" type="presOf" srcId="{A1B13E09-444B-4805-B03F-7D3C0E11152D}" destId="{74AC5BE1-084B-4F95-B288-A7DCDED71FF3}" srcOrd="0" destOrd="2" presId="urn:microsoft.com/office/officeart/2005/8/layout/chevron2"/>
    <dgm:cxn modelId="{4070D186-ABEF-40A8-B910-5A43A807FFC0}" type="presOf" srcId="{68E3B9E7-0E1E-48A3-896D-218110E03BFB}" destId="{71A2E0E4-F66D-471C-BC99-86675FB2FDFB}" srcOrd="0" destOrd="2" presId="urn:microsoft.com/office/officeart/2005/8/layout/chevron2"/>
    <dgm:cxn modelId="{53885824-CAB8-48EE-B7E5-749B00C76315}" srcId="{85500ECB-79D8-447F-A650-4FB2044442FD}" destId="{A6D20C65-4E3D-4153-9945-8A68482548C5}" srcOrd="4" destOrd="0" parTransId="{D4680B73-4F3A-4DBA-99D8-71C29242252A}" sibTransId="{BD97D51E-7E72-4413-9B83-1B7D4EFB1C37}"/>
    <dgm:cxn modelId="{589F5F02-CDD6-4560-ADAF-9F8160F7368F}" type="presParOf" srcId="{C7307198-DE32-4086-9158-C24E78A011EF}" destId="{82A4811D-DFAF-4349-9062-01369150ACEC}" srcOrd="0" destOrd="0" presId="urn:microsoft.com/office/officeart/2005/8/layout/chevron2"/>
    <dgm:cxn modelId="{21B803B0-2A05-4639-BEE5-766D826F5F5B}" type="presParOf" srcId="{82A4811D-DFAF-4349-9062-01369150ACEC}" destId="{F167E029-DF92-406B-9FEF-9D0533E9AD86}" srcOrd="0" destOrd="0" presId="urn:microsoft.com/office/officeart/2005/8/layout/chevron2"/>
    <dgm:cxn modelId="{3A8657A6-9575-49C9-BF2E-74E02CA44878}" type="presParOf" srcId="{82A4811D-DFAF-4349-9062-01369150ACEC}" destId="{71A2E0E4-F66D-471C-BC99-86675FB2FDFB}" srcOrd="1" destOrd="0" presId="urn:microsoft.com/office/officeart/2005/8/layout/chevron2"/>
    <dgm:cxn modelId="{184CD7A2-84E9-4CB1-9936-B33270B0F7FC}" type="presParOf" srcId="{C7307198-DE32-4086-9158-C24E78A011EF}" destId="{08EAAC7E-24AB-4FA6-A812-9DC4EDD0B61B}" srcOrd="1" destOrd="0" presId="urn:microsoft.com/office/officeart/2005/8/layout/chevron2"/>
    <dgm:cxn modelId="{E516164E-A968-47DA-8BA5-520E8F14FFDB}" type="presParOf" srcId="{C7307198-DE32-4086-9158-C24E78A011EF}" destId="{3CEED563-309A-45CF-829B-9108E61433B4}" srcOrd="2" destOrd="0" presId="urn:microsoft.com/office/officeart/2005/8/layout/chevron2"/>
    <dgm:cxn modelId="{B56C30F4-473F-4B93-9702-E10DA5B5D9A4}" type="presParOf" srcId="{3CEED563-309A-45CF-829B-9108E61433B4}" destId="{8CDE0178-B679-4E9C-BFD5-905140003530}" srcOrd="0" destOrd="0" presId="urn:microsoft.com/office/officeart/2005/8/layout/chevron2"/>
    <dgm:cxn modelId="{0314AD87-4770-4793-9367-DF701DB8F8E5}" type="presParOf" srcId="{3CEED563-309A-45CF-829B-9108E61433B4}" destId="{74AC5BE1-084B-4F95-B288-A7DCDED71F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0.72118</cdr:x>
      <cdr:y>0</cdr:y>
    </cdr:from>
    <cdr:to>
      <cdr:x>0.99691</cdr:x>
      <cdr:y>0.47517</cdr:y>
    </cdr:to>
    <cdr:pic>
      <cdr:nvPicPr>
        <cdr:cNvPr id="5" name="Picture 2" descr="C:\Users\Бактыгуль\Desktop\ФОТО\медальное тестирование -2011_фото\SDC15756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063208" y="0"/>
          <a:ext cx="2318185" cy="173863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0.76116</cdr:x>
      <cdr:y>0</cdr:y>
    </cdr:from>
    <cdr:to>
      <cdr:x>1</cdr:x>
      <cdr:y>0.41333</cdr:y>
    </cdr:to>
    <cdr:pic>
      <cdr:nvPicPr>
        <cdr:cNvPr id="2" name="Picture 2" descr="C:\Users\Бактыгуль\Desktop\ФОТО\медальное тестирование -2011_фото\SDC15756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52728" y="-1289050"/>
          <a:ext cx="2056160" cy="154212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F105E-0CC5-4204-94CB-130FAC48ACA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6066-26FB-4FC3-BF29-83B9FBFD8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5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0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CBEE8BF-B476-411E-B252-1147775B79C7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52F8C1-B8CB-4DAA-ADD6-1B2B5E5DB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F2A6-DE30-46DD-9590-CD78964D482C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55090-109A-4DF1-B64D-1706F88BC1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445A1-C96A-4A61-A506-A7F6999BB4F3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EFA5D44-F062-4265-BBD4-F49F6A30C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264A8-FE71-4A2F-B932-7296B306F4E9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A104D3-7710-451E-A5C2-A92914577DDE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F8BDE63-C9A3-4609-A83F-5BC6FBB88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33D6D-E2B8-4244-9A08-5BE67DC0DA10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3ED6-2D72-46DB-84E1-2AD6582D4D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52AED-01C0-445B-B79E-62A5085E913B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2F20D-D39D-426A-94ED-A8A4AB1132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46912-273E-4986-9D6C-E88121172744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8E81A-0646-40C6-81A1-33DD5D9BA6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51F8B-8DAC-4CE6-9F78-88EE105E16F4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999E-A237-4FE7-ADE4-AA90903EA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5C151-7FD7-4E82-AD8B-7B21EC18696A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54BE19-85A4-487D-BA3C-292D3F1281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62AAE-02B9-43A6-97A2-613B6D5BD9BF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0D9C6-C4CC-400F-B401-B39A4C2875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 smtClean="0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C9B982-C665-4F9D-9443-8030E79803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mail/u/0/?ui=2&amp;ik=493e44d22a&amp;view=att&amp;th=137c5d95541a3cac&amp;attid=0.1&amp;disp=inline&amp;safe=1&amp;z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hyperlink" Target="http://www.abbyy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4" y="1285866"/>
            <a:ext cx="6055841" cy="2654036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i="1" dirty="0" smtClean="0">
              <a:solidFill>
                <a:schemeClr val="bg1"/>
              </a:solidFill>
            </a:endParaRPr>
          </a:p>
        </p:txBody>
      </p:sp>
      <p:sp>
        <p:nvSpPr>
          <p:cNvPr id="1032" name="AutoShape 8" descr="НЦТ-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НЦТ-3.png">
            <a:hlinkClick r:id="rId3" tooltip="Для загрузки файлов нажмите на ссылку или перетащите ее в нужную папку на компьютере"/>
          </p:cNvPr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НЦТ-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НЦТ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НЦТ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1521" y="1286126"/>
            <a:ext cx="651852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Современное </a:t>
            </a:r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оценивания в Кыргызской Республике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bg2"/>
              </a:solidFill>
            </a:endParaRPr>
          </a:p>
          <a:p>
            <a:pPr lvl="0" algn="ctr">
              <a:defRPr/>
            </a:pPr>
            <a:endParaRPr lang="ru-RU" sz="2400" b="1" dirty="0">
              <a:solidFill>
                <a:schemeClr val="bg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92019" y="4337339"/>
            <a:ext cx="6495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Министерство образования и науки КР                                                  Бакиров А. Н.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НЦТ -Национальный центр тестирования                                              </a:t>
            </a:r>
            <a:r>
              <a:rPr lang="ru-RU" sz="10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Шамшидинова</a:t>
            </a:r>
            <a:r>
              <a:rPr lang="ru-RU" sz="1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Б. С.                                      </a:t>
            </a:r>
            <a:endParaRPr lang="ru-RU" sz="1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6298" y="1978364"/>
            <a:ext cx="2267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Bookman Old Style" panose="020506040505050202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5575" y="123629"/>
            <a:ext cx="7428130" cy="497646"/>
            <a:chOff x="-1025365" y="1054444"/>
            <a:chExt cx="10050286" cy="6596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512753" y="1252456"/>
              <a:ext cx="15121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ru-RU" sz="2400" b="1" dirty="0" smtClean="0">
                  <a:solidFill>
                    <a:srgbClr val="FFFF00"/>
                  </a:solidFill>
                </a:rPr>
                <a:t> </a:t>
              </a:r>
            </a:p>
          </p:txBody>
        </p:sp>
        <p:pic>
          <p:nvPicPr>
            <p:cNvPr id="18" name="Рисунок 17" descr="МОиН-РУСС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5365" y="1054444"/>
              <a:ext cx="3413620" cy="510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483" y="1054444"/>
              <a:ext cx="1307727" cy="5912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AutoShape 2" descr="https://af12.mail.ru/cgi-bin/readmsg?id=14120930620000000578;0;1&amp;mode=attachment&amp;bs=21047&amp;bl=5856&amp;ct=image%2fgif&amp;cn=image001.gif@01CFDCE9.12250360&amp;cte=base64"/>
          <p:cNvSpPr>
            <a:spLocks noChangeAspect="1" noChangeArrowheads="1"/>
          </p:cNvSpPr>
          <p:nvPr/>
        </p:nvSpPr>
        <p:spPr bwMode="auto">
          <a:xfrm>
            <a:off x="155575" y="-204788"/>
            <a:ext cx="16383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7136494" y="1971587"/>
            <a:ext cx="1827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1F497D"/>
                </a:solidFill>
              </a:rPr>
              <a:t>«</a:t>
            </a:r>
            <a:r>
              <a:rPr lang="ru-RU" sz="1200" dirty="0">
                <a:solidFill>
                  <a:srgbClr val="1F497D"/>
                </a:solidFill>
              </a:rPr>
              <a:t>Евразийская Ассоциация оценки качества образования»</a:t>
            </a:r>
            <a:endParaRPr lang="ru-RU" sz="1200" dirty="0"/>
          </a:p>
        </p:txBody>
      </p:sp>
      <p:pic>
        <p:nvPicPr>
          <p:cNvPr id="1028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69" y="121061"/>
            <a:ext cx="1195118" cy="42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Алтын Т</a:t>
            </a:r>
            <a:r>
              <a:rPr lang="ru-RU" b="1" dirty="0" smtClean="0"/>
              <a:t>АМГА»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485043"/>
              </p:ext>
            </p:extLst>
          </p:nvPr>
        </p:nvGraphicFramePr>
        <p:xfrm>
          <a:off x="179512" y="1289050"/>
          <a:ext cx="8608888" cy="373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5416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5416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ОиН-РУС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416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70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89302"/>
            <a:ext cx="8712968" cy="3658711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Национальные интересы </a:t>
            </a:r>
            <a:r>
              <a:rPr lang="ru-RU" dirty="0" smtClean="0"/>
              <a:t>Кыргызской </a:t>
            </a:r>
            <a:r>
              <a:rPr lang="ru-RU" dirty="0"/>
              <a:t>Республики диктуют необходимость воспитания поколения </a:t>
            </a:r>
            <a:r>
              <a:rPr lang="ru-RU" dirty="0" err="1" smtClean="0"/>
              <a:t>кыргызстанцев</a:t>
            </a:r>
            <a:r>
              <a:rPr lang="ru-RU" dirty="0"/>
              <a:t>, свободно владеющего государственным киргизским, официальным русским, а также другими востребованными в мире международными </a:t>
            </a:r>
            <a:r>
              <a:rPr lang="ru-RU" dirty="0" smtClean="0"/>
              <a:t>языками. Однако </a:t>
            </a:r>
            <a:r>
              <a:rPr lang="ru-RU" dirty="0"/>
              <a:t>на сегодняшний день в языковой политике наиболее остро стоят вопросы развития государственного языка. </a:t>
            </a:r>
            <a:r>
              <a:rPr lang="ru-RU" dirty="0" smtClean="0"/>
              <a:t>Это </a:t>
            </a:r>
            <a:r>
              <a:rPr lang="ru-RU" dirty="0"/>
              <a:t>вызывает острые дискуссии в обществе о необходимости совершенствования государственной языковой политики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"</a:t>
            </a:r>
            <a:r>
              <a:rPr lang="ru-RU" b="1" dirty="0" err="1"/>
              <a:t>Кыргызтест</a:t>
            </a:r>
            <a:r>
              <a:rPr lang="ru-RU" dirty="0"/>
              <a:t>" будет учитывать опыт внедрения в практику таких международных систем оценки языковых знаний, </a:t>
            </a:r>
            <a:r>
              <a:rPr lang="ru-RU" dirty="0" smtClean="0"/>
              <a:t>как Российский </a:t>
            </a:r>
            <a:r>
              <a:rPr lang="ru-RU" dirty="0"/>
              <a:t>ТРКИ (выполняется на базе МГУ имени М. В. Ломоносова)</a:t>
            </a:r>
            <a:r>
              <a:rPr lang="ru-RU" dirty="0" smtClean="0"/>
              <a:t> </a:t>
            </a:r>
            <a:r>
              <a:rPr lang="ru-RU" dirty="0"/>
              <a:t>американский </a:t>
            </a:r>
            <a:r>
              <a:rPr lang="ru-RU" dirty="0" smtClean="0"/>
              <a:t>ТОЕFL и </a:t>
            </a:r>
            <a:r>
              <a:rPr lang="ru-RU" dirty="0"/>
              <a:t>турецкий </a:t>
            </a:r>
            <a:r>
              <a:rPr lang="ru-RU" dirty="0" smtClean="0"/>
              <a:t>TOMER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кыргызтест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3478"/>
            <a:ext cx="1815525" cy="102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1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altLang="ru-RU" b="1" dirty="0" smtClean="0">
                <a:latin typeface="Philosopher"/>
              </a:rPr>
              <a:t/>
            </a:r>
            <a:br>
              <a:rPr lang="ky-KG" altLang="ru-RU" b="1" dirty="0" smtClean="0">
                <a:latin typeface="Philosopher"/>
              </a:rPr>
            </a:br>
            <a:r>
              <a:rPr lang="ky-KG" altLang="ru-RU" b="1" dirty="0" smtClean="0">
                <a:solidFill>
                  <a:srgbClr val="00B0F0"/>
                </a:solidFill>
                <a:latin typeface="Philosopher"/>
              </a:rPr>
              <a:t>КЫРГЫЗТЕСТ</a:t>
            </a:r>
            <a:r>
              <a:rPr lang="ky-KG" altLang="ru-RU" b="1" dirty="0">
                <a:solidFill>
                  <a:srgbClr val="00B0F0"/>
                </a:solidFill>
                <a:latin typeface="Philosopher"/>
              </a:rPr>
              <a:t>: СУБТЕСТЫ</a:t>
            </a:r>
            <a:r>
              <a:rPr lang="en-US" altLang="ru-RU" b="1" dirty="0"/>
              <a:t/>
            </a:r>
            <a:br>
              <a:rPr lang="en-US" altLang="ru-RU" b="1" dirty="0"/>
            </a:br>
            <a:endParaRPr lang="ru-RU" dirty="0"/>
          </a:p>
        </p:txBody>
      </p:sp>
      <p:sp>
        <p:nvSpPr>
          <p:cNvPr id="4" name="Rounded Rectangle 12"/>
          <p:cNvSpPr>
            <a:spLocks noGrp="1"/>
          </p:cNvSpPr>
          <p:nvPr>
            <p:ph idx="1"/>
          </p:nvPr>
        </p:nvSpPr>
        <p:spPr>
          <a:xfrm>
            <a:off x="323528" y="1275606"/>
            <a:ext cx="3240360" cy="63928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ky-KG" sz="2800" dirty="0"/>
              <a:t>Аудирование</a:t>
            </a:r>
            <a:endParaRPr lang="en-US" sz="2800" dirty="0"/>
          </a:p>
        </p:txBody>
      </p:sp>
      <p:sp>
        <p:nvSpPr>
          <p:cNvPr id="5" name="Rounded Rectangle 12"/>
          <p:cNvSpPr/>
          <p:nvPr/>
        </p:nvSpPr>
        <p:spPr>
          <a:xfrm>
            <a:off x="381000" y="1971229"/>
            <a:ext cx="3062224" cy="744537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400" b="1" dirty="0"/>
              <a:t>Лексика-грамматика</a:t>
            </a:r>
            <a:endParaRPr lang="en-US" sz="2400" b="1" dirty="0"/>
          </a:p>
        </p:txBody>
      </p:sp>
      <p:sp>
        <p:nvSpPr>
          <p:cNvPr id="6" name="Rounded Rectangle 12"/>
          <p:cNvSpPr/>
          <p:nvPr/>
        </p:nvSpPr>
        <p:spPr>
          <a:xfrm>
            <a:off x="395818" y="2772103"/>
            <a:ext cx="3032587" cy="617984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dirty="0">
                <a:solidFill>
                  <a:schemeClr val="accent4">
                    <a:lumMod val="75000"/>
                  </a:schemeClr>
                </a:solidFill>
              </a:rPr>
              <a:t>Письмо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ounded Rectangle 12"/>
          <p:cNvSpPr/>
          <p:nvPr/>
        </p:nvSpPr>
        <p:spPr>
          <a:xfrm>
            <a:off x="368797" y="3446070"/>
            <a:ext cx="3135487" cy="7920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dirty="0">
                <a:solidFill>
                  <a:schemeClr val="bg1"/>
                </a:solidFill>
              </a:rPr>
              <a:t>Чтение понимание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Rounded Rectangle 12"/>
          <p:cNvSpPr/>
          <p:nvPr/>
        </p:nvSpPr>
        <p:spPr>
          <a:xfrm>
            <a:off x="432828" y="4321817"/>
            <a:ext cx="2952328" cy="61758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dirty="0">
                <a:solidFill>
                  <a:schemeClr val="accent4">
                    <a:lumMod val="75000"/>
                  </a:schemeClr>
                </a:solidFill>
              </a:rPr>
              <a:t>Говорение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860573" y="2588485"/>
            <a:ext cx="1800225" cy="1049338"/>
          </a:xfrm>
          <a:prstGeom prst="rightArrowCallout">
            <a:avLst>
              <a:gd name="adj1" fmla="val 25000"/>
              <a:gd name="adj2" fmla="val 39312"/>
              <a:gd name="adj3" fmla="val 25000"/>
              <a:gd name="adj4" fmla="val 80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dirty="0"/>
              <a:t>Виды тестирова</a:t>
            </a:r>
          </a:p>
          <a:p>
            <a:pPr algn="ctr">
              <a:defRPr/>
            </a:pPr>
            <a:r>
              <a:rPr lang="ky-KG" dirty="0"/>
              <a:t>ния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9928311" flipV="1">
            <a:off x="5829498" y="2250796"/>
            <a:ext cx="1751013" cy="53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05" y="1217959"/>
            <a:ext cx="11239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право 11"/>
          <p:cNvSpPr/>
          <p:nvPr/>
        </p:nvSpPr>
        <p:spPr>
          <a:xfrm flipV="1">
            <a:off x="5950361" y="3019025"/>
            <a:ext cx="1023938" cy="53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38" y="2588485"/>
            <a:ext cx="1658378" cy="931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трелка вправо 13"/>
          <p:cNvSpPr/>
          <p:nvPr/>
        </p:nvSpPr>
        <p:spPr>
          <a:xfrm rot="1634375" flipV="1">
            <a:off x="5801499" y="3800174"/>
            <a:ext cx="1751013" cy="55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05" y="3651870"/>
            <a:ext cx="830030" cy="115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65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Национальная программа: требования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584785"/>
              </p:ext>
            </p:extLst>
          </p:nvPr>
        </p:nvGraphicFramePr>
        <p:xfrm>
          <a:off x="381000" y="1289050"/>
          <a:ext cx="840740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5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Дошкольное образование остается очень важным условием для успешного обучения </a:t>
            </a:r>
            <a:r>
              <a:rPr lang="ru-RU" dirty="0" smtClean="0"/>
              <a:t>ребенка </a:t>
            </a:r>
            <a:r>
              <a:rPr lang="ru-RU" dirty="0"/>
              <a:t>в школе. В связи с этим необходимо обратить особое внимание на обучение детей в </a:t>
            </a:r>
            <a:r>
              <a:rPr lang="ru-RU" dirty="0" smtClean="0"/>
              <a:t>детских </a:t>
            </a:r>
            <a:r>
              <a:rPr lang="ru-RU" dirty="0"/>
              <a:t>садах и подготовку их к школе. Особое внимание следует обратить на обучение </a:t>
            </a:r>
            <a:r>
              <a:rPr lang="ru-RU" dirty="0" smtClean="0"/>
              <a:t>ребенка </a:t>
            </a:r>
            <a:r>
              <a:rPr lang="ru-RU" dirty="0"/>
              <a:t>чтению, привитию ему любознательности и любви к книге. Оснащение детских садов необходимым для этого оборудованием, возможность получения и повышения </a:t>
            </a:r>
            <a:r>
              <a:rPr lang="ru-RU" dirty="0" smtClean="0"/>
              <a:t>квалификации </a:t>
            </a:r>
            <a:r>
              <a:rPr lang="ru-RU" dirty="0"/>
              <a:t>работниками дошкольных учреждений – первостепенная задача, которая требует </a:t>
            </a:r>
            <a:r>
              <a:rPr lang="ru-RU" dirty="0" smtClean="0"/>
              <a:t>незамедлительного </a:t>
            </a:r>
            <a:r>
              <a:rPr lang="ru-RU" dirty="0"/>
              <a:t>решения.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Дошкольное образование</a:t>
            </a:r>
            <a:endParaRPr lang="ru-RU" dirty="0"/>
          </a:p>
        </p:txBody>
      </p:sp>
      <p:pic>
        <p:nvPicPr>
          <p:cNvPr id="4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ОиН-РУС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52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270558"/>
            <a:ext cx="8407893" cy="3749463"/>
          </a:xfrm>
        </p:spPr>
        <p:txBody>
          <a:bodyPr/>
          <a:lstStyle/>
          <a:p>
            <a:pPr marL="45720" indent="0">
              <a:buNone/>
            </a:pPr>
            <a:r>
              <a:rPr lang="ru-RU" sz="1400" dirty="0" smtClean="0"/>
              <a:t>Подписано соглашение между проектом </a:t>
            </a:r>
            <a:r>
              <a:rPr lang="en-US" sz="1400" dirty="0" smtClean="0"/>
              <a:t>USAID</a:t>
            </a:r>
            <a:endParaRPr lang="ru-RU" sz="1400" dirty="0" smtClean="0"/>
          </a:p>
          <a:p>
            <a:pPr marL="45720" indent="0">
              <a:buNone/>
            </a:pPr>
            <a:r>
              <a:rPr lang="ru-RU" sz="1400" dirty="0" smtClean="0"/>
              <a:t> «Читаем вместе» и Национальным центром </a:t>
            </a:r>
          </a:p>
          <a:p>
            <a:pPr marL="45720" indent="0">
              <a:buNone/>
            </a:pPr>
            <a:r>
              <a:rPr lang="ru-RU" sz="1400" dirty="0" smtClean="0"/>
              <a:t>тестирования </a:t>
            </a:r>
            <a:r>
              <a:rPr lang="ru-RU" sz="1400" dirty="0" err="1" smtClean="0"/>
              <a:t>МОиН</a:t>
            </a:r>
            <a:r>
              <a:rPr lang="ru-RU" sz="1400" dirty="0" smtClean="0"/>
              <a:t> КР </a:t>
            </a:r>
            <a:r>
              <a:rPr lang="ru-RU" sz="1400" dirty="0"/>
              <a:t>о сотрудничестве </a:t>
            </a:r>
            <a:r>
              <a:rPr lang="ru-RU" sz="1400" dirty="0" smtClean="0"/>
              <a:t>для</a:t>
            </a:r>
          </a:p>
          <a:p>
            <a:pPr marL="45720" indent="0">
              <a:buNone/>
            </a:pPr>
            <a:r>
              <a:rPr lang="ru-RU" sz="1400" dirty="0" smtClean="0"/>
              <a:t> подготовки и проведения исследований навыков</a:t>
            </a:r>
          </a:p>
          <a:p>
            <a:pPr marL="45720" indent="0">
              <a:buNone/>
            </a:pPr>
            <a:r>
              <a:rPr lang="ru-RU" sz="1400" dirty="0" smtClean="0"/>
              <a:t> чтения в начальных классах (</a:t>
            </a:r>
            <a:r>
              <a:rPr lang="en-US" sz="1400" dirty="0" smtClean="0"/>
              <a:t>EGRA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ru-RU" sz="1400" dirty="0" smtClean="0"/>
              <a:t>в стране </a:t>
            </a:r>
          </a:p>
          <a:p>
            <a:pPr marL="45720" indent="0">
              <a:buNone/>
            </a:pPr>
            <a:r>
              <a:rPr lang="ru-RU" sz="1400" dirty="0" smtClean="0"/>
              <a:t>в период с 2013 по 2017 годы.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r>
              <a:rPr lang="ru-RU" sz="1400" dirty="0" smtClean="0"/>
              <a:t>			В данный период исследование будет проводиться 			ежегодно (четыре раза). Исследование запланировано 			как часть деятельности, направленной на достижение 			цели проекта – повышения навыков чтения детей 1-4 			классов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Проект</a:t>
            </a:r>
            <a:r>
              <a:rPr lang="en-US" sz="1800" dirty="0" smtClean="0"/>
              <a:t> USAID</a:t>
            </a:r>
            <a:r>
              <a:rPr lang="ru-RU" sz="1800" dirty="0" smtClean="0"/>
              <a:t>  «читаем вместе»</a:t>
            </a:r>
            <a:r>
              <a:rPr lang="en-US" sz="1800" dirty="0" smtClean="0"/>
              <a:t> </a:t>
            </a:r>
            <a:r>
              <a:rPr lang="ru-RU" sz="1800" dirty="0" smtClean="0"/>
              <a:t>В КР</a:t>
            </a:r>
            <a:br>
              <a:rPr lang="ru-RU" sz="1800" dirty="0" smtClean="0"/>
            </a:br>
            <a:r>
              <a:rPr lang="ru-RU" sz="1400" dirty="0" smtClean="0"/>
              <a:t>РЕАЛИЗУЕМЫЙ АМЕРИКАНСКИМИ ИНСТИТУТАМИ ИССЛЕДОВАНИЙ В ПАРТНЕРСТВЕ С МЕЖДУНАРОДНЫМ ФОНДОМ «СПАСИТЕ ДЕТЕЙ»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39079"/>
            <a:ext cx="2200927" cy="1643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1" y="3291830"/>
            <a:ext cx="2232248" cy="1667296"/>
          </a:xfrm>
          <a:prstGeom prst="rect">
            <a:avLst/>
          </a:prstGeom>
        </p:spPr>
      </p:pic>
      <p:pic>
        <p:nvPicPr>
          <p:cNvPr id="6" name="Picture 4" descr="http://chpravda.com/wp-content/uploads/2011/10/rebenok-290x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620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94" y="4765553"/>
            <a:ext cx="547370" cy="24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ОиН-РУСС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5553"/>
            <a:ext cx="1151890" cy="249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9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66885"/>
            <a:ext cx="6192688" cy="790796"/>
          </a:xfrm>
        </p:spPr>
        <p:txBody>
          <a:bodyPr/>
          <a:lstStyle/>
          <a:p>
            <a:r>
              <a:rPr lang="ru-RU" sz="1600" b="1" dirty="0"/>
              <a:t>РЕЗУЛЬТАТЫ ИСХОДНОЙ ОЦЕНКИ НАВЫКОВ ЧТЕНИЯ </a:t>
            </a:r>
            <a:br>
              <a:rPr lang="ru-RU" sz="1600" b="1" dirty="0"/>
            </a:br>
            <a:r>
              <a:rPr lang="ru-RU" sz="1600" b="1" dirty="0"/>
              <a:t>УЧЕНИКОВ НАЧАЛЬНЫХ КЛАССОВ (</a:t>
            </a:r>
            <a:r>
              <a:rPr lang="en-US" sz="1600" b="1" dirty="0"/>
              <a:t>EGRA</a:t>
            </a:r>
            <a:r>
              <a:rPr lang="ru-RU" sz="1600" b="1" dirty="0"/>
              <a:t>)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275606"/>
          <a:ext cx="4320480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1932"/>
            <a:ext cx="1348403" cy="885749"/>
          </a:xfrm>
          <a:prstGeom prst="rect">
            <a:avLst/>
          </a:prstGeom>
          <a:noFill/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4572000" y="1275606"/>
          <a:ext cx="437273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88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Graphic spid="7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66885"/>
            <a:ext cx="6120680" cy="790796"/>
          </a:xfrm>
        </p:spPr>
        <p:txBody>
          <a:bodyPr/>
          <a:lstStyle/>
          <a:p>
            <a:r>
              <a:rPr lang="ru-RU" sz="1600" b="1" dirty="0"/>
              <a:t>РЕЗУЛЬТАТЫ ИСХОДНОЙ ОЦЕНКИ НАВЫКОВ ЧТЕНИЯ </a:t>
            </a:r>
            <a:br>
              <a:rPr lang="ru-RU" sz="1600" b="1" dirty="0"/>
            </a:br>
            <a:r>
              <a:rPr lang="ru-RU" sz="1600" b="1" dirty="0"/>
              <a:t>УЧЕНИКОВ НАЧАЛЬНЫХ КЛАССОВ (</a:t>
            </a:r>
            <a:r>
              <a:rPr lang="en-US" sz="1600" b="1" dirty="0"/>
              <a:t>EGRA</a:t>
            </a:r>
            <a:r>
              <a:rPr lang="ru-RU" sz="1600" b="1" dirty="0"/>
              <a:t>)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1187"/>
            <a:ext cx="1359351" cy="924948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27584" y="1203598"/>
          <a:ext cx="714835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61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66885"/>
            <a:ext cx="6048672" cy="790796"/>
          </a:xfrm>
        </p:spPr>
        <p:txBody>
          <a:bodyPr/>
          <a:lstStyle/>
          <a:p>
            <a:r>
              <a:rPr lang="ru-RU" sz="1600" b="1" dirty="0"/>
              <a:t>РЕЗУЛЬТАТЫ ИСХОДНОЙ ОЦЕНКИ НАВЫКОВ ЧТЕНИЯ </a:t>
            </a:r>
            <a:br>
              <a:rPr lang="ru-RU" sz="1600" b="1" dirty="0"/>
            </a:br>
            <a:r>
              <a:rPr lang="ru-RU" sz="1600" b="1" dirty="0"/>
              <a:t>УЧЕНИКОВ НАЧАЛЬНЫХ КЛАССОВ (</a:t>
            </a:r>
            <a:r>
              <a:rPr lang="en-US" sz="1600" b="1" dirty="0"/>
              <a:t>EGRA</a:t>
            </a:r>
            <a:r>
              <a:rPr lang="ru-RU" sz="1600" b="1" dirty="0"/>
              <a:t>)</a:t>
            </a:r>
            <a:endParaRPr lang="ru-RU" sz="16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289050"/>
          <a:ext cx="840740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1188"/>
            <a:ext cx="1149762" cy="93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66885"/>
            <a:ext cx="6192688" cy="790796"/>
          </a:xfrm>
        </p:spPr>
        <p:txBody>
          <a:bodyPr/>
          <a:lstStyle/>
          <a:p>
            <a:r>
              <a:rPr lang="ru-RU" sz="1600" b="1" dirty="0"/>
              <a:t>РЕЗУЛЬТАТЫ ИСХОДНОЙ ОЦЕНКИ НАВЫКОВ ЧТЕНИЯ </a:t>
            </a:r>
            <a:br>
              <a:rPr lang="ru-RU" sz="1600" b="1" dirty="0"/>
            </a:br>
            <a:r>
              <a:rPr lang="ru-RU" sz="1600" b="1" dirty="0"/>
              <a:t>УЧЕНИКОВ НАЧАЛЬНЫХ КЛАССОВ (</a:t>
            </a:r>
            <a:r>
              <a:rPr lang="en-US" sz="1600" b="1" dirty="0"/>
              <a:t>EGRA</a:t>
            </a:r>
            <a:r>
              <a:rPr lang="ru-RU" sz="1600" b="1" dirty="0"/>
              <a:t>)</a:t>
            </a:r>
            <a:endParaRPr lang="ru-RU" sz="16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289050"/>
          <a:ext cx="840740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81" y="192413"/>
            <a:ext cx="1249344" cy="8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dirty="0" smtClean="0"/>
              <a:t>ОЦЕНИВАНИЕ В КЛАССЕ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/>
              <a:t>ПЕРЕВОДНЫЕ ЭКЗАМЕНЫ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/>
              <a:t>ЭКЗАМЕНЫ НА АТТЕСТАТ ЗРЕЛОСТИ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/>
              <a:t>АЛЬТЕРНАТИВНЫЕ ТЕСТЫ НАЦИОНАЛЬНОГО ЦЕНТРА ТЕСТИРОВАНИЯ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/>
              <a:t>ОЛИМПИАДЫ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/>
              <a:t>ВСТУПИТЕЛЬНЫЕ ЭКЗАМЕНЫ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/>
              <a:t>НАЦИОНАЛЬНЫЕ ИССЛЕДОВАНИЯ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/>
              <a:t>МЕЖДУНАРОДНЫЕ СРАВНИТЕЛЬНЫЕ ИССЛЕДОВАНИЯ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ОЦЕНИВАНИЕ В КЫРГЫЗСТАНЕ</a:t>
            </a:r>
            <a:endParaRPr lang="ru-RU" sz="2400" dirty="0"/>
          </a:p>
        </p:txBody>
      </p:sp>
      <p:pic>
        <p:nvPicPr>
          <p:cNvPr id="4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ОиН-РУС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6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400" b="1" dirty="0" smtClean="0"/>
              <a:t>  </a:t>
            </a:r>
            <a:r>
              <a:rPr lang="ru-RU" b="1" dirty="0" smtClean="0"/>
              <a:t> </a:t>
            </a:r>
            <a:endParaRPr lang="ru-RU" dirty="0"/>
          </a:p>
          <a:p>
            <a:pPr lvl="0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чтению: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учителей исследованных школ продемонстрировали эффективные методы преподавания чтения;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Доступ к материалам для чтения (учебники, </a:t>
            </a:r>
            <a:r>
              <a:rPr lang="ru-RU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худ.литература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, газеты, журналы, энциклопедии, словари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): около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посещенных классов НЕ имели другие материалы для чтения в классе, кроме учебников; около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кабинетов имели, но они НЕ были использованы во время наблюдаемых уроков; и только  около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процента посещенных классов имели материалы для чтения в дополнение к учебникам, которые БЫЛИ ИСПОЛЬЗОВАНЫ во время урока. Около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 уч-ся имеют дома МЕНЕЕ  15 детских книжек, 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ИМЕЮТ ДЕТСКИХ КНИГ вообще.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66885"/>
            <a:ext cx="6264696" cy="790796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Факторы</a:t>
            </a:r>
            <a:r>
              <a:rPr lang="ru-RU" sz="2000" b="1" dirty="0"/>
              <a:t>, влияющие на навыки чтения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20" y="161950"/>
            <a:ext cx="1231867" cy="923900"/>
          </a:xfrm>
          <a:prstGeom prst="rect">
            <a:avLst/>
          </a:prstGeom>
        </p:spPr>
      </p:pic>
      <p:pic>
        <p:nvPicPr>
          <p:cNvPr id="6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ОиН-РУС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3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1700" dirty="0">
                <a:solidFill>
                  <a:schemeClr val="tx1"/>
                </a:solidFill>
              </a:rPr>
              <a:t>Учителей, как на этапе </a:t>
            </a:r>
            <a:r>
              <a:rPr lang="ru-RU" sz="1700" dirty="0" smtClean="0">
                <a:solidFill>
                  <a:schemeClr val="tx1"/>
                </a:solidFill>
              </a:rPr>
              <a:t>подготовки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к </a:t>
            </a:r>
            <a:r>
              <a:rPr lang="ru-RU" sz="1700" dirty="0" smtClean="0">
                <a:solidFill>
                  <a:schemeClr val="tx1"/>
                </a:solidFill>
              </a:rPr>
              <a:t>педагогической  </a:t>
            </a:r>
            <a:r>
              <a:rPr lang="ru-RU" sz="1700" dirty="0">
                <a:solidFill>
                  <a:schemeClr val="tx1"/>
                </a:solidFill>
              </a:rPr>
              <a:t>деятельности, 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так </a:t>
            </a:r>
            <a:r>
              <a:rPr lang="ru-RU" sz="1700" dirty="0">
                <a:solidFill>
                  <a:schemeClr val="tx1"/>
                </a:solidFill>
              </a:rPr>
              <a:t>и во время практической работы, 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следует </a:t>
            </a:r>
            <a:r>
              <a:rPr lang="ru-RU" sz="1700" dirty="0">
                <a:solidFill>
                  <a:schemeClr val="tx1"/>
                </a:solidFill>
              </a:rPr>
              <a:t>знакомить с подтвержденными 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научными  </a:t>
            </a:r>
            <a:r>
              <a:rPr lang="ru-RU" sz="1700" dirty="0">
                <a:solidFill>
                  <a:schemeClr val="tx1"/>
                </a:solidFill>
              </a:rPr>
              <a:t>методами и стратегиями 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преподавания </a:t>
            </a:r>
            <a:r>
              <a:rPr lang="ru-RU" sz="1700" dirty="0">
                <a:solidFill>
                  <a:schemeClr val="tx1"/>
                </a:solidFill>
              </a:rPr>
              <a:t>языков. 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1700" kern="0" dirty="0" smtClean="0">
                <a:solidFill>
                  <a:schemeClr val="tx1"/>
                </a:solidFill>
              </a:rPr>
              <a:t>Ученики </a:t>
            </a:r>
            <a:r>
              <a:rPr lang="ru-RU" sz="1700" kern="0" dirty="0">
                <a:solidFill>
                  <a:schemeClr val="tx1"/>
                </a:solidFill>
              </a:rPr>
              <a:t>не имеют достаточной возможности практиковать чтение ввиду отсутствия обучающих материалов (АБР, 2008). Необходимо предпринять значительные меры для закупки, разработки и распространения качественных материалов для чтения и дидактических материалов, чтобы у учителей и учеников был открытый доступ к этим материалам. </a:t>
            </a:r>
            <a:endParaRPr lang="en-US" sz="1700" kern="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67493"/>
            <a:ext cx="5184576" cy="790187"/>
          </a:xfrm>
        </p:spPr>
        <p:txBody>
          <a:bodyPr/>
          <a:lstStyle/>
          <a:p>
            <a:r>
              <a:rPr lang="ru-RU" dirty="0"/>
              <a:t>Общие рекомендации</a:t>
            </a:r>
          </a:p>
        </p:txBody>
      </p:sp>
      <p:pic>
        <p:nvPicPr>
          <p:cNvPr id="6" name="Picture 2" descr="C:\Users\aferdous\AppData\Local\Microsoft\Windows\Temporary Internet Files\Content.IE5\2HVDNQ3L\Discussion of Literacy boost manual in training for trainers_Jalal-Abad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7614"/>
            <a:ext cx="2315344" cy="17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ОиН-РУС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41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В </a:t>
            </a:r>
            <a:r>
              <a:rPr lang="ru-RU" sz="1400" dirty="0"/>
              <a:t>середине 2013 года по </a:t>
            </a:r>
            <a:r>
              <a:rPr lang="ru-RU" sz="1400" dirty="0" smtClean="0"/>
              <a:t>компонент</a:t>
            </a:r>
            <a:r>
              <a:rPr lang="ru-RU" sz="1400" dirty="0"/>
              <a:t>у</a:t>
            </a:r>
            <a:endParaRPr lang="ru-RU" sz="1400" dirty="0" smtClean="0"/>
          </a:p>
          <a:p>
            <a:pPr marL="45720" indent="0">
              <a:buNone/>
            </a:pPr>
            <a:r>
              <a:rPr lang="ru-RU" sz="1400" dirty="0" smtClean="0"/>
              <a:t>«</a:t>
            </a:r>
            <a:r>
              <a:rPr lang="ru-RU" sz="1400" dirty="0"/>
              <a:t>Региональный диалог в области  </a:t>
            </a:r>
            <a:endParaRPr lang="ru-RU" sz="1400" dirty="0" smtClean="0"/>
          </a:p>
          <a:p>
            <a:pPr marL="45720" indent="0">
              <a:buNone/>
            </a:pPr>
            <a:r>
              <a:rPr lang="ru-RU" sz="1400" dirty="0" smtClean="0"/>
              <a:t>образования </a:t>
            </a:r>
            <a:r>
              <a:rPr lang="ru-RU" sz="1400" dirty="0"/>
              <a:t>в Центральной </a:t>
            </a:r>
            <a:r>
              <a:rPr lang="ru-RU" sz="1400" dirty="0" smtClean="0"/>
              <a:t>Азии</a:t>
            </a:r>
          </a:p>
          <a:p>
            <a:pPr marL="4572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был запущен проект по </a:t>
            </a:r>
            <a:r>
              <a:rPr lang="ru-RU" sz="1400" dirty="0" smtClean="0"/>
              <a:t>оценке</a:t>
            </a:r>
          </a:p>
          <a:p>
            <a:pPr marL="4572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учебных достижений в </a:t>
            </a:r>
            <a:r>
              <a:rPr lang="ru-RU" sz="1400" dirty="0" smtClean="0"/>
              <a:t>начальной</a:t>
            </a:r>
          </a:p>
          <a:p>
            <a:pPr marL="4572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школе с охватом стран ЦА Казахстан </a:t>
            </a:r>
            <a:r>
              <a:rPr lang="ru-RU" sz="1400" dirty="0" smtClean="0"/>
              <a:t>,</a:t>
            </a:r>
          </a:p>
          <a:p>
            <a:pPr marL="4572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Кыргызстан, Таджикистан </a:t>
            </a:r>
            <a:r>
              <a:rPr lang="ru-RU" sz="1400" dirty="0" smtClean="0"/>
              <a:t>и</a:t>
            </a:r>
          </a:p>
          <a:p>
            <a:pPr marL="4572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Туркменистан.</a:t>
            </a:r>
          </a:p>
          <a:p>
            <a:pPr marL="45720" indent="0">
              <a:buNone/>
            </a:pPr>
            <a:r>
              <a:rPr lang="ru-RU" sz="1400" b="1" dirty="0"/>
              <a:t>Целью проекта </a:t>
            </a:r>
            <a:r>
              <a:rPr lang="ru-RU" sz="1400" dirty="0"/>
              <a:t>является усиление </a:t>
            </a:r>
            <a:endParaRPr lang="ru-RU" sz="1400" dirty="0" smtClean="0"/>
          </a:p>
          <a:p>
            <a:pPr marL="45720" indent="0">
              <a:buNone/>
            </a:pPr>
            <a:r>
              <a:rPr lang="ru-RU" sz="1400" dirty="0" smtClean="0"/>
              <a:t>регионального </a:t>
            </a:r>
            <a:r>
              <a:rPr lang="ru-RU" sz="1400" dirty="0"/>
              <a:t>сотрудничества </a:t>
            </a:r>
            <a:endParaRPr lang="ru-RU" sz="1400" dirty="0" smtClean="0"/>
          </a:p>
          <a:p>
            <a:pPr marL="45720" indent="0">
              <a:buNone/>
            </a:pPr>
            <a:r>
              <a:rPr lang="ru-RU" sz="1400" dirty="0" smtClean="0"/>
              <a:t>в </a:t>
            </a:r>
            <a:r>
              <a:rPr lang="ru-RU" sz="1400" dirty="0"/>
              <a:t>секторе образования </a:t>
            </a:r>
            <a:r>
              <a:rPr lang="ru-RU" sz="1400" dirty="0" smtClean="0"/>
              <a:t>между</a:t>
            </a:r>
          </a:p>
          <a:p>
            <a:pPr marL="4572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странами Центральной </a:t>
            </a:r>
            <a:r>
              <a:rPr lang="ru-RU" sz="1400" dirty="0" smtClean="0"/>
              <a:t>Азии</a:t>
            </a:r>
          </a:p>
          <a:p>
            <a:pPr marL="4572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по улучшению качества образования.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67493"/>
            <a:ext cx="7935416" cy="792089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1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1000" y="199943"/>
            <a:ext cx="8367464" cy="97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1" dirty="0" smtClean="0"/>
              <a:t>Региональная программа </a:t>
            </a:r>
            <a:r>
              <a:rPr lang="en-US" sz="1800" b="1" dirty="0" smtClean="0"/>
              <a:t>GIZ </a:t>
            </a:r>
            <a:r>
              <a:rPr lang="ru-RU" sz="1800" b="1" dirty="0" smtClean="0"/>
              <a:t>(</a:t>
            </a:r>
            <a:r>
              <a:rPr lang="en-US" sz="1800" b="1" dirty="0" smtClean="0"/>
              <a:t>Deutsche Gesellschaft f</a:t>
            </a:r>
            <a:r>
              <a:rPr lang="ru-RU" sz="1800" b="1" dirty="0" smtClean="0"/>
              <a:t>ü</a:t>
            </a:r>
            <a:r>
              <a:rPr lang="en-US" sz="1800" b="1" dirty="0" smtClean="0"/>
              <a:t>r </a:t>
            </a:r>
            <a:r>
              <a:rPr lang="en-US" sz="1800" b="1" dirty="0" err="1" smtClean="0"/>
              <a:t>Internationale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Zusammenarbeit</a:t>
            </a:r>
            <a:r>
              <a:rPr lang="ru-RU" sz="1800" b="1" dirty="0" smtClean="0"/>
              <a:t> (</a:t>
            </a:r>
            <a:r>
              <a:rPr lang="en-US" sz="1800" b="1" dirty="0" smtClean="0"/>
              <a:t>GIZ</a:t>
            </a:r>
            <a:r>
              <a:rPr lang="ru-RU" sz="1800" b="1" dirty="0" smtClean="0"/>
              <a:t>) </a:t>
            </a:r>
            <a:r>
              <a:rPr lang="en-US" sz="1800" b="1" dirty="0" smtClean="0"/>
              <a:t>GmbH</a:t>
            </a:r>
            <a:r>
              <a:rPr lang="ru-RU" sz="1800" b="1" dirty="0" smtClean="0"/>
              <a:t>  «Реформа систем образования в Центральной Азии»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24928"/>
            <a:ext cx="4568505" cy="3034306"/>
          </a:xfrm>
          <a:prstGeom prst="rect">
            <a:avLst/>
          </a:prstGeom>
        </p:spPr>
      </p:pic>
      <p:pic>
        <p:nvPicPr>
          <p:cNvPr id="6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ОиН-РУС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50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При разработке инструмента оценки (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CAPSA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создана рабочая группа.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В состав рабочей группы входили специалисты работающие в сфере содержания образования, Национальных центров тестирования и эксперты по внешней оценке из аппаратов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ЦА стран.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Рабочая группа работает под руководством профессора, доктора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Гумбольдского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 университета Германии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Райнера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Леманна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y-KG" sz="3700" dirty="0">
                <a:latin typeface="Arial" panose="020B0604020202020204" pitchFamily="34" charset="0"/>
                <a:cs typeface="Arial" panose="020B0604020202020204" pitchFamily="34" charset="0"/>
              </a:rPr>
              <a:t>Проведены несколько клинических </a:t>
            </a:r>
            <a:r>
              <a:rPr lang="ky-KG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апробаций </a:t>
            </a:r>
            <a:r>
              <a:rPr lang="ky-KG" sz="3700" dirty="0">
                <a:latin typeface="Arial" panose="020B0604020202020204" pitchFamily="34" charset="0"/>
                <a:cs typeface="Arial" panose="020B0604020202020204" pitchFamily="34" charset="0"/>
              </a:rPr>
              <a:t>тестов (</a:t>
            </a:r>
            <a:r>
              <a:rPr lang="ky-KG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апрель</a:t>
            </a:r>
            <a:r>
              <a:rPr lang="ky-KG" sz="3700" dirty="0">
                <a:latin typeface="Arial" panose="020B0604020202020204" pitchFamily="34" charset="0"/>
                <a:cs typeface="Arial" panose="020B0604020202020204" pitchFamily="34" charset="0"/>
              </a:rPr>
              <a:t>, ноябрь </a:t>
            </a:r>
            <a:r>
              <a:rPr lang="ky-KG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ky-KG" sz="3700" dirty="0">
                <a:latin typeface="Arial" panose="020B0604020202020204" pitchFamily="34" charset="0"/>
                <a:cs typeface="Arial" panose="020B0604020202020204" pitchFamily="34" charset="0"/>
              </a:rPr>
              <a:t>года и январь 2015 года)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АПРОБИРОВАНЫ: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- международные тесты - 4 варианта тестов (т.е. 2 варианта теста на русском языке с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переводом на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язык);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 национальные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тесты - 4 варианта тестов (т.е. 2 варианта теста на русском языке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переводом  на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язык);</a:t>
            </a:r>
          </a:p>
          <a:p>
            <a:pPr marL="6858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Проведен психометрический анализ тестов  на программе  «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ConQuest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выбор международных вариантов тестов по «Математике», «Чтению и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пониманию».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Разработка </a:t>
            </a:r>
            <a:r>
              <a:rPr lang="ru-RU" sz="2400" dirty="0" smtClean="0"/>
              <a:t>инструмента</a:t>
            </a:r>
            <a:r>
              <a:rPr lang="en-US" sz="2400" dirty="0" smtClean="0"/>
              <a:t> CAPSA</a:t>
            </a:r>
            <a:endParaRPr lang="ru-RU" sz="2400" dirty="0"/>
          </a:p>
        </p:txBody>
      </p:sp>
      <p:pic>
        <p:nvPicPr>
          <p:cNvPr id="4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ОиН-РУС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271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89302"/>
            <a:ext cx="8784976" cy="3730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</a:t>
            </a:r>
          </a:p>
          <a:p>
            <a:pPr marL="719138" indent="0">
              <a:buFont typeface="Arial" panose="020B0604020202020204" pitchFamily="34" charset="0"/>
              <a:buChar char="•"/>
            </a:pP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математике;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indent="0">
              <a:buFont typeface="Arial" panose="020B0604020202020204" pitchFamily="34" charset="0"/>
              <a:buChar char="•"/>
            </a:pP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«Чтению и пониманию»;</a:t>
            </a:r>
          </a:p>
          <a:p>
            <a:pPr marL="719138" indent="0">
              <a:buFont typeface="Arial" panose="020B0604020202020204" pitchFamily="34" charset="0"/>
              <a:buChar char="•"/>
            </a:pP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для: учащихся, учителя,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indent="0">
              <a:buFont typeface="Arial" panose="020B0604020202020204" pitchFamily="34" charset="0"/>
              <a:buChar char="•"/>
            </a:pP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школ.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репрезентативная выборка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семинары-тренинги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</a:t>
            </a: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endParaRPr lang="ky-K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райОО и горОО;</a:t>
            </a:r>
          </a:p>
          <a:p>
            <a:pPr marL="0" indent="0">
              <a:buNone/>
            </a:pP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завучи 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классов;</a:t>
            </a:r>
          </a:p>
          <a:p>
            <a:pPr marL="0" indent="0">
              <a:buNone/>
            </a:pP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учителя начальных классов.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Инструмент </a:t>
            </a:r>
            <a:r>
              <a:rPr lang="en-US" sz="2000" b="1" dirty="0" smtClean="0"/>
              <a:t>CAPSA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 smtClean="0"/>
              <a:t>проведение  </a:t>
            </a:r>
            <a:r>
              <a:rPr lang="ru-RU" sz="2000" b="1" dirty="0"/>
              <a:t>полномасштабного </a:t>
            </a:r>
            <a:r>
              <a:rPr lang="ru-RU" sz="2000" b="1" dirty="0" smtClean="0"/>
              <a:t>исследования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549228"/>
              </p:ext>
            </p:extLst>
          </p:nvPr>
        </p:nvGraphicFramePr>
        <p:xfrm>
          <a:off x="4932040" y="1419622"/>
          <a:ext cx="3902719" cy="346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85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Дошкольное образование</a:t>
            </a:r>
            <a:endParaRPr lang="ru-RU" dirty="0"/>
          </a:p>
        </p:txBody>
      </p:sp>
      <p:pic>
        <p:nvPicPr>
          <p:cNvPr id="4" name="Picture 2" descr="http://www.kginform.com/set/3l/0020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75606"/>
            <a:ext cx="28098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806" y="1275606"/>
            <a:ext cx="5643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Раннее детское развитие и дошкольное образование - один из важнейших приоритетов образовательной политики </a:t>
            </a:r>
            <a:r>
              <a:rPr lang="ru-RU" altLang="ru-RU" sz="2400" dirty="0" err="1" smtClean="0">
                <a:solidFill>
                  <a:srgbClr val="002060"/>
                </a:solidFill>
              </a:rPr>
              <a:t>Кыргызтана</a:t>
            </a:r>
            <a:r>
              <a:rPr lang="ru-RU" altLang="ru-RU" sz="2400" dirty="0" smtClean="0">
                <a:solidFill>
                  <a:srgbClr val="002060"/>
                </a:solidFill>
              </a:rPr>
              <a:t>. 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На данном этапе закладываются основы развития интеллекта и социальной адаптации ребенка, обеспечения равных возможностей качественного обучения в школе для всех детей.</a:t>
            </a:r>
          </a:p>
        </p:txBody>
      </p:sp>
      <p:pic>
        <p:nvPicPr>
          <p:cNvPr id="6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ОиН-РУС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366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289303"/>
            <a:ext cx="8407893" cy="351152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400" b="1" dirty="0" smtClean="0"/>
              <a:t>ИИРР</a:t>
            </a:r>
            <a:r>
              <a:rPr lang="ru-RU" sz="1400" dirty="0" smtClean="0"/>
              <a:t> был разработан </a:t>
            </a:r>
            <a:r>
              <a:rPr lang="ru-RU" sz="1400" dirty="0" err="1" smtClean="0"/>
              <a:t>Оффордским</a:t>
            </a:r>
            <a:r>
              <a:rPr lang="ru-RU" sz="1400" dirty="0" smtClean="0"/>
              <a:t> центром при университете </a:t>
            </a:r>
            <a:r>
              <a:rPr lang="ru-RU" sz="1400" dirty="0" err="1" smtClean="0"/>
              <a:t>МакМастера</a:t>
            </a:r>
            <a:r>
              <a:rPr lang="ru-RU" sz="1400" dirty="0" smtClean="0"/>
              <a:t>, Онтарио, Канада. ИРР – оценка на основе рейтинга, которая используется для измерения уровня подготовки детей к школе в пяти доменах:</a:t>
            </a:r>
          </a:p>
          <a:p>
            <a:pPr>
              <a:buFontTx/>
              <a:buChar char="-"/>
            </a:pPr>
            <a:r>
              <a:rPr lang="ru-RU" sz="1400" dirty="0"/>
              <a:t>ф</a:t>
            </a:r>
            <a:r>
              <a:rPr lang="ru-RU" sz="1400" dirty="0" smtClean="0"/>
              <a:t>изическое здоровье и благополучие;</a:t>
            </a:r>
          </a:p>
          <a:p>
            <a:pPr>
              <a:buFontTx/>
              <a:buChar char="-"/>
            </a:pPr>
            <a:r>
              <a:rPr lang="ru-RU" sz="1400" dirty="0" smtClean="0"/>
              <a:t>социальные навыки;</a:t>
            </a:r>
          </a:p>
          <a:p>
            <a:pPr>
              <a:buFontTx/>
              <a:buChar char="-"/>
            </a:pPr>
            <a:r>
              <a:rPr lang="ru-RU" sz="1400" dirty="0"/>
              <a:t>э</a:t>
            </a:r>
            <a:r>
              <a:rPr lang="ru-RU" sz="1400" dirty="0" smtClean="0"/>
              <a:t>моциональная зрелость;</a:t>
            </a:r>
          </a:p>
          <a:p>
            <a:pPr>
              <a:buFontTx/>
              <a:buChar char="-"/>
            </a:pPr>
            <a:r>
              <a:rPr lang="ru-RU" sz="1400" dirty="0"/>
              <a:t>я</a:t>
            </a:r>
            <a:r>
              <a:rPr lang="ru-RU" sz="1400" dirty="0" smtClean="0"/>
              <a:t>зык и навыки критического мышления</a:t>
            </a:r>
          </a:p>
          <a:p>
            <a:pPr>
              <a:buFontTx/>
              <a:buChar char="-"/>
            </a:pPr>
            <a:r>
              <a:rPr lang="ru-RU" sz="1400" dirty="0" smtClean="0"/>
              <a:t>коммуникативные способности и общие познания</a:t>
            </a:r>
          </a:p>
          <a:p>
            <a:pPr marL="45720" indent="0">
              <a:buNone/>
            </a:pPr>
            <a:r>
              <a:rPr lang="ru-RU" sz="1400" dirty="0"/>
              <a:t>	</a:t>
            </a:r>
            <a:r>
              <a:rPr lang="ru-RU" sz="1400" b="1" dirty="0" smtClean="0"/>
              <a:t>Что сделано:</a:t>
            </a:r>
          </a:p>
          <a:p>
            <a:pPr>
              <a:buFontTx/>
              <a:buChar char="-"/>
            </a:pPr>
            <a:r>
              <a:rPr lang="ru-RU" sz="1400" dirty="0"/>
              <a:t>п</a:t>
            </a:r>
            <a:r>
              <a:rPr lang="ru-RU" sz="1400" dirty="0" smtClean="0"/>
              <a:t>роведен </a:t>
            </a:r>
            <a:r>
              <a:rPr lang="ru-RU" sz="1400" dirty="0" err="1" smtClean="0"/>
              <a:t>страновой</a:t>
            </a:r>
            <a:r>
              <a:rPr lang="ru-RU" sz="1400" dirty="0" smtClean="0"/>
              <a:t> ориентационный семинар</a:t>
            </a:r>
          </a:p>
          <a:p>
            <a:pPr marL="45720" indent="0">
              <a:buNone/>
            </a:pPr>
            <a:r>
              <a:rPr lang="ru-RU" sz="1400" dirty="0" smtClean="0"/>
              <a:t>   (международные  консультанты);</a:t>
            </a:r>
          </a:p>
          <a:p>
            <a:pPr>
              <a:buFontTx/>
              <a:buChar char="-"/>
            </a:pPr>
            <a:r>
              <a:rPr lang="ru-RU" sz="1400" dirty="0"/>
              <a:t>с</a:t>
            </a:r>
            <a:r>
              <a:rPr lang="ru-RU" sz="1400" dirty="0" smtClean="0"/>
              <a:t>еминар для учителей г. Бишкек (сотрудники НЦТ);</a:t>
            </a:r>
          </a:p>
          <a:p>
            <a:pPr>
              <a:buFontTx/>
              <a:buChar char="-"/>
            </a:pPr>
            <a:r>
              <a:rPr lang="ru-RU" sz="1400" dirty="0"/>
              <a:t>в</a:t>
            </a:r>
            <a:r>
              <a:rPr lang="ru-RU" sz="1400" dirty="0" smtClean="0"/>
              <a:t>ыборка школ: 656 учащихся (240 часовая программа)</a:t>
            </a:r>
          </a:p>
          <a:p>
            <a:pPr marL="45720" indent="0">
              <a:buNone/>
            </a:pPr>
            <a:r>
              <a:rPr lang="ru-RU" sz="1400" dirty="0" smtClean="0"/>
              <a:t>    и проведение исходного исследования (НЦТ)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Проект дошкольного образования в КР</a:t>
            </a:r>
            <a:br>
              <a:rPr lang="ru-RU" sz="2000" dirty="0"/>
            </a:br>
            <a:r>
              <a:rPr lang="ru-RU" sz="2000" dirty="0"/>
              <a:t>«</a:t>
            </a:r>
            <a:r>
              <a:rPr lang="ru-RU" sz="2000" dirty="0" smtClean="0"/>
              <a:t>инструмент измерения </a:t>
            </a:r>
            <a:r>
              <a:rPr lang="ru-RU" sz="2000" dirty="0"/>
              <a:t>раннего развития</a:t>
            </a:r>
            <a:r>
              <a:rPr lang="ru-RU" sz="2000" dirty="0" smtClean="0"/>
              <a:t>» </a:t>
            </a:r>
            <a:endParaRPr lang="ru-RU" sz="2000" dirty="0"/>
          </a:p>
        </p:txBody>
      </p:sp>
      <p:pic>
        <p:nvPicPr>
          <p:cNvPr id="7" name="Picture 2" descr="http://go4.imgsmail.ru/imgpreview?key=369d712c708b4d4d&amp;mb=imgdb_preview_7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6960"/>
            <a:ext cx="1059110" cy="8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69973"/>
            <a:ext cx="2592288" cy="194421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94" y="4751264"/>
            <a:ext cx="547370" cy="24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ОиН-РУС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51264"/>
            <a:ext cx="1151890" cy="249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745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289302"/>
            <a:ext cx="8407893" cy="373071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последние годы Кыргызская Республика предприняла массу усилий для повышения  доступности услуг раннего развития ребенка для детей младшего возраста:</a:t>
            </a:r>
          </a:p>
          <a:p>
            <a:r>
              <a:rPr lang="ru-RU" dirty="0">
                <a:solidFill>
                  <a:schemeClr val="tx1"/>
                </a:solidFill>
              </a:rPr>
              <a:t>1. Первая инициатива – введение годовой программы </a:t>
            </a:r>
            <a:r>
              <a:rPr lang="ru-RU" dirty="0" err="1" smtClean="0">
                <a:solidFill>
                  <a:schemeClr val="tx1"/>
                </a:solidFill>
              </a:rPr>
              <a:t>предшкольной</a:t>
            </a: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dirty="0">
                <a:solidFill>
                  <a:schemeClr val="tx1"/>
                </a:solidFill>
              </a:rPr>
              <a:t>подготовки (на сегодняшний день 480-часовая программа)</a:t>
            </a:r>
          </a:p>
          <a:p>
            <a:r>
              <a:rPr lang="ru-RU" dirty="0">
                <a:solidFill>
                  <a:schemeClr val="tx1"/>
                </a:solidFill>
              </a:rPr>
              <a:t>2. Вторая инициатива – создание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новых </a:t>
            </a:r>
            <a:r>
              <a:rPr lang="ru-RU" dirty="0">
                <a:solidFill>
                  <a:schemeClr val="tx1"/>
                </a:solidFill>
              </a:rPr>
              <a:t>детских  садов для детей 4-5 лет</a:t>
            </a:r>
          </a:p>
          <a:p>
            <a:r>
              <a:rPr lang="ru-RU" dirty="0">
                <a:solidFill>
                  <a:schemeClr val="tx1"/>
                </a:solidFill>
              </a:rPr>
              <a:t>Внедрение инструмента  </a:t>
            </a:r>
            <a:r>
              <a:rPr lang="ru-RU" dirty="0" smtClean="0">
                <a:solidFill>
                  <a:schemeClr val="tx1"/>
                </a:solidFill>
              </a:rPr>
              <a:t>ИИРР </a:t>
            </a:r>
            <a:r>
              <a:rPr lang="ru-RU" dirty="0">
                <a:solidFill>
                  <a:schemeClr val="tx1"/>
                </a:solidFill>
              </a:rPr>
              <a:t>в КР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преследует </a:t>
            </a:r>
            <a:r>
              <a:rPr lang="ru-RU" dirty="0">
                <a:solidFill>
                  <a:schemeClr val="tx1"/>
                </a:solidFill>
              </a:rPr>
              <a:t>2 цели: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измерение </a:t>
            </a:r>
            <a:r>
              <a:rPr lang="ru-RU" dirty="0">
                <a:solidFill>
                  <a:schemeClr val="tx1"/>
                </a:solidFill>
              </a:rPr>
              <a:t>показателей до внедрения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480-часовой программы, которая </a:t>
            </a:r>
            <a:r>
              <a:rPr lang="ru-RU" dirty="0">
                <a:solidFill>
                  <a:schemeClr val="tx1"/>
                </a:solidFill>
              </a:rPr>
              <a:t>позволит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собрать  исходные данные;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провести </a:t>
            </a:r>
            <a:r>
              <a:rPr lang="ru-RU" dirty="0">
                <a:solidFill>
                  <a:schemeClr val="tx1"/>
                </a:solidFill>
              </a:rPr>
              <a:t>сравнительный анализ через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1-2 </a:t>
            </a:r>
            <a:r>
              <a:rPr lang="ru-RU" dirty="0">
                <a:solidFill>
                  <a:schemeClr val="tx1"/>
                </a:solidFill>
              </a:rPr>
              <a:t>года после запуска программы.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Почему необходимо внедрять ИИРР в КР</a:t>
            </a:r>
            <a:endParaRPr lang="ru-RU" sz="2800" dirty="0"/>
          </a:p>
        </p:txBody>
      </p:sp>
      <p:pic>
        <p:nvPicPr>
          <p:cNvPr id="4" name="Picture 2" descr="http://www.knews.kg/cache/files/11298_watermark_12_12_rightbot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87" y="3003798"/>
            <a:ext cx="2640293" cy="19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110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solidFill>
                  <a:srgbClr val="800000"/>
                </a:solidFill>
              </a:rPr>
              <a:t>ИИРР (</a:t>
            </a:r>
            <a:r>
              <a:rPr lang="en-US" altLang="ru-RU" dirty="0">
                <a:solidFill>
                  <a:srgbClr val="800000"/>
                </a:solidFill>
              </a:rPr>
              <a:t>EDI</a:t>
            </a:r>
            <a:r>
              <a:rPr lang="ru-RU" altLang="ru-RU" dirty="0">
                <a:solidFill>
                  <a:srgbClr val="800000"/>
                </a:solidFill>
              </a:rPr>
              <a:t>)</a:t>
            </a:r>
            <a:r>
              <a:rPr lang="en-US" altLang="ru-RU" dirty="0">
                <a:solidFill>
                  <a:srgbClr val="800000"/>
                </a:solidFill>
              </a:rPr>
              <a:t> </a:t>
            </a:r>
            <a:r>
              <a:rPr lang="ru-RU" altLang="ru-RU" dirty="0">
                <a:solidFill>
                  <a:srgbClr val="800000"/>
                </a:solidFill>
              </a:rPr>
              <a:t>оценивает готовность детей путем изучения пяти основных областей детского развития к обучению до момента, когда они поступают в </a:t>
            </a:r>
            <a:r>
              <a:rPr lang="ru-RU" altLang="ru-RU" dirty="0" smtClean="0">
                <a:solidFill>
                  <a:srgbClr val="800000"/>
                </a:solidFill>
              </a:rPr>
              <a:t>школу</a:t>
            </a:r>
          </a:p>
          <a:p>
            <a:pPr marL="45720" indent="0">
              <a:buNone/>
            </a:pPr>
            <a:r>
              <a:rPr lang="ru-RU" altLang="ru-RU" dirty="0">
                <a:solidFill>
                  <a:srgbClr val="800000"/>
                </a:solidFill>
              </a:rPr>
              <a:t>Пять основных областей детского </a:t>
            </a:r>
            <a:r>
              <a:rPr lang="ru-RU" altLang="ru-RU" dirty="0" smtClean="0">
                <a:solidFill>
                  <a:srgbClr val="800000"/>
                </a:solidFill>
              </a:rPr>
              <a:t>развития:</a:t>
            </a:r>
            <a:endParaRPr lang="en-US" altLang="ru-RU" dirty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</a:rPr>
              <a:t>Физическое развитие и благополучие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</a:rPr>
              <a:t> Социальное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</a:rPr>
              <a:t>знание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</a:rPr>
              <a:t> Эмоциональная зрелость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</a:rPr>
              <a:t> Языковое и познавательное развитие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</a:rPr>
              <a:t> Навыки общения и общие знания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00B0F0"/>
                </a:solidFill>
              </a:rPr>
              <a:t>Как работает инструмент </a:t>
            </a:r>
            <a:r>
              <a:rPr lang="ru-RU" altLang="ru-RU" sz="2400" dirty="0" smtClean="0">
                <a:solidFill>
                  <a:srgbClr val="00B0F0"/>
                </a:solidFill>
              </a:rPr>
              <a:t>измерения</a:t>
            </a:r>
            <a:br>
              <a:rPr lang="ru-RU" altLang="ru-RU" sz="2400" dirty="0" smtClean="0">
                <a:solidFill>
                  <a:srgbClr val="00B0F0"/>
                </a:solidFill>
              </a:rPr>
            </a:br>
            <a:r>
              <a:rPr lang="ru-RU" altLang="ru-RU" sz="2400" dirty="0" smtClean="0">
                <a:solidFill>
                  <a:srgbClr val="00B0F0"/>
                </a:solidFill>
              </a:rPr>
              <a:t> </a:t>
            </a:r>
            <a:r>
              <a:rPr lang="ru-RU" altLang="ru-RU" sz="2400" dirty="0">
                <a:solidFill>
                  <a:srgbClr val="00B0F0"/>
                </a:solidFill>
              </a:rPr>
              <a:t>раннего развития?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Picture 3" descr="IMG_2910-kgn CEND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/>
          <a:stretch>
            <a:fillRect/>
          </a:stretch>
        </p:blipFill>
        <p:spPr bwMode="auto">
          <a:xfrm>
            <a:off x="6228184" y="2427734"/>
            <a:ext cx="2700719" cy="259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71149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71149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ОиН-РУС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149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103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289302"/>
            <a:ext cx="8407893" cy="373071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Дети младшего возраста воспринимают мир в контексте отношений. Эти отношения влияют на развитие и закладывают основу для последующих результатов развития ребенка: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уверенность </a:t>
            </a:r>
            <a:r>
              <a:rPr lang="ru-RU" alt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  <a:r>
              <a:rPr lang="en-US" alt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alt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психическое здоровье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alt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мотивация </a:t>
            </a:r>
            <a:r>
              <a:rPr lang="ru-RU" alt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к обучению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alt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 успеваемость в </a:t>
            </a:r>
            <a:r>
              <a:rPr lang="ru-RU" alt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</a:t>
            </a:r>
            <a:endParaRPr lang="en-US" altLang="ru-RU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alt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alt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увидеть проблемы или </a:t>
            </a: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успехи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в классах  </a:t>
            </a:r>
            <a:endParaRPr lang="ru-RU" alt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национальном уровне.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увидеть картину подготовки </a:t>
            </a:r>
            <a:endParaRPr lang="ru-RU" alt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школе  на национальном уровне – </a:t>
            </a:r>
            <a:endParaRPr lang="ru-RU" alt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реализацию 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480- часовой </a:t>
            </a: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подготовки к школе.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Инструмент </a:t>
            </a:r>
            <a:r>
              <a:rPr lang="en-US" dirty="0" smtClean="0">
                <a:solidFill>
                  <a:srgbClr val="00B0F0"/>
                </a:solidFill>
              </a:rPr>
              <a:t>class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2" descr="http://www.roza.kg/Files/Image/Literature%20for%20All/IMG_5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0809" y="2283718"/>
            <a:ext cx="3373639" cy="2628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Центр оценки </a:t>
            </a:r>
            <a:r>
              <a:rPr lang="ru-RU" sz="2000" dirty="0" smtClean="0"/>
              <a:t>в образовании </a:t>
            </a:r>
            <a:r>
              <a:rPr lang="ru-RU" sz="2000" dirty="0"/>
              <a:t>и методов обучения</a:t>
            </a:r>
            <a:br>
              <a:rPr lang="ru-RU" sz="2000" dirty="0"/>
            </a:br>
            <a:r>
              <a:rPr lang="ru-RU" sz="1800" dirty="0"/>
              <a:t>(Неправительственная организация)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1" y="1707654"/>
            <a:ext cx="3758951" cy="32403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Проведение общереспубликанского тестирования выпускников общеобразовательных школ;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Национальное оценивание образовательных достижений учащихся  (НООДУ);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Участие в реализации проектных предложений (</a:t>
            </a:r>
            <a:r>
              <a:rPr lang="en-US" dirty="0" smtClean="0"/>
              <a:t>PISA, READ</a:t>
            </a:r>
            <a:r>
              <a:rPr lang="ru-RU" sz="20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4716016" y="1707653"/>
            <a:ext cx="4046244" cy="32403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Антикоррупционные меры </a:t>
            </a:r>
            <a:r>
              <a:rPr lang="ru-RU" dirty="0" smtClean="0"/>
              <a:t>при  приеме абитуриентов в вузы страны;</a:t>
            </a:r>
          </a:p>
          <a:p>
            <a:pPr marL="261938" indent="-261938" fontAlgn="auto">
              <a:spcAft>
                <a:spcPts val="0"/>
              </a:spcAft>
              <a:defRPr/>
            </a:pPr>
            <a:r>
              <a:rPr lang="ru-RU" dirty="0" smtClean="0"/>
              <a:t>Периодическое получение данных, характеризующих образовательные достижения учащихся в масштабе страны</a:t>
            </a: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827584" y="1294039"/>
            <a:ext cx="2235456" cy="428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mtClean="0"/>
              <a:t>Миссия </a:t>
            </a:r>
            <a:endParaRPr lang="ru-RU" dirty="0" smtClean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716016" y="1294039"/>
            <a:ext cx="4046244" cy="443716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Вклад в систему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33837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Ученик улучшит свои результаты.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Учитель посмотрит на свою работу со стороны и будет ее улучшать.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Родители получат полную информацию о том, как готовят их детей к школе.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Директор школы и руководители на уровне района и области будут нацелены на поддержку, необходимую педагогам.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обучения в начальной школе.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Модернизация программно-методического, учебного комплекса.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Улучшение системы подготовки педагогов и повышения квалификации.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доверия к учителю и школе.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r>
              <a:rPr lang="en-US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ОиН-РУС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055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B0F0"/>
                </a:solidFill>
              </a:rPr>
              <a:t>Достижение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/>
              <a:t>Создана стимулирующая среда для построения </a:t>
            </a:r>
            <a:br>
              <a:rPr lang="ru-RU" sz="1800" dirty="0"/>
            </a:br>
            <a:r>
              <a:rPr lang="ru-RU" sz="1800" dirty="0"/>
              <a:t>системы оценивания в стране</a:t>
            </a:r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381001" y="1289303"/>
            <a:ext cx="3182887" cy="36587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Сформирована государственная политика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Наличие руководства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Наличие финансирования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Наличие сильных структур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Наличие эффективных кадровых ресурсов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707904" y="1282668"/>
            <a:ext cx="5184576" cy="36653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Определены приоритетные направления оценивания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Национальный координатор, Отдел реализации проекта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Частично государственное, донорское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Отдел оценивания в образовании, Национальный центр тестирования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Обучение 5 специалистов НЦТ в </a:t>
            </a:r>
            <a:r>
              <a:rPr lang="en-US" sz="1800" dirty="0" smtClean="0">
                <a:solidFill>
                  <a:srgbClr val="FF0000"/>
                </a:solidFill>
              </a:rPr>
              <a:t>CITO </a:t>
            </a:r>
            <a:r>
              <a:rPr lang="ru-RU" sz="1800" dirty="0" smtClean="0">
                <a:solidFill>
                  <a:srgbClr val="FF0000"/>
                </a:solidFill>
              </a:rPr>
              <a:t>(Нидерланды, август, 2014 г.)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Обучение 4 специалистов (НЦТ </a:t>
            </a:r>
            <a:r>
              <a:rPr lang="ru-RU" sz="1800" dirty="0" err="1" smtClean="0">
                <a:solidFill>
                  <a:schemeClr val="tx1"/>
                </a:solidFill>
              </a:rPr>
              <a:t>МОиН</a:t>
            </a:r>
            <a:r>
              <a:rPr lang="ru-RU" sz="1800" dirty="0" smtClean="0">
                <a:solidFill>
                  <a:schemeClr val="tx1"/>
                </a:solidFill>
              </a:rPr>
              <a:t> КР в Москве (июль 2014 г.)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2272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289304"/>
            <a:ext cx="8712968" cy="365871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600" dirty="0" err="1" smtClean="0"/>
              <a:t>г.Москва</a:t>
            </a:r>
            <a:r>
              <a:rPr lang="ru-RU" sz="1600" dirty="0" smtClean="0"/>
              <a:t>, курс для программистов и </a:t>
            </a:r>
            <a:r>
              <a:rPr lang="en-US" sz="1600" dirty="0" smtClean="0"/>
              <a:t>IT</a:t>
            </a:r>
            <a:r>
              <a:rPr lang="ru-RU" sz="1600" dirty="0" smtClean="0"/>
              <a:t> специалистов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 smtClean="0"/>
              <a:t>в области документооборота и потокового ввода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 smtClean="0"/>
              <a:t> данных, организованный  компанией ABBYY (</a:t>
            </a:r>
            <a:r>
              <a:rPr lang="ru-RU" sz="1600" dirty="0" err="1" smtClean="0">
                <a:hlinkClick r:id="rId2"/>
              </a:rPr>
              <a:t>www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err="1" smtClean="0">
                <a:hlinkClick r:id="rId2"/>
              </a:rPr>
              <a:t>abbyy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smtClean="0">
                <a:hlinkClick r:id="rId2"/>
              </a:rPr>
              <a:t>com</a:t>
            </a:r>
            <a:r>
              <a:rPr lang="ru-RU" sz="1600" dirty="0" smtClean="0"/>
              <a:t>).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 smtClean="0"/>
              <a:t> Продолжительность курса 5 дней.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800" dirty="0" smtClean="0"/>
          </a:p>
          <a:p>
            <a:pPr marL="373063" indent="-285750">
              <a:spcBef>
                <a:spcPts val="0"/>
              </a:spcBef>
            </a:pPr>
            <a:r>
              <a:rPr lang="ru-RU" sz="1600" dirty="0" smtClean="0"/>
              <a:t>4 </a:t>
            </a:r>
            <a:r>
              <a:rPr lang="ru-RU" sz="1600" dirty="0"/>
              <a:t>сотрудника Национального центра </a:t>
            </a:r>
            <a:endParaRPr lang="ru-RU" sz="1600" dirty="0" smtClean="0"/>
          </a:p>
          <a:p>
            <a:pPr marL="87313" indent="0">
              <a:spcBef>
                <a:spcPts val="0"/>
              </a:spcBef>
              <a:buNone/>
            </a:pPr>
            <a:r>
              <a:rPr lang="ru-RU" sz="1600" dirty="0" smtClean="0"/>
              <a:t>тестирования </a:t>
            </a:r>
            <a:r>
              <a:rPr lang="ru-RU" sz="1600" dirty="0" err="1"/>
              <a:t>МОиН</a:t>
            </a:r>
            <a:r>
              <a:rPr lang="ru-RU" sz="1600" dirty="0"/>
              <a:t> прошли </a:t>
            </a:r>
            <a:r>
              <a:rPr lang="ru-RU" sz="1600" dirty="0" smtClean="0"/>
              <a:t>повышение квалификации </a:t>
            </a:r>
          </a:p>
          <a:p>
            <a:pPr marL="87313" indent="0">
              <a:spcBef>
                <a:spcPts val="0"/>
              </a:spcBef>
              <a:buNone/>
            </a:pPr>
            <a:r>
              <a:rPr lang="ru-RU" sz="1600" dirty="0" smtClean="0"/>
              <a:t>в </a:t>
            </a:r>
            <a:r>
              <a:rPr lang="ru-RU" sz="1600" dirty="0" err="1" smtClean="0"/>
              <a:t>Москве,НИУ</a:t>
            </a:r>
            <a:r>
              <a:rPr lang="ru-RU" sz="1600" dirty="0" smtClean="0"/>
              <a:t> «</a:t>
            </a:r>
            <a:r>
              <a:rPr lang="ru-RU" sz="1600" dirty="0"/>
              <a:t>Высшая школа экономики</a:t>
            </a:r>
            <a:r>
              <a:rPr lang="ru-RU" sz="1600" dirty="0" smtClean="0"/>
              <a:t>»:</a:t>
            </a:r>
            <a:endParaRPr lang="ru-RU" sz="1600" dirty="0"/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600" dirty="0" smtClean="0"/>
              <a:t>«Психометрический анализ  результатов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тестирования:  </a:t>
            </a:r>
            <a:r>
              <a:rPr lang="ru-RU" sz="1600" dirty="0"/>
              <a:t>основы теории и работа со </a:t>
            </a:r>
          </a:p>
          <a:p>
            <a:pPr marL="87313" indent="0">
              <a:spcBef>
                <a:spcPts val="0"/>
              </a:spcBef>
              <a:buNone/>
            </a:pPr>
            <a:r>
              <a:rPr lang="ru-RU" sz="1600" dirty="0"/>
              <a:t>с</a:t>
            </a:r>
            <a:r>
              <a:rPr lang="ru-RU" sz="1600" dirty="0" smtClean="0"/>
              <a:t>пециализированным программным </a:t>
            </a:r>
          </a:p>
          <a:p>
            <a:pPr marL="87313" indent="0">
              <a:spcBef>
                <a:spcPts val="0"/>
              </a:spcBef>
              <a:buNone/>
            </a:pPr>
            <a:r>
              <a:rPr lang="ru-RU" sz="1600" dirty="0" smtClean="0"/>
              <a:t>обеспечением.»</a:t>
            </a:r>
          </a:p>
          <a:p>
            <a:pPr marL="87313" indent="0">
              <a:spcBef>
                <a:spcPts val="0"/>
              </a:spcBef>
              <a:buNone/>
            </a:pPr>
            <a:r>
              <a:rPr lang="ru-RU" sz="1600" dirty="0" smtClean="0"/>
              <a:t>-Теория </a:t>
            </a:r>
            <a:r>
              <a:rPr lang="ru-RU" sz="1600" dirty="0"/>
              <a:t>и практика разработки тестов в </a:t>
            </a:r>
            <a:endParaRPr lang="ru-RU" sz="1600" dirty="0" smtClean="0"/>
          </a:p>
          <a:p>
            <a:pPr marL="87313" indent="0">
              <a:spcBef>
                <a:spcPts val="0"/>
              </a:spcBef>
              <a:buNone/>
            </a:pPr>
            <a:r>
              <a:rPr lang="ru-RU" sz="1600" dirty="0" smtClean="0"/>
              <a:t>психологии </a:t>
            </a:r>
            <a:r>
              <a:rPr lang="ru-RU" sz="1600" dirty="0"/>
              <a:t>и </a:t>
            </a:r>
            <a:r>
              <a:rPr lang="ru-RU" sz="1600" dirty="0" smtClean="0"/>
              <a:t>образовании. Статистическая </a:t>
            </a:r>
          </a:p>
          <a:p>
            <a:pPr marL="87313" indent="0">
              <a:spcBef>
                <a:spcPts val="0"/>
              </a:spcBef>
              <a:buNone/>
            </a:pPr>
            <a:r>
              <a:rPr lang="ru-RU" sz="1600" dirty="0" smtClean="0"/>
              <a:t>обработка </a:t>
            </a:r>
            <a:r>
              <a:rPr lang="ru-RU" sz="1600" dirty="0"/>
              <a:t>результатов </a:t>
            </a:r>
            <a:r>
              <a:rPr lang="ru-RU" sz="1600" dirty="0" smtClean="0"/>
              <a:t>тестирования</a:t>
            </a:r>
          </a:p>
          <a:p>
            <a:pPr marL="87313" indent="0">
              <a:spcBef>
                <a:spcPts val="0"/>
              </a:spcBef>
              <a:buNone/>
            </a:pPr>
            <a:r>
              <a:rPr lang="ru-RU" sz="1600" dirty="0" smtClean="0"/>
              <a:t> </a:t>
            </a:r>
            <a:r>
              <a:rPr lang="ru-RU" sz="1600" dirty="0"/>
              <a:t>и анализ результатов</a:t>
            </a:r>
          </a:p>
          <a:p>
            <a:pPr marL="87313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потенциала</a:t>
            </a:r>
            <a:endParaRPr lang="ru-RU" dirty="0"/>
          </a:p>
        </p:txBody>
      </p:sp>
      <p:pic>
        <p:nvPicPr>
          <p:cNvPr id="1026" name="Picture 2" descr="D:\DSCN06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9997" y="1264880"/>
            <a:ext cx="2512483" cy="1884362"/>
          </a:xfrm>
          <a:prstGeom prst="rect">
            <a:avLst/>
          </a:prstGeom>
          <a:noFill/>
        </p:spPr>
      </p:pic>
      <p:pic>
        <p:nvPicPr>
          <p:cNvPr id="7" name="Рисунок 6" descr="\\RYSGUL\Temp\ФОТО Москва\Moskow\PICT06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65018" cy="100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\\RYSGUL\Temp\ФОТО Москва\Moskow\PICT07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99284"/>
            <a:ext cx="2592288" cy="176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78" y="4803997"/>
            <a:ext cx="648072" cy="2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2" y="4803997"/>
            <a:ext cx="504056" cy="20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МОиН-РУСС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03997"/>
            <a:ext cx="782011" cy="206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276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289303"/>
            <a:ext cx="8407893" cy="385419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/>
              <a:t>С 11 по 15 августа </a:t>
            </a:r>
            <a:r>
              <a:rPr lang="ru-RU" sz="1600" dirty="0" smtClean="0"/>
              <a:t>2014 </a:t>
            </a:r>
            <a:r>
              <a:rPr lang="ru-RU" sz="1600" dirty="0"/>
              <a:t>года </a:t>
            </a:r>
            <a:r>
              <a:rPr lang="ru-RU" sz="1600" dirty="0" smtClean="0"/>
              <a:t>группа </a:t>
            </a:r>
            <a:r>
              <a:rPr lang="ru-RU" sz="1600" dirty="0"/>
              <a:t>из пяти </a:t>
            </a:r>
            <a:r>
              <a:rPr lang="ru-RU" sz="1600" dirty="0" smtClean="0"/>
              <a:t>человек прошли </a:t>
            </a:r>
            <a:r>
              <a:rPr lang="ru-RU" sz="1600" dirty="0"/>
              <a:t>обучение в Международном центре </a:t>
            </a:r>
            <a:r>
              <a:rPr lang="en-US" sz="1600" b="1" dirty="0"/>
              <a:t>CITO</a:t>
            </a:r>
            <a:r>
              <a:rPr lang="ru-RU" sz="1600" dirty="0"/>
              <a:t>, г. </a:t>
            </a:r>
            <a:r>
              <a:rPr lang="ru-RU" sz="1600" dirty="0" err="1" smtClean="0"/>
              <a:t>Арнем</a:t>
            </a:r>
            <a:r>
              <a:rPr lang="ru-RU" sz="1600" dirty="0" smtClean="0"/>
              <a:t>, Нидерланды.</a:t>
            </a:r>
          </a:p>
          <a:p>
            <a:pPr marL="45720" indent="0">
              <a:buNone/>
            </a:pPr>
            <a:endParaRPr lang="ru-RU" sz="1000" dirty="0" smtClean="0"/>
          </a:p>
          <a:p>
            <a:r>
              <a:rPr lang="ru-RU" sz="1400" dirty="0"/>
              <a:t>Образовательная система и </a:t>
            </a:r>
            <a:r>
              <a:rPr lang="ru-RU" sz="1400" dirty="0" smtClean="0"/>
              <a:t>выпускные</a:t>
            </a:r>
          </a:p>
          <a:p>
            <a:pPr marL="4572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</a:t>
            </a:r>
            <a:r>
              <a:rPr lang="ru-RU" sz="1400" dirty="0"/>
              <a:t>экзамены Голландии.</a:t>
            </a:r>
          </a:p>
          <a:p>
            <a:r>
              <a:rPr lang="ru-RU" sz="1400" dirty="0" smtClean="0"/>
              <a:t>Конструирование </a:t>
            </a:r>
            <a:r>
              <a:rPr lang="ru-RU" sz="1400" dirty="0"/>
              <a:t>экзамена: </a:t>
            </a:r>
            <a:endParaRPr lang="ru-RU" sz="1400" dirty="0" smtClean="0"/>
          </a:p>
          <a:p>
            <a:pPr marL="4572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форматы </a:t>
            </a:r>
            <a:r>
              <a:rPr lang="ru-RU" sz="1400" dirty="0"/>
              <a:t>и содержание.</a:t>
            </a:r>
          </a:p>
          <a:p>
            <a:r>
              <a:rPr lang="ru-RU" sz="1400" dirty="0" smtClean="0"/>
              <a:t>Использование </a:t>
            </a:r>
            <a:r>
              <a:rPr lang="ru-RU" sz="1400" dirty="0"/>
              <a:t>тестовой </a:t>
            </a:r>
            <a:r>
              <a:rPr lang="ru-RU" sz="1400" dirty="0" smtClean="0"/>
              <a:t>матрицы</a:t>
            </a:r>
          </a:p>
          <a:p>
            <a:pPr marL="4572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как </a:t>
            </a:r>
            <a:r>
              <a:rPr lang="ru-RU" sz="1400" dirty="0"/>
              <a:t>аспект контроля качества.</a:t>
            </a:r>
          </a:p>
          <a:p>
            <a:r>
              <a:rPr lang="ru-RU" sz="1400" dirty="0" smtClean="0"/>
              <a:t>Анализ </a:t>
            </a:r>
            <a:r>
              <a:rPr lang="ru-RU" sz="1400" dirty="0"/>
              <a:t>теста и заданий.</a:t>
            </a:r>
          </a:p>
          <a:p>
            <a:r>
              <a:rPr lang="ru-RU" sz="1400" dirty="0" smtClean="0"/>
              <a:t>Конструирование </a:t>
            </a:r>
            <a:r>
              <a:rPr lang="ru-RU" sz="1400" dirty="0"/>
              <a:t>теста и заданий.</a:t>
            </a:r>
          </a:p>
          <a:p>
            <a:r>
              <a:rPr lang="ru-RU" sz="1400" dirty="0" smtClean="0"/>
              <a:t>Классическая </a:t>
            </a:r>
            <a:r>
              <a:rPr lang="ru-RU" sz="1400" dirty="0"/>
              <a:t>и современная теория </a:t>
            </a:r>
            <a:r>
              <a:rPr lang="ru-RU" sz="1400" dirty="0" smtClean="0"/>
              <a:t>теста.</a:t>
            </a:r>
            <a:endParaRPr lang="ru-RU" sz="1400" dirty="0"/>
          </a:p>
          <a:p>
            <a:r>
              <a:rPr lang="ru-RU" sz="1400" dirty="0" smtClean="0"/>
              <a:t>Открытые </a:t>
            </a:r>
            <a:r>
              <a:rPr lang="ru-RU" sz="1400" dirty="0"/>
              <a:t>задания и задания с </a:t>
            </a:r>
            <a:r>
              <a:rPr lang="ru-RU" sz="1400" dirty="0" smtClean="0"/>
              <a:t>множественным выбором.</a:t>
            </a:r>
            <a:endParaRPr lang="ru-RU" sz="1400" dirty="0"/>
          </a:p>
          <a:p>
            <a:r>
              <a:rPr lang="ru-RU" sz="1400" dirty="0" smtClean="0"/>
              <a:t>Система </a:t>
            </a:r>
            <a:r>
              <a:rPr lang="ru-RU" sz="1400" dirty="0"/>
              <a:t>мониторинга учащихся.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потенциала</a:t>
            </a:r>
            <a:endParaRPr lang="ru-RU" dirty="0"/>
          </a:p>
        </p:txBody>
      </p:sp>
      <p:pic>
        <p:nvPicPr>
          <p:cNvPr id="1026" name="Picture 2" descr="D:\TEMP\амстердам\2014-08-11-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9194"/>
            <a:ext cx="3240359" cy="243027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03" y="218067"/>
            <a:ext cx="1221229" cy="814153"/>
          </a:xfrm>
          <a:prstGeom prst="rect">
            <a:avLst/>
          </a:prstGeom>
        </p:spPr>
      </p:pic>
      <p:pic>
        <p:nvPicPr>
          <p:cNvPr id="7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ОиН-РУСС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048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b="1" dirty="0" smtClean="0"/>
              <a:t>ОЦЕНИВАНИЕ</a:t>
            </a:r>
            <a:r>
              <a:rPr lang="ru-RU" sz="2800" dirty="0" smtClean="0"/>
              <a:t> становится единой последовательной СИСТЕМОЙ, направленной на повышение КАЧЕСТВА образования в Кыргызской Республике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Куда стремимся</a:t>
            </a:r>
            <a:br>
              <a:rPr lang="ru-RU" sz="2400" dirty="0" smtClean="0"/>
            </a:br>
            <a:r>
              <a:rPr lang="ru-RU" sz="2400" dirty="0" smtClean="0"/>
              <a:t>(относительно образовательных целей)</a:t>
            </a:r>
            <a:endParaRPr lang="ru-RU" sz="2000" dirty="0"/>
          </a:p>
        </p:txBody>
      </p:sp>
      <p:pic>
        <p:nvPicPr>
          <p:cNvPr id="4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0423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17" y="4750831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ОиН-РУС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85" y="4750831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ky-KG" dirty="0" smtClean="0"/>
              <a:t>Для </a:t>
            </a:r>
            <a:r>
              <a:rPr lang="ky-KG" dirty="0"/>
              <a:t>создания эффективной системы оценивания в стране, на наш взгляд, необходимы следующие составляющие:</a:t>
            </a:r>
            <a:endParaRPr lang="ru-RU" dirty="0"/>
          </a:p>
          <a:p>
            <a:pPr lvl="0"/>
            <a:r>
              <a:rPr lang="ky-KG" dirty="0"/>
              <a:t>четкое определение изменившихся и изменяющихся с течением времени </a:t>
            </a:r>
            <a:r>
              <a:rPr lang="ky-KG" b="1" dirty="0"/>
              <a:t>образовательных целей,</a:t>
            </a:r>
            <a:endParaRPr lang="ru-RU" dirty="0"/>
          </a:p>
          <a:p>
            <a:pPr lvl="0"/>
            <a:r>
              <a:rPr lang="ky-KG" dirty="0"/>
              <a:t>понимание необходимости </a:t>
            </a:r>
            <a:r>
              <a:rPr lang="ky-KG" b="1" dirty="0"/>
              <a:t>использования результатов оценивания в процессе принятия стратегических решений</a:t>
            </a:r>
            <a:r>
              <a:rPr lang="ky-KG" dirty="0"/>
              <a:t>, а также любых изменений в образовательной системе, </a:t>
            </a:r>
            <a:endParaRPr lang="ru-RU" dirty="0"/>
          </a:p>
          <a:p>
            <a:pPr lvl="0"/>
            <a:r>
              <a:rPr lang="ky-KG" dirty="0"/>
              <a:t>наличие </a:t>
            </a:r>
            <a:r>
              <a:rPr lang="ky-KG" b="1" dirty="0"/>
              <a:t>критической массы </a:t>
            </a:r>
            <a:r>
              <a:rPr lang="ky-KG" dirty="0"/>
              <a:t>людей, обладающих таким пониманием,</a:t>
            </a:r>
            <a:endParaRPr lang="ru-RU" dirty="0"/>
          </a:p>
          <a:p>
            <a:pPr lvl="0"/>
            <a:r>
              <a:rPr lang="ky-KG" b="1" dirty="0"/>
              <a:t>политическая воля</a:t>
            </a:r>
            <a:r>
              <a:rPr lang="ky-KG" dirty="0"/>
              <a:t> руководителей в сфере образования для осуществления всех инноваций.</a:t>
            </a:r>
            <a:endParaRPr lang="ru-RU" dirty="0"/>
          </a:p>
          <a:p>
            <a:pPr marL="45720" indent="0">
              <a:buNone/>
            </a:pPr>
            <a:r>
              <a:rPr lang="ky-KG" dirty="0"/>
              <a:t>Последовательная и надежная система измерения достижений учащихся на каждом этапе будет способствать эффективному реформированию системы образования в нашей стране.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dirty="0" smtClean="0">
                <a:latin typeface="Bookman Old Style" panose="02050604050505020204" pitchFamily="18" charset="0"/>
              </a:rPr>
              <a:t>Действия по улучшению системы оценивания</a:t>
            </a:r>
            <a:r>
              <a:rPr lang="en-US" altLang="ru-RU" sz="1800" b="1" dirty="0" smtClean="0">
                <a:latin typeface="Bookman Old Style" panose="02050604050505020204" pitchFamily="18" charset="0"/>
              </a:rPr>
              <a:t> </a:t>
            </a:r>
            <a:endParaRPr lang="ru-RU" sz="1800" dirty="0"/>
          </a:p>
        </p:txBody>
      </p:sp>
      <p:pic>
        <p:nvPicPr>
          <p:cNvPr id="4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ОиН-РУС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098" name="Picture 2" descr="http://www.rsps.ru/main/ask_us/umenshenieU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289050"/>
            <a:ext cx="2692300" cy="35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ОиН-РУС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Центр </a:t>
            </a:r>
            <a:r>
              <a:rPr lang="ru-RU" sz="1800" dirty="0" smtClean="0"/>
              <a:t>оценки в образовании </a:t>
            </a:r>
            <a:r>
              <a:rPr lang="ru-RU" sz="1800" dirty="0"/>
              <a:t>и методов обучения</a:t>
            </a:r>
            <a:br>
              <a:rPr lang="ru-RU" sz="1800" dirty="0"/>
            </a:br>
            <a:r>
              <a:rPr lang="ru-RU" sz="1800" dirty="0"/>
              <a:t>(Неправительственная организация)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5093" t="19548" r="7657" b="26565"/>
          <a:stretch/>
        </p:blipFill>
        <p:spPr bwMode="auto">
          <a:xfrm>
            <a:off x="905143" y="1419622"/>
            <a:ext cx="7332974" cy="3305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00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FF0000"/>
                </a:solidFill>
              </a:rPr>
              <a:t>Цель</a:t>
            </a:r>
            <a:r>
              <a:rPr lang="ru-RU" sz="1800" b="1" dirty="0"/>
              <a:t> – измерение образовательных достижений учащихся </a:t>
            </a:r>
            <a:r>
              <a:rPr lang="ru-RU" sz="1800" b="1" dirty="0">
                <a:solidFill>
                  <a:srgbClr val="FF0000"/>
                </a:solidFill>
              </a:rPr>
              <a:t>4 класса</a:t>
            </a:r>
            <a:r>
              <a:rPr lang="ru-RU" sz="1800" b="1" dirty="0"/>
              <a:t> в области чтения, математики и </a:t>
            </a:r>
            <a:r>
              <a:rPr lang="ru-RU" sz="1800" b="1" dirty="0" err="1"/>
              <a:t>родиноведения</a:t>
            </a:r>
            <a:r>
              <a:rPr lang="ru-RU" sz="1800" b="1" dirty="0"/>
              <a:t> в соответствии с государственными образовательными стандартами. </a:t>
            </a:r>
          </a:p>
          <a:p>
            <a:pPr>
              <a:lnSpc>
                <a:spcPct val="80000"/>
              </a:lnSpc>
            </a:pPr>
            <a:endParaRPr lang="ru-RU" sz="1800" b="1" dirty="0"/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0000"/>
                </a:solidFill>
              </a:rPr>
              <a:t>Инструмент</a:t>
            </a:r>
            <a:r>
              <a:rPr lang="ru-RU" sz="1800" b="1" dirty="0" smtClean="0">
                <a:solidFill>
                  <a:srgbClr val="FF3F3F"/>
                </a:solidFill>
              </a:rPr>
              <a:t> </a:t>
            </a:r>
            <a:r>
              <a:rPr lang="ru-RU" sz="1800" b="1" dirty="0"/>
              <a:t>–</a:t>
            </a:r>
            <a:r>
              <a:rPr lang="ru-RU" sz="1800" b="1" dirty="0">
                <a:solidFill>
                  <a:srgbClr val="FF3F3F"/>
                </a:solidFill>
              </a:rPr>
              <a:t> </a:t>
            </a:r>
            <a:r>
              <a:rPr lang="ru-RU" sz="1800" b="1" dirty="0"/>
              <a:t> тестирование учащихся и анкетирование (администрации школ, учителей и учащихся) на основе стратифицированной выборки. </a:t>
            </a:r>
          </a:p>
          <a:p>
            <a:pPr>
              <a:lnSpc>
                <a:spcPct val="80000"/>
              </a:lnSpc>
            </a:pPr>
            <a:endParaRPr lang="ru-RU" sz="1800" b="1" dirty="0"/>
          </a:p>
          <a:p>
            <a:r>
              <a:rPr lang="ru-RU" sz="1800" b="1" dirty="0" smtClean="0">
                <a:solidFill>
                  <a:srgbClr val="FF0000"/>
                </a:solidFill>
              </a:rPr>
              <a:t>Результат</a:t>
            </a:r>
            <a:r>
              <a:rPr lang="ru-RU" sz="1800" b="1" dirty="0" smtClean="0"/>
              <a:t> </a:t>
            </a:r>
            <a:r>
              <a:rPr lang="ru-RU" sz="1800" b="1" dirty="0"/>
              <a:t>– определение уровней успешности учащихся </a:t>
            </a:r>
            <a:r>
              <a:rPr lang="ru-RU" sz="1800" b="1" dirty="0">
                <a:solidFill>
                  <a:srgbClr val="FF0000"/>
                </a:solidFill>
              </a:rPr>
              <a:t>4 класса</a:t>
            </a:r>
            <a:r>
              <a:rPr lang="ru-RU" sz="1800" b="1" dirty="0"/>
              <a:t> в соответствии с государственным образовательным стандартом</a:t>
            </a:r>
            <a:r>
              <a:rPr lang="en-US" sz="1800" b="1" dirty="0"/>
              <a:t> </a:t>
            </a:r>
            <a:r>
              <a:rPr lang="ru-RU" sz="1800" b="1" dirty="0"/>
              <a:t>по</a:t>
            </a:r>
            <a:r>
              <a:rPr lang="en-US" sz="1800" b="1" dirty="0"/>
              <a:t> </a:t>
            </a:r>
            <a:r>
              <a:rPr lang="ru-RU" sz="1800" b="1" dirty="0"/>
              <a:t>чтению, математике и </a:t>
            </a:r>
            <a:r>
              <a:rPr lang="ru-RU" sz="1800" b="1" dirty="0" err="1"/>
              <a:t>родиноведению</a:t>
            </a:r>
            <a:r>
              <a:rPr lang="ru-RU" sz="1800" b="1" dirty="0"/>
              <a:t>. </a:t>
            </a:r>
          </a:p>
          <a:p>
            <a:pPr marL="4572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99"/>
                </a:solidFill>
              </a:rPr>
              <a:t>Национальное оценивание образовательных достижений учащихся 4 класса</a:t>
            </a:r>
            <a:endParaRPr lang="ru-RU" sz="1800" dirty="0"/>
          </a:p>
        </p:txBody>
      </p:sp>
      <p:pic>
        <p:nvPicPr>
          <p:cNvPr id="4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ОиН-РУС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4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37080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Чтение и понимание текста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75606"/>
            <a:ext cx="485541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637687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99"/>
                </a:solidFill>
              </a:rPr>
              <a:t>Распределение учащихся 4 класса  в зависимости </a:t>
            </a:r>
            <a:r>
              <a:rPr lang="ru-RU" sz="1400" b="1" dirty="0" smtClean="0">
                <a:solidFill>
                  <a:srgbClr val="000099"/>
                </a:solidFill>
              </a:rPr>
              <a:t>от </a:t>
            </a:r>
            <a:r>
              <a:rPr lang="ru-RU" sz="1400" b="1" dirty="0">
                <a:solidFill>
                  <a:srgbClr val="000099"/>
                </a:solidFill>
              </a:rPr>
              <a:t>уровня образовательных достижений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203598"/>
            <a:ext cx="38884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чтении и понимании в 2014 году наметился небольшой прогресс в достижениях учащихся относительно 2009 года. </a:t>
            </a:r>
            <a:r>
              <a:rPr lang="ru-RU" sz="1600" dirty="0" smtClean="0"/>
              <a:t>Процент </a:t>
            </a:r>
            <a:r>
              <a:rPr lang="ru-RU" sz="1600" dirty="0"/>
              <a:t>учащихся, не достигших базового уровня (2), уменьшился на 3.3%, почти </a:t>
            </a:r>
            <a:r>
              <a:rPr lang="ru-RU" sz="1600" dirty="0" smtClean="0"/>
              <a:t>вернувшись </a:t>
            </a:r>
            <a:r>
              <a:rPr lang="ru-RU" sz="1600" dirty="0"/>
              <a:t>к уровню 2007 года. На высоких уровнях (3 и 4) </a:t>
            </a:r>
            <a:r>
              <a:rPr lang="ru-RU" sz="1600" dirty="0" smtClean="0"/>
              <a:t>изменений </a:t>
            </a:r>
            <a:r>
              <a:rPr lang="ru-RU" sz="1600" dirty="0"/>
              <a:t>не </a:t>
            </a:r>
            <a:r>
              <a:rPr lang="ru-RU" sz="1600" dirty="0" smtClean="0"/>
              <a:t>произошло</a:t>
            </a:r>
            <a:r>
              <a:rPr lang="ru-RU" sz="1600" dirty="0"/>
              <a:t>. Базового уровня и выше достигли 34.7% учащихся. При этом уровни 3 и 4, где располагаются результаты выше базового уровня (самые сильные учащиеся) составляют вместе только 8.5% от всех протестированных четвероклассников. </a:t>
            </a:r>
          </a:p>
        </p:txBody>
      </p:sp>
    </p:spTree>
    <p:extLst>
      <p:ext uri="{BB962C8B-B14F-4D97-AF65-F5344CB8AC3E}">
        <p14:creationId xmlns:p14="http://schemas.microsoft.com/office/powerpoint/2010/main" val="41967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Национальный центр тестирования </a:t>
            </a:r>
            <a:br>
              <a:rPr lang="ru-RU" sz="1800" dirty="0"/>
            </a:br>
            <a:r>
              <a:rPr lang="ru-RU" sz="1800" dirty="0"/>
              <a:t>министерства образования и науки Кыргызской Республики</a:t>
            </a:r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381000" y="1779662"/>
            <a:ext cx="3542928" cy="3096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Оценка уровня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знаний учащихся общеобразовательных организаций посредством стандартизированных тестов.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Создан в 1996-году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Указом Президента КР.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Деятельность осуществляет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на договорных условиях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4716016" y="1779662"/>
            <a:ext cx="4072876" cy="3096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Оценка уровня знаний: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- по заявкам учащихся;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- по заказу  </a:t>
            </a:r>
            <a:r>
              <a:rPr lang="ru-RU" sz="1600" dirty="0" err="1" smtClean="0">
                <a:solidFill>
                  <a:srgbClr val="FF0000"/>
                </a:solidFill>
              </a:rPr>
              <a:t>МОиН</a:t>
            </a:r>
            <a:r>
              <a:rPr lang="ru-RU" sz="1600" dirty="0" smtClean="0">
                <a:solidFill>
                  <a:srgbClr val="FF0000"/>
                </a:solidFill>
              </a:rPr>
              <a:t> для выдачи аттестата   с отличием;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по заказу </a:t>
            </a:r>
            <a:r>
              <a:rPr lang="ru-RU" sz="1600" dirty="0" err="1" smtClean="0">
                <a:solidFill>
                  <a:srgbClr val="FF0000"/>
                </a:solidFill>
              </a:rPr>
              <a:t>МОиН</a:t>
            </a:r>
            <a:r>
              <a:rPr lang="ru-RU" sz="1600" dirty="0" smtClean="0">
                <a:solidFill>
                  <a:srgbClr val="FF0000"/>
                </a:solidFill>
              </a:rPr>
              <a:t> оценка профессиональных знаний учителей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Уровень владения гос. языком «КЫРГЫЗТЕСТ»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По заказу </a:t>
            </a:r>
            <a:r>
              <a:rPr lang="ru-RU" sz="1600" dirty="0" err="1" smtClean="0">
                <a:solidFill>
                  <a:srgbClr val="FF0000"/>
                </a:solidFill>
              </a:rPr>
              <a:t>МОиН</a:t>
            </a:r>
            <a:r>
              <a:rPr lang="ru-RU" sz="1600" dirty="0" smtClean="0">
                <a:solidFill>
                  <a:srgbClr val="FF0000"/>
                </a:solidFill>
              </a:rPr>
              <a:t> вступительные экзамены в мед. колледжи (</a:t>
            </a:r>
            <a:r>
              <a:rPr lang="ru-RU" sz="1600" dirty="0" err="1" smtClean="0">
                <a:solidFill>
                  <a:srgbClr val="FF0000"/>
                </a:solidFill>
              </a:rPr>
              <a:t>гос</a:t>
            </a:r>
            <a:r>
              <a:rPr lang="ru-RU" sz="1600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Проект </a:t>
            </a:r>
            <a:r>
              <a:rPr lang="en-US" sz="1600" dirty="0" smtClean="0">
                <a:solidFill>
                  <a:srgbClr val="FF0000"/>
                </a:solidFill>
              </a:rPr>
              <a:t>READ </a:t>
            </a:r>
            <a:r>
              <a:rPr lang="ru-RU" sz="1600" dirty="0" smtClean="0">
                <a:solidFill>
                  <a:srgbClr val="FF0000"/>
                </a:solidFill>
              </a:rPr>
              <a:t>Всемирного банка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Проект Всемирного банка «Усиление сектора образования»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600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755576" y="1311557"/>
            <a:ext cx="2163448" cy="47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smtClean="0"/>
              <a:t>Миссия</a:t>
            </a:r>
            <a:endParaRPr lang="ru-RU" sz="1800" dirty="0" smtClean="0"/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5004048" y="1203598"/>
            <a:ext cx="3269168" cy="5449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smtClean="0"/>
              <a:t>Вклад в систему оценивания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1085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ПРОБНОЕ </a:t>
            </a:r>
            <a:r>
              <a:rPr lang="ru-RU" sz="2000" b="1" dirty="0">
                <a:solidFill>
                  <a:srgbClr val="00B0F0"/>
                </a:solidFill>
              </a:rPr>
              <a:t>ДОБРОВОЛЬНОЕ </a:t>
            </a:r>
            <a:r>
              <a:rPr lang="ru-RU" sz="2000" b="1" dirty="0" err="1">
                <a:solidFill>
                  <a:srgbClr val="00B0F0"/>
                </a:solidFill>
              </a:rPr>
              <a:t>тестированиЕ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000" b="1" dirty="0" smtClean="0">
                <a:solidFill>
                  <a:srgbClr val="00B0F0"/>
                </a:solidFill>
              </a:rPr>
              <a:t>(2014-15 </a:t>
            </a:r>
            <a:r>
              <a:rPr lang="ru-RU" sz="2000" b="1" dirty="0" err="1" smtClean="0">
                <a:solidFill>
                  <a:srgbClr val="00B0F0"/>
                </a:solidFill>
              </a:rPr>
              <a:t>учЕБНЫЙ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гОД</a:t>
            </a:r>
            <a:r>
              <a:rPr lang="ru-RU" sz="2000" b="1" dirty="0" smtClean="0">
                <a:solidFill>
                  <a:srgbClr val="00B0F0"/>
                </a:solidFill>
              </a:rPr>
              <a:t>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632036"/>
              </p:ext>
            </p:extLst>
          </p:nvPr>
        </p:nvGraphicFramePr>
        <p:xfrm>
          <a:off x="381000" y="1289050"/>
          <a:ext cx="8407400" cy="365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40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«Алтын ТАМГА»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260856"/>
              </p:ext>
            </p:extLst>
          </p:nvPr>
        </p:nvGraphicFramePr>
        <p:xfrm>
          <a:off x="3779912" y="1289050"/>
          <a:ext cx="5008488" cy="373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80528" y="1174448"/>
            <a:ext cx="46085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Тестирование претендентов на получение аттестата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«Алтын тамга»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проводится с целью:</a:t>
            </a:r>
          </a:p>
          <a:p>
            <a:pPr marL="457200"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независимой оценки уровня образовательных достижений выпускников общеобразовательных организаций, претендующих на аттестат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«Алтын тамга»;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совершенствования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системы оценивания образовательных достижений учащихся.</a:t>
            </a:r>
          </a:p>
          <a:p>
            <a:pPr marL="457200"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Претенденты на получение аттестата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«Алтын тамга»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тестируются не менее чем по 5 (пяти) предметам, перечень предметов определяется Министерством образования и науки Кыргызской Республики и закрепляется приказом.</a:t>
            </a:r>
          </a:p>
          <a:p>
            <a:pPr marL="457200" algn="just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Выпускникам, подтвердившим право получения аттестата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«Алтын тамга»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текущий год и получивших по основному и предметным тестам ОРТ баллы, выше установленных пороговых баллов, к результатам каждого предметного теста прибавляется по двадцать баллов.</a:t>
            </a:r>
          </a:p>
        </p:txBody>
      </p:sp>
      <p:pic>
        <p:nvPicPr>
          <p:cNvPr id="6" name="Picture 4" descr="https://af.attachmail.ru/cgi-bin/readmsg?id=14120930620000000578;0;1&amp;mode=attachment&amp;bs=21047&amp;bl=5856&amp;ct=image%2fgif&amp;cn=image001.gif@01CFDCE9.12250360&amp;cte=base64&amp;rid=522811341332885662517103850263186880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31990"/>
            <a:ext cx="954797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1990"/>
            <a:ext cx="547767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ОиН-РУС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1990"/>
            <a:ext cx="1152128" cy="2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Бактыгуль\Desktop\ФОТО\медальное тестирование -2011_фото\SDC157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7533"/>
            <a:ext cx="1224136" cy="979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12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7006</TotalTime>
  <Words>2061</Words>
  <Application>Microsoft Office PowerPoint</Application>
  <PresentationFormat>Экран (16:9)</PresentationFormat>
  <Paragraphs>282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Bookman Old Style</vt:lpstr>
      <vt:lpstr>Calibri</vt:lpstr>
      <vt:lpstr>Franklin Gothic Medium</vt:lpstr>
      <vt:lpstr>Philosopher</vt:lpstr>
      <vt:lpstr>Times New Roman</vt:lpstr>
      <vt:lpstr>Wingdings</vt:lpstr>
      <vt:lpstr>Wingdings 2</vt:lpstr>
      <vt:lpstr>Сетка</vt:lpstr>
      <vt:lpstr>   </vt:lpstr>
      <vt:lpstr>ОЦЕНИВАНИЕ В КЫРГЫЗСТАНЕ</vt:lpstr>
      <vt:lpstr>Центр оценки в образовании и методов обучения (Неправительственная организация)</vt:lpstr>
      <vt:lpstr>Центр оценки в образовании и методов обучения (Неправительственная организация)</vt:lpstr>
      <vt:lpstr>Национальное оценивание образовательных достижений учащихся 4 класса</vt:lpstr>
      <vt:lpstr> Чтение и понимание текста</vt:lpstr>
      <vt:lpstr>Национальный центр тестирования  министерства образования и науки Кыргызской Республики</vt:lpstr>
      <vt:lpstr>ПРОБНОЕ ДОБРОВОЛЬНОЕ тестированиЕ  (2014-15 учЕБНЫЙ гОД)</vt:lpstr>
      <vt:lpstr> «Алтын ТАМГА» </vt:lpstr>
      <vt:lpstr> «Алтын ТАМГА» </vt:lpstr>
      <vt:lpstr>кыргызтест</vt:lpstr>
      <vt:lpstr> КЫРГЫЗТЕСТ: СУБТЕСТЫ </vt:lpstr>
      <vt:lpstr>Национальная программа: требования</vt:lpstr>
      <vt:lpstr>Дошкольное образование</vt:lpstr>
      <vt:lpstr>Проект USAID  «читаем вместе» В КР РЕАЛИЗУЕМЫЙ АМЕРИКАНСКИМИ ИНСТИТУТАМИ ИССЛЕДОВАНИЙ В ПАРТНЕРСТВЕ С МЕЖДУНАРОДНЫМ ФОНДОМ «СПАСИТЕ ДЕТЕЙ»</vt:lpstr>
      <vt:lpstr>РЕЗУЛЬТАТЫ ИСХОДНОЙ ОЦЕНКИ НАВЫКОВ ЧТЕНИЯ  УЧЕНИКОВ НАЧАЛЬНЫХ КЛАССОВ (EGRA) </vt:lpstr>
      <vt:lpstr>РЕЗУЛЬТАТЫ ИСХОДНОЙ ОЦЕНКИ НАВЫКОВ ЧТЕНИЯ  УЧЕНИКОВ НАЧАЛЬНЫХ КЛАССОВ (EGRA)</vt:lpstr>
      <vt:lpstr>РЕЗУЛЬТАТЫ ИСХОДНОЙ ОЦЕНКИ НАВЫКОВ ЧТЕНИЯ  УЧЕНИКОВ НАЧАЛЬНЫХ КЛАССОВ (EGRA)</vt:lpstr>
      <vt:lpstr>РЕЗУЛЬТАТЫ ИСХОДНОЙ ОЦЕНКИ НАВЫКОВ ЧТЕНИЯ  УЧЕНИКОВ НАЧАЛЬНЫХ КЛАССОВ (EGRA)</vt:lpstr>
      <vt:lpstr> Факторы, влияющие на навыки чтения </vt:lpstr>
      <vt:lpstr>Общие рекомендации</vt:lpstr>
      <vt:lpstr> </vt:lpstr>
      <vt:lpstr>Разработка инструмента CAPSA</vt:lpstr>
      <vt:lpstr>Инструмент CAPSA проведение  полномасштабного исследования</vt:lpstr>
      <vt:lpstr>Дошкольное образование</vt:lpstr>
      <vt:lpstr>Проект дошкольного образования в КР «инструмент измерения раннего развития» </vt:lpstr>
      <vt:lpstr>Почему необходимо внедрять ИИРР в КР</vt:lpstr>
      <vt:lpstr>Как работает инструмент измерения  раннего развития?</vt:lpstr>
      <vt:lpstr>Инструмент class</vt:lpstr>
      <vt:lpstr>Преимущества class</vt:lpstr>
      <vt:lpstr>Достижение Создана стимулирующая среда для построения  системы оценивания в стране</vt:lpstr>
      <vt:lpstr>Повышение потенциала</vt:lpstr>
      <vt:lpstr>Повышение потенциала</vt:lpstr>
      <vt:lpstr>Куда стремимся (относительно образовательных целей)</vt:lpstr>
      <vt:lpstr>Действия по улучшению системы оценивания </vt:lpstr>
      <vt:lpstr>Благодарю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Act_Hall-2</cp:lastModifiedBy>
  <cp:revision>433</cp:revision>
  <cp:lastPrinted>2015-10-27T11:16:45Z</cp:lastPrinted>
  <dcterms:created xsi:type="dcterms:W3CDTF">2011-08-25T06:09:31Z</dcterms:created>
  <dcterms:modified xsi:type="dcterms:W3CDTF">2015-10-29T08:27:11Z</dcterms:modified>
</cp:coreProperties>
</file>