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9"/>
  </p:notesMasterIdLst>
  <p:handoutMasterIdLst>
    <p:handoutMasterId r:id="rId30"/>
  </p:handoutMasterIdLst>
  <p:sldIdLst>
    <p:sldId id="275" r:id="rId3"/>
    <p:sldId id="276" r:id="rId4"/>
    <p:sldId id="277" r:id="rId5"/>
    <p:sldId id="278" r:id="rId6"/>
    <p:sldId id="279" r:id="rId7"/>
    <p:sldId id="280" r:id="rId8"/>
    <p:sldId id="282" r:id="rId9"/>
    <p:sldId id="257" r:id="rId10"/>
    <p:sldId id="281" r:id="rId11"/>
    <p:sldId id="283" r:id="rId12"/>
    <p:sldId id="264" r:id="rId13"/>
    <p:sldId id="290" r:id="rId14"/>
    <p:sldId id="285" r:id="rId15"/>
    <p:sldId id="265" r:id="rId16"/>
    <p:sldId id="266" r:id="rId17"/>
    <p:sldId id="286" r:id="rId18"/>
    <p:sldId id="272" r:id="rId19"/>
    <p:sldId id="273" r:id="rId20"/>
    <p:sldId id="274" r:id="rId21"/>
    <p:sldId id="262" r:id="rId22"/>
    <p:sldId id="258" r:id="rId23"/>
    <p:sldId id="259" r:id="rId24"/>
    <p:sldId id="260" r:id="rId25"/>
    <p:sldId id="261" r:id="rId26"/>
    <p:sldId id="288" r:id="rId27"/>
    <p:sldId id="289" r:id="rId28"/>
  </p:sldIdLst>
  <p:sldSz cx="12192000" cy="6858000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233C7-6606-4E7A-98C6-F88397A4692C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C025E-9420-4AF5-A4C4-B83CA4352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340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FF083-B64F-4B7D-B3C2-F760F7F862FF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9D98A-605A-4C53-A60D-D530289E40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13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E00931-1205-41E5-A0ED-F927FA9B9090}" type="slidenum">
              <a:rPr lang="ru-RU">
                <a:solidFill>
                  <a:srgbClr val="000000"/>
                </a:solidFill>
              </a:rPr>
              <a:pPr eaLnBrk="1" hangingPunct="1"/>
              <a:t>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4538"/>
            <a:ext cx="6615113" cy="37211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21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95777A-DB24-4FCD-9CA1-59AB5FBF21CC}" type="slidenum">
              <a:rPr lang="ru-RU">
                <a:solidFill>
                  <a:srgbClr val="000000"/>
                </a:solidFill>
              </a:rPr>
              <a:pPr eaLnBrk="1" hangingPunct="1"/>
              <a:t>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" y="744538"/>
            <a:ext cx="6615113" cy="37211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384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95067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31867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1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6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48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82CEA26-9521-4916-BCFB-A3C5332473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00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5E658-25D6-4BE5-B90D-CAE80FC185C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70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AD088-88D7-4E5B-8136-5B4031025B5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564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E6D712-4F78-49A8-A6EA-4731370ECF2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832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1B6686-160F-4125-924E-5A35DF8CD15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43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E55FF-5986-4CAD-85DF-7A29EDD266D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03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BC5C7-6194-4719-9A9B-BED3CAF823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94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F2F16-F6FB-40B0-9690-61EE3009CDE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3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005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FDEAA-D972-4BEA-B881-81455F00CFB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275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5746A-1432-47E0-9FA9-697A9CAEADD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86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1EA24-5454-4CBC-B28F-28C541C8128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62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BB9E7-54F7-4624-84FC-69163F6F0D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042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A8C5F-0E30-41BB-8339-9E4508A81AD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8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455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27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56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39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6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69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30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8262-3FB8-4AEF-AEA0-6E159F454404}" type="datetimeFigureOut">
              <a:rPr lang="ru-RU" smtClean="0"/>
              <a:t>28.10.2015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CA03-5767-4216-9283-621EF5014E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24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483D44-43BD-476C-8E6A-F8277602BEC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5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8300" y="1503363"/>
            <a:ext cx="9144000" cy="2387600"/>
          </a:xfrm>
        </p:spPr>
        <p:txBody>
          <a:bodyPr>
            <a:norm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Опыт Республики Казахстан в формировании национальной системы оценки качества общего (школьного) образования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 фокусом на национальных экзаменах и мониторинговых исследованиях образовательных достижений)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000" dirty="0" smtClean="0"/>
          </a:p>
          <a:p>
            <a:pPr algn="r"/>
            <a:endParaRPr lang="ru-RU" sz="2000" dirty="0"/>
          </a:p>
          <a:p>
            <a:pPr algn="r"/>
            <a:r>
              <a:rPr lang="ru-RU" sz="2000" dirty="0" err="1" smtClean="0"/>
              <a:t>К.С.Абдиев</a:t>
            </a:r>
            <a:endParaRPr lang="ru-RU" sz="2000" dirty="0" smtClean="0"/>
          </a:p>
          <a:p>
            <a:pPr algn="r"/>
            <a:r>
              <a:rPr lang="ru-RU" sz="2000" dirty="0" err="1" smtClean="0"/>
              <a:t>Г.С.Примбетова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226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595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Международный сравнительные исследования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75" y="981076"/>
            <a:ext cx="11572875" cy="50006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sz="6000" i="1" dirty="0" smtClean="0"/>
          </a:p>
          <a:p>
            <a:pPr marL="0" indent="0" algn="just">
              <a:buNone/>
            </a:pPr>
            <a:r>
              <a:rPr lang="ru-RU" sz="7200" b="1" i="1" dirty="0" smtClean="0"/>
              <a:t>Нормативно-правовое </a:t>
            </a:r>
            <a:r>
              <a:rPr lang="ru-RU" sz="7200" b="1" i="1" dirty="0"/>
              <a:t>регулирование участия школьников РК в международных сравнительных исследованиях:</a:t>
            </a:r>
            <a:endParaRPr lang="ru-RU" sz="7200" b="1" dirty="0"/>
          </a:p>
          <a:p>
            <a:pPr lvl="0" algn="just"/>
            <a:r>
              <a:rPr lang="ru-RU" sz="7200" dirty="0"/>
              <a:t> Государственная программа развития образования в Республике Казахстан на 2005-2010 годы.</a:t>
            </a:r>
            <a:r>
              <a:rPr lang="ru-RU" sz="7200" b="1" dirty="0"/>
              <a:t> </a:t>
            </a:r>
            <a:r>
              <a:rPr lang="ru-RU" sz="7200" dirty="0"/>
              <a:t>Утверждена</a:t>
            </a:r>
            <a:r>
              <a:rPr lang="ru-RU" sz="7200" b="1" dirty="0"/>
              <a:t> </a:t>
            </a:r>
            <a:r>
              <a:rPr lang="ru-RU" sz="7200" dirty="0"/>
              <a:t>Указом Президента Республики Казахстан от 11 октября 2004 года №</a:t>
            </a:r>
            <a:r>
              <a:rPr lang="ru-RU" sz="7200" dirty="0" smtClean="0"/>
              <a:t>145</a:t>
            </a:r>
            <a:r>
              <a:rPr lang="ru-RU" sz="7200" b="1" dirty="0"/>
              <a:t>;</a:t>
            </a:r>
            <a:endParaRPr lang="ru-RU" sz="7200" dirty="0"/>
          </a:p>
          <a:p>
            <a:pPr lvl="0" algn="just"/>
            <a:r>
              <a:rPr lang="ru-RU" sz="7200" dirty="0"/>
              <a:t>Соглашение о сотрудничестве в области образования между Министерством образования и науки Республики Казахстан и Организацией экономического сотрудничества и развития от 22 декабря 2009 года;</a:t>
            </a:r>
          </a:p>
          <a:p>
            <a:pPr lvl="0" algn="just"/>
            <a:r>
              <a:rPr lang="ru-RU" sz="7200" dirty="0"/>
              <a:t> Договор на участие в международной программе оценки образовательных достижений обучающихся (</a:t>
            </a:r>
            <a:r>
              <a:rPr lang="en-US" sz="7200" dirty="0"/>
              <a:t>PISA</a:t>
            </a:r>
            <a:r>
              <a:rPr lang="ru-RU" sz="7200" dirty="0" smtClean="0"/>
              <a:t>);</a:t>
            </a:r>
            <a:endParaRPr lang="ru-RU" sz="7200" dirty="0"/>
          </a:p>
          <a:p>
            <a:pPr lvl="0" algn="just"/>
            <a:r>
              <a:rPr lang="ru-RU" sz="7200" dirty="0"/>
              <a:t>Соглашение о сотрудничестве в области образования между Министерством образования и науки Республики Казахстан и Международной ассоциацией по оценке образовательных достижений учащихся (</a:t>
            </a:r>
            <a:r>
              <a:rPr lang="en-US" sz="7200" dirty="0"/>
              <a:t>IEA</a:t>
            </a:r>
            <a:r>
              <a:rPr lang="ru-RU" sz="7200" dirty="0" smtClean="0"/>
              <a:t>);</a:t>
            </a:r>
            <a:endParaRPr lang="ru-RU" sz="7200" dirty="0"/>
          </a:p>
          <a:p>
            <a:pPr lvl="0" algn="just"/>
            <a:r>
              <a:rPr lang="ru-RU" sz="7200" dirty="0"/>
              <a:t>Договор между Национальным центром образовательной статистики и оценки и Международной ассоциацией по оценке учебных достижений (</a:t>
            </a:r>
            <a:r>
              <a:rPr lang="en-US" sz="7200" dirty="0"/>
              <a:t>IEA</a:t>
            </a:r>
            <a:r>
              <a:rPr lang="ru-RU" sz="7200" dirty="0"/>
              <a:t>) об участии Республики Казахстан в исследовании </a:t>
            </a:r>
            <a:r>
              <a:rPr lang="en-US" sz="7200" dirty="0"/>
              <a:t>TIMSS</a:t>
            </a:r>
            <a:r>
              <a:rPr lang="ru-RU" sz="7200" dirty="0"/>
              <a:t> 2015 (4 и 8 классы</a:t>
            </a:r>
            <a:r>
              <a:rPr lang="ru-RU" sz="7200" dirty="0" smtClean="0"/>
              <a:t>).</a:t>
            </a:r>
            <a:endParaRPr lang="ru-RU" sz="7200" dirty="0"/>
          </a:p>
          <a:p>
            <a:pPr marL="0" indent="0">
              <a:buNone/>
            </a:pPr>
            <a:endParaRPr lang="ru-RU" sz="6000" dirty="0" smtClean="0"/>
          </a:p>
          <a:p>
            <a:pPr marL="0" indent="0">
              <a:buNone/>
            </a:pPr>
            <a:r>
              <a:rPr lang="ru-RU" sz="9600" b="1" dirty="0" smtClean="0"/>
              <a:t>Участие учащихся РК в международных исследованиях</a:t>
            </a:r>
            <a:r>
              <a:rPr lang="ru-RU" sz="9600" dirty="0" smtClean="0"/>
              <a:t>: </a:t>
            </a:r>
            <a:r>
              <a:rPr lang="en-US" sz="9600" dirty="0" smtClean="0"/>
              <a:t> TIMSS-2007, </a:t>
            </a:r>
            <a:r>
              <a:rPr lang="en-US" sz="9600" dirty="0"/>
              <a:t>TIMSS-</a:t>
            </a:r>
            <a:r>
              <a:rPr lang="en-US" sz="9600" dirty="0" smtClean="0"/>
              <a:t>2011, </a:t>
            </a:r>
            <a:r>
              <a:rPr lang="en-US" sz="9600" dirty="0"/>
              <a:t>TIMSS-</a:t>
            </a:r>
            <a:r>
              <a:rPr lang="en-US" sz="9600" dirty="0" smtClean="0"/>
              <a:t>2015; PISA-2009, </a:t>
            </a:r>
            <a:r>
              <a:rPr lang="en-US" sz="9600" dirty="0"/>
              <a:t>PISA-</a:t>
            </a:r>
            <a:r>
              <a:rPr lang="en-US" sz="9600" dirty="0" smtClean="0"/>
              <a:t>2012, </a:t>
            </a:r>
            <a:r>
              <a:rPr lang="en-US" sz="9600" dirty="0"/>
              <a:t>PISA-</a:t>
            </a:r>
            <a:r>
              <a:rPr lang="en-US" sz="9600" dirty="0" smtClean="0"/>
              <a:t>2015</a:t>
            </a:r>
          </a:p>
          <a:p>
            <a:pPr marL="0" indent="0">
              <a:buNone/>
            </a:pPr>
            <a:endParaRPr lang="ru-RU" sz="9600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04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476250" y="1560731"/>
            <a:ext cx="11389784" cy="3154144"/>
          </a:xfrm>
        </p:spPr>
        <p:txBody>
          <a:bodyPr>
            <a:normAutofit/>
          </a:bodyPr>
          <a:lstStyle/>
          <a:p>
            <a:r>
              <a:rPr lang="ru-RU" sz="2700" i="1" dirty="0" smtClean="0"/>
              <a:t>Задачи ПГК:</a:t>
            </a:r>
            <a:br>
              <a:rPr lang="ru-RU" sz="2700" i="1" dirty="0" smtClean="0"/>
            </a:br>
            <a:r>
              <a:rPr lang="ru-RU" sz="2700" i="1" dirty="0" smtClean="0"/>
              <a:t>- </a:t>
            </a:r>
            <a:r>
              <a:rPr lang="ru-RU" sz="2700" dirty="0" smtClean="0"/>
              <a:t>осуществление </a:t>
            </a:r>
            <a:r>
              <a:rPr lang="ru-RU" sz="2700" dirty="0"/>
              <a:t>оценки учебных достижений обучающихся;</a:t>
            </a:r>
            <a:br>
              <a:rPr lang="ru-RU" sz="2700" dirty="0"/>
            </a:br>
            <a:r>
              <a:rPr lang="ru-RU" sz="2700" dirty="0" smtClean="0"/>
              <a:t>- оценка </a:t>
            </a:r>
            <a:r>
              <a:rPr lang="ru-RU" sz="2700" dirty="0"/>
              <a:t>эффективности организации учебного процесса;</a:t>
            </a:r>
            <a:br>
              <a:rPr lang="ru-RU" sz="2700" dirty="0"/>
            </a:br>
            <a:r>
              <a:rPr lang="ru-RU" sz="2700" dirty="0" smtClean="0"/>
              <a:t>- выработка </a:t>
            </a:r>
            <a:r>
              <a:rPr lang="ru-RU" sz="2700" dirty="0"/>
              <a:t>рекомендаций по совершенствованию государственных общеобязательных стандартов образования;</a:t>
            </a:r>
            <a:br>
              <a:rPr lang="ru-RU" sz="2700" dirty="0"/>
            </a:br>
            <a:r>
              <a:rPr lang="ru-RU" sz="2700" dirty="0" smtClean="0"/>
              <a:t>- проведение </a:t>
            </a:r>
            <a:r>
              <a:rPr lang="ru-RU" sz="2700" dirty="0"/>
              <a:t>сравнительного анализа качества образовательных услуг, предоставляемых организациями </a:t>
            </a:r>
            <a:r>
              <a:rPr lang="ru-RU" sz="2700" dirty="0" smtClean="0"/>
              <a:t>образования.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57625" y="457200"/>
            <a:ext cx="4821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/>
              <a:t>Национальные </a:t>
            </a:r>
            <a:r>
              <a:rPr lang="ru-RU" sz="2400" b="1" dirty="0" smtClean="0"/>
              <a:t>исследования: ПГК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014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152775" y="438150"/>
            <a:ext cx="4567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Количество школ-участниц ПГК 2005-2011 гг.</a:t>
            </a:r>
          </a:p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040602"/>
              </p:ext>
            </p:extLst>
          </p:nvPr>
        </p:nvGraphicFramePr>
        <p:xfrm>
          <a:off x="1009651" y="1653116"/>
          <a:ext cx="10639424" cy="3847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816"/>
                <a:gridCol w="4111708"/>
                <a:gridCol w="3771900"/>
              </a:tblGrid>
              <a:tr h="370840">
                <a:tc rowSpan="2">
                  <a:txBody>
                    <a:bodyPr/>
                    <a:lstStyle/>
                    <a:p>
                      <a:pPr marL="0" marR="3175" lvl="4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34569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Z Times New Roman"/>
                        </a:rPr>
                        <a:t>Годы проведения ПГК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  <a:cs typeface="KZ 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школ-участниц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ПГК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175" lvl="4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34569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Z Times New Roman"/>
                        </a:rPr>
                        <a:t>Количество школ, учащиеся 4х классов, которых принимали участие в ПГК (%)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  <a:cs typeface="KZ 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3175" lvl="4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345690" algn="l"/>
                        </a:tabLs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KZ Times New Roman"/>
                        </a:rPr>
                        <a:t>Количество школ, учащиеся 9-х классов, которых принимали участие в ПГК (%)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Arial Unicode MS" panose="020B0604020202020204" pitchFamily="34" charset="-128"/>
                        <a:cs typeface="KZ 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2005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10%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2006 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10%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2007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10%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2008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 50%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50%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2009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 80%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80%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2010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85%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85%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2011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90%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KZ Times New Roman"/>
                        </a:rPr>
                        <a:t>90%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954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912284" y="1844675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Национальные исследования</a:t>
            </a:r>
            <a:br>
              <a:rPr lang="ru-RU" sz="4000" b="1" dirty="0" smtClean="0"/>
            </a:br>
            <a:r>
              <a:rPr lang="ru-RU" sz="4000" b="1" dirty="0" smtClean="0"/>
              <a:t>ВНЕШНЯЯ ОЦЕНКА УЧЕБНЫХ ДОСТИЖЕНИЙ</a:t>
            </a:r>
          </a:p>
        </p:txBody>
      </p:sp>
      <p:pic>
        <p:nvPicPr>
          <p:cNvPr id="13315" name="Picture 4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2561" y="3933825"/>
            <a:ext cx="1466851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844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527051" y="353052"/>
            <a:ext cx="10972800" cy="777875"/>
          </a:xfrm>
        </p:spPr>
        <p:txBody>
          <a:bodyPr/>
          <a:lstStyle/>
          <a:p>
            <a:pPr algn="ctr"/>
            <a:r>
              <a:rPr lang="ru-RU" sz="2400" b="1" dirty="0" smtClean="0"/>
              <a:t>ВОУД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28775"/>
            <a:ext cx="10972800" cy="4497388"/>
          </a:xfrm>
          <a:noFill/>
        </p:spPr>
        <p:txBody>
          <a:bodyPr/>
          <a:lstStyle/>
          <a:p>
            <a:pPr marL="0" indent="0" algn="just">
              <a:buFont typeface="Arial" charset="0"/>
              <a:buNone/>
              <a:tabLst>
                <a:tab pos="441325" algn="l"/>
              </a:tabLst>
            </a:pPr>
            <a:r>
              <a:rPr lang="ru-RU" dirty="0" smtClean="0"/>
              <a:t>	Задачи ВОУД: </a:t>
            </a:r>
          </a:p>
          <a:p>
            <a:pPr marL="0" indent="0" algn="just">
              <a:buFont typeface="Arial" charset="0"/>
              <a:buNone/>
              <a:tabLst>
                <a:tab pos="441325" algn="l"/>
              </a:tabLst>
            </a:pPr>
            <a:r>
              <a:rPr lang="ru-RU" dirty="0" smtClean="0"/>
              <a:t>-осуществление мониторинга учебных достижений обучающихся;</a:t>
            </a:r>
          </a:p>
          <a:p>
            <a:pPr marL="0" indent="0" algn="just">
              <a:buFont typeface="Arial" charset="0"/>
              <a:buNone/>
              <a:tabLst>
                <a:tab pos="441325" algn="l"/>
              </a:tabLst>
            </a:pPr>
            <a:r>
              <a:rPr lang="ru-RU" dirty="0" smtClean="0"/>
              <a:t>- оценка эффективности организации учебного процесса;</a:t>
            </a:r>
          </a:p>
          <a:p>
            <a:pPr marL="0" indent="0" algn="just">
              <a:buFont typeface="Arial" charset="0"/>
              <a:buNone/>
              <a:tabLst>
                <a:tab pos="441325" algn="l"/>
              </a:tabLst>
            </a:pPr>
            <a:r>
              <a:rPr lang="ru-RU" dirty="0" smtClean="0"/>
              <a:t>- проведение сравнительного анализа качества образовательных услуг, предоставляемых организациями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29839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0114" name="Group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8654816"/>
              </p:ext>
            </p:extLst>
          </p:nvPr>
        </p:nvGraphicFramePr>
        <p:xfrm>
          <a:off x="609600" y="1341439"/>
          <a:ext cx="10763250" cy="3722054"/>
        </p:xfrm>
        <a:graphic>
          <a:graphicData uri="http://schemas.openxmlformats.org/drawingml/2006/table">
            <a:tbl>
              <a:tblPr/>
              <a:tblGrid>
                <a:gridCol w="4223641"/>
                <a:gridCol w="6539609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Участники 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Учащиеся 9х классов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проведения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Бланочное и компьютерное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Предметы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 предмета: казахский обязательный и 3 предмета определяются МОН РК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тестовых заданий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Выбор одного  правильного ответа из пяти предложенных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Количество тестовых заданий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По 20 тестовых заданий по каждому предмету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Время тестирования 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120 минут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2" name="Rectangle 36"/>
          <p:cNvSpPr>
            <a:spLocks noChangeArrowheads="1"/>
          </p:cNvSpPr>
          <p:nvPr/>
        </p:nvSpPr>
        <p:spPr bwMode="auto">
          <a:xfrm>
            <a:off x="624417" y="483960"/>
            <a:ext cx="109728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 smtClean="0">
                <a:latin typeface="Calibri" pitchFamily="34" charset="0"/>
              </a:rPr>
              <a:t>ВНЕШНЯЯ ОЦЕНКА УЧЕБНЫХ ДОСТИЖЕНИЙ</a:t>
            </a:r>
            <a:endParaRPr lang="ru-RU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1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1550459" y="615950"/>
            <a:ext cx="10972800" cy="374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i="1" dirty="0" smtClean="0">
                <a:cs typeface="Aharoni" panose="02010803020104030203" pitchFamily="2" charset="-79"/>
              </a:rPr>
              <a:t/>
            </a:r>
            <a:br>
              <a:rPr lang="ru-RU" sz="2700" i="1" dirty="0" smtClean="0">
                <a:cs typeface="Aharoni" panose="02010803020104030203" pitchFamily="2" charset="-79"/>
              </a:rPr>
            </a:br>
            <a:r>
              <a:rPr lang="ru-RU" sz="2700" i="1" dirty="0" smtClean="0">
                <a:cs typeface="Aharoni" panose="02010803020104030203" pitchFamily="2" charset="-79"/>
              </a:rPr>
              <a:t>Независимое </a:t>
            </a:r>
            <a:r>
              <a:rPr lang="ru-RU" sz="2700" i="1" dirty="0">
                <a:cs typeface="Aharoni" panose="02010803020104030203" pitchFamily="2" charset="-79"/>
              </a:rPr>
              <a:t>мониторинговое исследование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451123"/>
              </p:ext>
            </p:extLst>
          </p:nvPr>
        </p:nvGraphicFramePr>
        <p:xfrm>
          <a:off x="666750" y="1496653"/>
          <a:ext cx="10601326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969"/>
                <a:gridCol w="1647109"/>
                <a:gridCol w="2112844"/>
                <a:gridCol w="48194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Годы проведения исследования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Контингент участников</a:t>
                      </a:r>
                    </a:p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Формат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Объекты оценивания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2012 </a:t>
                      </a: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r>
                        <a:rPr lang="ru-RU" sz="2000" baseline="0" dirty="0" smtClean="0"/>
                        <a:t> класс</a:t>
                      </a:r>
                    </a:p>
                    <a:p>
                      <a:r>
                        <a:rPr lang="ru-RU" sz="2000" baseline="0" dirty="0" smtClean="0"/>
                        <a:t>8 класс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бланочное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предметные знания учащихся по математике и предметам естественнонаучного направления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2013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 класс</a:t>
                      </a:r>
                    </a:p>
                    <a:p>
                      <a:r>
                        <a:rPr lang="ru-RU" sz="2000" dirty="0" smtClean="0"/>
                        <a:t>9 класс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бланочное</a:t>
                      </a:r>
                    </a:p>
                    <a:p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предметные знания учащихся по математике и предметам естественнонаучного направления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2013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 класс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компьютерное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естественнонаучная, математическая и читательская грамотность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0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912284" y="1844675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ВЫПУСКНЫЕ И ВСТУПИТЕЛЬНЫЕ </a:t>
            </a:r>
            <a:br>
              <a:rPr lang="ru-RU" sz="4000" b="1" dirty="0" smtClean="0"/>
            </a:br>
            <a:r>
              <a:rPr lang="ru-RU" sz="4000" b="1" dirty="0" smtClean="0"/>
              <a:t>ЭКЗАМЕНЫ</a:t>
            </a:r>
          </a:p>
        </p:txBody>
      </p:sp>
      <p:pic>
        <p:nvPicPr>
          <p:cNvPr id="22531" name="Picture 3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47767" y="3933825"/>
            <a:ext cx="1466851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826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1385750" y="510039"/>
            <a:ext cx="10972800" cy="561975"/>
          </a:xfrm>
        </p:spPr>
        <p:txBody>
          <a:bodyPr/>
          <a:lstStyle/>
          <a:p>
            <a:pPr algn="ctr"/>
            <a:r>
              <a:rPr lang="ru-RU" sz="2000" b="1" dirty="0" smtClean="0"/>
              <a:t>КОМПЛЕКСНОЕ ТЕСТИРОВАНИЕ АБИТУРИЕНТОВ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838200" y="1433735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Начало</a:t>
            </a:r>
            <a:r>
              <a:rPr lang="ru-RU" sz="2000" dirty="0" smtClean="0"/>
              <a:t>: с 1999 года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2000" b="1" dirty="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Тип экзамена</a:t>
            </a:r>
            <a:r>
              <a:rPr lang="ru-RU" sz="2000" dirty="0" smtClean="0"/>
              <a:t>: вступительные экзамены в вузы РК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Участники ЕНТ:</a:t>
            </a:r>
            <a:r>
              <a:rPr lang="ru-RU" sz="2000" dirty="0" smtClean="0"/>
              <a:t> выпускники  школ прошлых лет, выпускники колледжей (с 2012 года) и </a:t>
            </a:r>
            <a:r>
              <a:rPr lang="ru-RU" sz="2000" dirty="0" err="1" smtClean="0"/>
              <a:t>т.д</a:t>
            </a:r>
            <a:endParaRPr lang="ru-RU" sz="2000" dirty="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Форма тестовых заданий</a:t>
            </a:r>
            <a:r>
              <a:rPr lang="ru-RU" sz="2000" dirty="0" smtClean="0"/>
              <a:t>: задания с выбором одного правильно ответа  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Формат теста</a:t>
            </a:r>
            <a:r>
              <a:rPr lang="ru-RU" sz="2000" dirty="0" smtClean="0"/>
              <a:t>: 4 предмета; 25 тестовых заданий по каждому предмету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/>
              <a:t>Объект оценивания</a:t>
            </a:r>
            <a:r>
              <a:rPr lang="ru-RU" sz="2000" dirty="0" smtClean="0"/>
              <a:t>: знания по предмету</a:t>
            </a:r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marL="0" indent="0" algn="just">
              <a:lnSpc>
                <a:spcPct val="80000"/>
              </a:lnSpc>
              <a:buFont typeface="Arial" charset="0"/>
              <a:buNone/>
            </a:pPr>
            <a:r>
              <a:rPr lang="ru-RU" sz="2000" i="1" u="sng" dirty="0" smtClean="0"/>
              <a:t>Примечание:</a:t>
            </a:r>
            <a:r>
              <a:rPr lang="ru-RU" sz="2000" dirty="0" smtClean="0"/>
              <a:t> участие в КТА добровольное </a:t>
            </a:r>
          </a:p>
        </p:txBody>
      </p:sp>
    </p:spTree>
    <p:extLst>
      <p:ext uri="{BB962C8B-B14F-4D97-AF65-F5344CB8AC3E}">
        <p14:creationId xmlns:p14="http://schemas.microsoft.com/office/powerpoint/2010/main" val="415417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609600" y="476250"/>
            <a:ext cx="10972800" cy="431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Единое национальное тестирование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09600" y="1125538"/>
            <a:ext cx="11247967" cy="5000625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ru-RU" sz="2000" b="1" dirty="0" smtClean="0"/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ru-RU" sz="2000" b="1" dirty="0" smtClean="0"/>
              <a:t>Начало</a:t>
            </a:r>
            <a:r>
              <a:rPr lang="ru-RU" sz="2000" dirty="0" smtClean="0"/>
              <a:t>: с 2004 года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ru-RU" sz="2000" b="1" dirty="0" smtClean="0"/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ru-RU" sz="2000" b="1" dirty="0" smtClean="0"/>
              <a:t>Тип экзамена</a:t>
            </a:r>
            <a:r>
              <a:rPr lang="ru-RU" sz="2000" dirty="0" smtClean="0"/>
              <a:t>: итоговая аттестация школьников, совмещенная со вступительными экзаменами в колледжи или вузы РК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ru-RU" sz="2000" dirty="0" smtClean="0"/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ru-RU" sz="2000" b="1" dirty="0" smtClean="0"/>
              <a:t>Участники ЕНТ:</a:t>
            </a:r>
            <a:r>
              <a:rPr lang="ru-RU" sz="2000" dirty="0" smtClean="0"/>
              <a:t> выпускники  школ текущего учебного года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ru-RU" sz="2000" dirty="0" smtClean="0"/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ru-RU" sz="2000" b="1" dirty="0" smtClean="0"/>
              <a:t>Форма тестовых заданий</a:t>
            </a:r>
            <a:r>
              <a:rPr lang="ru-RU" sz="2000" dirty="0" smtClean="0"/>
              <a:t>: задания с выбором одного правильно ответа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ru-RU" sz="2000" b="1" dirty="0" smtClean="0"/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ru-RU" sz="2000" b="1" dirty="0" smtClean="0"/>
              <a:t>Формат теста</a:t>
            </a:r>
            <a:r>
              <a:rPr lang="ru-RU" sz="2000" dirty="0" smtClean="0"/>
              <a:t>: 5 предметов; 25 тестовых заданий по каждому предмету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ru-RU" sz="2000" b="1" dirty="0" smtClean="0"/>
              <a:t>Объект оценивания</a:t>
            </a:r>
            <a:r>
              <a:rPr lang="ru-RU" sz="2000" dirty="0" smtClean="0"/>
              <a:t>: знания по предмету</a:t>
            </a:r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endParaRPr lang="ru-RU" sz="2000" dirty="0" smtClean="0"/>
          </a:p>
          <a:p>
            <a:pPr marL="0" indent="0" algn="just">
              <a:lnSpc>
                <a:spcPct val="90000"/>
              </a:lnSpc>
              <a:buFont typeface="Arial" charset="0"/>
              <a:buNone/>
            </a:pPr>
            <a:r>
              <a:rPr lang="ru-RU" sz="2000" i="1" u="sng" dirty="0" smtClean="0"/>
              <a:t>Примечание:</a:t>
            </a:r>
            <a:r>
              <a:rPr lang="ru-RU" sz="2000" dirty="0" smtClean="0"/>
              <a:t> участие в ЕНТ добровольное </a:t>
            </a:r>
          </a:p>
        </p:txBody>
      </p:sp>
    </p:spTree>
    <p:extLst>
      <p:ext uri="{BB962C8B-B14F-4D97-AF65-F5344CB8AC3E}">
        <p14:creationId xmlns:p14="http://schemas.microsoft.com/office/powerpoint/2010/main" val="6399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52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Система образования Казахстана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95275" y="1028343"/>
            <a:ext cx="1160145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u="sng" dirty="0" smtClean="0"/>
          </a:p>
          <a:p>
            <a:pPr>
              <a:lnSpc>
                <a:spcPct val="150000"/>
              </a:lnSpc>
            </a:pPr>
            <a:r>
              <a:rPr lang="ru-RU" u="sng" dirty="0" smtClean="0"/>
              <a:t>Уровни образования РК</a:t>
            </a:r>
            <a:r>
              <a:rPr lang="ru-RU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/>
              <a:t>дошкольное воспитание и обучение; </a:t>
            </a:r>
            <a:endParaRPr lang="ru-RU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начальное </a:t>
            </a:r>
            <a:r>
              <a:rPr lang="ru-RU" dirty="0"/>
              <a:t>образование; </a:t>
            </a:r>
            <a:endParaRPr lang="ru-RU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основное </a:t>
            </a:r>
            <a:r>
              <a:rPr lang="ru-RU" dirty="0"/>
              <a:t>среднее образование; </a:t>
            </a:r>
            <a:endParaRPr lang="ru-RU" dirty="0" smtClean="0"/>
          </a:p>
          <a:p>
            <a:pPr indent="2667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среднее </a:t>
            </a:r>
            <a:r>
              <a:rPr lang="ru-RU" dirty="0"/>
              <a:t>образование (общее среднее образование, техническое и профессиональное образование); послесреднее образование; </a:t>
            </a:r>
            <a:endParaRPr lang="ru-RU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высшее </a:t>
            </a:r>
            <a:r>
              <a:rPr lang="ru-RU" dirty="0"/>
              <a:t>образование; </a:t>
            </a:r>
            <a:endParaRPr lang="ru-RU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dirty="0" smtClean="0"/>
              <a:t>послевузовское образование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u="sng" dirty="0" smtClean="0"/>
              <a:t>Общее количество школ</a:t>
            </a:r>
            <a:r>
              <a:rPr lang="ru-RU" dirty="0" smtClean="0"/>
              <a:t>: </a:t>
            </a:r>
            <a:r>
              <a:rPr lang="ru-RU" dirty="0"/>
              <a:t>7649 </a:t>
            </a:r>
            <a:r>
              <a:rPr lang="ru-RU" dirty="0" smtClean="0"/>
              <a:t>школ. Из </a:t>
            </a:r>
            <a:r>
              <a:rPr lang="ru-RU" dirty="0"/>
              <a:t>них негосударственные школы – 106, государственные школы – 7539, школы при колледжах и вузах – 4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503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89666" y="2505670"/>
            <a:ext cx="830798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Дискуссионные вопросы</a:t>
            </a:r>
            <a:endParaRPr lang="ru-RU" sz="6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63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>
          <a:xfrm>
            <a:off x="2135188" y="485775"/>
            <a:ext cx="8229600" cy="552450"/>
          </a:xfrm>
        </p:spPr>
        <p:txBody>
          <a:bodyPr/>
          <a:lstStyle/>
          <a:p>
            <a:pPr algn="ctr" eaLnBrk="1" hangingPunct="1"/>
            <a:r>
              <a:rPr lang="ru-RU" sz="2800" b="1" dirty="0" smtClean="0"/>
              <a:t>       Проблемы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" y="1619250"/>
            <a:ext cx="11372850" cy="483393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1100" b="1" dirty="0"/>
              <a:t> </a:t>
            </a:r>
            <a:r>
              <a:rPr lang="ru-RU" sz="2400" dirty="0"/>
              <a:t>1) 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 не полное участие выпускников школ для итоговой аттестации (70-75%);</a:t>
            </a:r>
          </a:p>
          <a:p>
            <a:pPr marL="0" indent="0" algn="just">
              <a:lnSpc>
                <a:spcPct val="80000"/>
              </a:lnSpc>
              <a:buFont typeface="Calibri" panose="020F0502020204030204" pitchFamily="34" charset="0"/>
              <a:buAutoNum type="arabicParenR"/>
            </a:pP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2) оценивание результатов обучения школьников без учета профиля оканчиваемого учебного заведения;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3) высокая социальная нагрузка (итоговая оценка за школу, подтверждение знака «Алтын </a:t>
            </a:r>
            <a:r>
              <a:rPr lang="ru-RU" sz="2100" dirty="0" err="1">
                <a:latin typeface="Arial" panose="020B0604020202020204" pitchFamily="34" charset="0"/>
                <a:cs typeface="Arial" panose="020B0604020202020204" pitchFamily="34" charset="0"/>
              </a:rPr>
              <a:t>белг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», доступ к высшему образованию, доступ к государственному гранту, оценка работы учителя, оценка школы, региона);</a:t>
            </a:r>
          </a:p>
          <a:p>
            <a:pPr marL="0" indent="0" algn="just">
              <a:lnSpc>
                <a:spcPct val="80000"/>
              </a:lnSpc>
              <a:buFont typeface="Calibri" panose="020F0502020204030204" pitchFamily="34" charset="0"/>
              <a:buAutoNum type="arabicParenR"/>
            </a:pP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4) заучивание материалов предметов ЕНТ в ущерб другим школьным предметам, то есть «натаскивание»;</a:t>
            </a:r>
          </a:p>
          <a:p>
            <a:pPr marL="0" indent="0" algn="just">
              <a:lnSpc>
                <a:spcPct val="80000"/>
              </a:lnSpc>
              <a:buNone/>
            </a:pP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5) комплект предметов ЕНТ не отражает специфику будущей специальности в полной мере . </a:t>
            </a:r>
          </a:p>
          <a:p>
            <a:pPr marL="0" indent="0">
              <a:lnSpc>
                <a:spcPct val="80000"/>
              </a:lnSpc>
              <a:buFont typeface="Calibri" panose="020F0502020204030204" pitchFamily="34" charset="0"/>
              <a:buAutoNum type="arabicParenR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1100" dirty="0"/>
              <a:t> </a:t>
            </a:r>
            <a:endParaRPr lang="en-US" sz="1100" dirty="0"/>
          </a:p>
          <a:p>
            <a:pPr marL="0" indent="0">
              <a:lnSpc>
                <a:spcPct val="80000"/>
              </a:lnSpc>
              <a:buNone/>
            </a:pPr>
            <a:endParaRPr lang="en-US" sz="1100" dirty="0"/>
          </a:p>
          <a:p>
            <a:pPr marL="0" indent="0" algn="just">
              <a:lnSpc>
                <a:spcPct val="80000"/>
              </a:lnSpc>
            </a:pPr>
            <a:endParaRPr lang="en-US" sz="1100" dirty="0"/>
          </a:p>
          <a:p>
            <a:pPr marL="0" indent="0">
              <a:lnSpc>
                <a:spcPct val="80000"/>
              </a:lnSpc>
            </a:pPr>
            <a:endParaRPr lang="en-US" sz="1800" dirty="0"/>
          </a:p>
          <a:p>
            <a:pPr marL="0" indent="0">
              <a:lnSpc>
                <a:spcPct val="80000"/>
              </a:lnSpc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0798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609600" y="409574"/>
            <a:ext cx="10982325" cy="6164263"/>
            <a:chOff x="609600" y="409574"/>
            <a:chExt cx="10982325" cy="6164263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>
              <a:off x="9912350" y="409574"/>
              <a:ext cx="0" cy="61642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Группа 1"/>
            <p:cNvGrpSpPr/>
            <p:nvPr/>
          </p:nvGrpSpPr>
          <p:grpSpPr>
            <a:xfrm>
              <a:off x="609600" y="409574"/>
              <a:ext cx="10982325" cy="5972175"/>
              <a:chOff x="1814513" y="115888"/>
              <a:chExt cx="8674100" cy="6265862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3340101" y="525464"/>
                <a:ext cx="2447925" cy="180022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buFont typeface="Calibri" pitchFamily="34" charset="0"/>
                  <a:buAutoNum type="romanUcPeriod"/>
                  <a:defRPr/>
                </a:pPr>
                <a:r>
                  <a:rPr lang="ru-RU" dirty="0">
                    <a:solidFill>
                      <a:prstClr val="black"/>
                    </a:solidFill>
                  </a:rPr>
                  <a:t>Разделение итоговых экзаменов по окончанию школы от вступительных экзаменов в вузы</a:t>
                </a:r>
              </a:p>
              <a:p>
                <a:pPr algn="just">
                  <a:buFont typeface="Calibri" pitchFamily="34" charset="0"/>
                  <a:buAutoNum type="romanUcPeriod"/>
                  <a:defRPr/>
                </a:pPr>
                <a:endParaRPr lang="ru-RU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216275" y="115888"/>
                <a:ext cx="0" cy="62658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Выноска со стрелкой вправо 8"/>
              <p:cNvSpPr/>
              <p:nvPr/>
            </p:nvSpPr>
            <p:spPr>
              <a:xfrm>
                <a:off x="1814513" y="2492376"/>
                <a:ext cx="1257300" cy="1800225"/>
              </a:xfrm>
              <a:prstGeom prst="rightArrowCallo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Пути решения проблем</a:t>
                </a:r>
                <a:endParaRPr lang="ru-RU" dirty="0">
                  <a:solidFill>
                    <a:schemeClr val="tx1"/>
                  </a:solidFill>
                </a:endParaRPr>
              </a:p>
              <a:p>
                <a:pPr algn="ctr">
                  <a:defRPr/>
                </a:pPr>
                <a:endParaRPr lang="ru-RU" dirty="0"/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3359151" y="2514600"/>
                <a:ext cx="2428875" cy="177800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II.</a:t>
                </a:r>
                <a:r>
                  <a:rPr lang="ru-RU" dirty="0">
                    <a:solidFill>
                      <a:schemeClr val="tx1"/>
                    </a:solidFill>
                  </a:rPr>
                  <a:t> Проведение экзаменов по существующему формату без изменений </a:t>
                </a:r>
              </a:p>
              <a:p>
                <a:pPr algn="ctr">
                  <a:defRPr/>
                </a:pP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3340101" y="4437064"/>
                <a:ext cx="2447925" cy="172878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prstClr val="black"/>
                    </a:solidFill>
                  </a:rPr>
                  <a:t>III.</a:t>
                </a:r>
                <a:r>
                  <a:rPr lang="ru-RU" dirty="0">
                    <a:solidFill>
                      <a:schemeClr val="tx1"/>
                    </a:solidFill>
                  </a:rPr>
                  <a:t> Изменение  структуры ЕНТ</a:t>
                </a:r>
                <a:endParaRPr lang="ru-RU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Выноска со стрелкой влево 15"/>
              <p:cNvSpPr/>
              <p:nvPr/>
            </p:nvSpPr>
            <p:spPr>
              <a:xfrm>
                <a:off x="9409113" y="1844676"/>
                <a:ext cx="1079500" cy="3095625"/>
              </a:xfrm>
              <a:prstGeom prst="leftArrowCallou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Р</a:t>
                </a:r>
              </a:p>
              <a:p>
                <a:pPr algn="ctr">
                  <a:defRPr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Е</a:t>
                </a:r>
              </a:p>
              <a:p>
                <a:pPr algn="ctr">
                  <a:defRPr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З</a:t>
                </a:r>
              </a:p>
              <a:p>
                <a:pPr algn="ctr">
                  <a:defRPr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У</a:t>
                </a:r>
              </a:p>
              <a:p>
                <a:pPr algn="ctr">
                  <a:defRPr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Л</a:t>
                </a:r>
              </a:p>
              <a:p>
                <a:pPr algn="ctr">
                  <a:defRPr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Ь</a:t>
                </a:r>
              </a:p>
              <a:p>
                <a:pPr algn="ctr">
                  <a:defRPr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Т</a:t>
                </a:r>
              </a:p>
              <a:p>
                <a:pPr algn="ctr">
                  <a:defRPr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А</a:t>
                </a:r>
              </a:p>
              <a:p>
                <a:pPr algn="ctr">
                  <a:defRPr/>
                </a:pPr>
                <a:r>
                  <a:rPr lang="ru-RU" sz="2000" b="1" dirty="0">
                    <a:solidFill>
                      <a:schemeClr val="tx1"/>
                    </a:solidFill>
                  </a:rPr>
                  <a:t>Т</a:t>
                </a:r>
              </a:p>
            </p:txBody>
          </p:sp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6527801" y="525464"/>
                <a:ext cx="2447925" cy="180022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prstClr val="black"/>
                    </a:solidFill>
                  </a:rPr>
                  <a:t>Решение проблем №1,2,3,4,5</a:t>
                </a:r>
              </a:p>
            </p:txBody>
          </p:sp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6534151" y="2514601"/>
                <a:ext cx="2447925" cy="180022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1"/>
                    </a:solidFill>
                  </a:rPr>
                  <a:t>Проблемы не будут решены </a:t>
                </a:r>
              </a:p>
            </p:txBody>
          </p:sp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6527801" y="4437064"/>
                <a:ext cx="2447925" cy="180022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>
                    <a:solidFill>
                      <a:schemeClr val="tx1"/>
                    </a:solidFill>
                  </a:rPr>
                  <a:t>Частичное решение проблем (№1, 2, 5)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4407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81188" y="260350"/>
            <a:ext cx="8640762" cy="7064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2200" b="1" dirty="0"/>
              <a:t>Раздельное проведение итоговых экзаменов по окончанию школы и вступительных экзаменов в вузы</a:t>
            </a:r>
            <a:r>
              <a:rPr lang="ru-RU" sz="2700" b="1" dirty="0"/>
              <a:t/>
            </a:r>
            <a:br>
              <a:rPr lang="ru-RU" sz="2700" b="1" dirty="0"/>
            </a:br>
            <a:endParaRPr lang="ru-RU" sz="2700" b="1" dirty="0"/>
          </a:p>
        </p:txBody>
      </p:sp>
      <p:grpSp>
        <p:nvGrpSpPr>
          <p:cNvPr id="4099" name="Группа 32"/>
          <p:cNvGrpSpPr>
            <a:grpSpLocks/>
          </p:cNvGrpSpPr>
          <p:nvPr/>
        </p:nvGrpSpPr>
        <p:grpSpPr bwMode="auto">
          <a:xfrm>
            <a:off x="885824" y="1120775"/>
            <a:ext cx="10487025" cy="5659438"/>
            <a:chOff x="251520" y="1121488"/>
            <a:chExt cx="8571225" cy="5659185"/>
          </a:xfrm>
        </p:grpSpPr>
        <p:grpSp>
          <p:nvGrpSpPr>
            <p:cNvPr id="4100" name="Группа 4"/>
            <p:cNvGrpSpPr>
              <a:grpSpLocks/>
            </p:cNvGrpSpPr>
            <p:nvPr/>
          </p:nvGrpSpPr>
          <p:grpSpPr bwMode="auto">
            <a:xfrm>
              <a:off x="251520" y="1267340"/>
              <a:ext cx="3032024" cy="1153549"/>
              <a:chOff x="91329" y="-57128"/>
              <a:chExt cx="3032024" cy="1153549"/>
            </a:xfrm>
          </p:grpSpPr>
          <p:sp>
            <p:nvSpPr>
              <p:cNvPr id="6" name="Ромб 5"/>
              <p:cNvSpPr/>
              <p:nvPr/>
            </p:nvSpPr>
            <p:spPr>
              <a:xfrm rot="5400000">
                <a:off x="1030136" y="-995744"/>
                <a:ext cx="1154061" cy="3031674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" name="Ромб 4"/>
              <p:cNvSpPr/>
              <p:nvPr/>
            </p:nvSpPr>
            <p:spPr>
              <a:xfrm>
                <a:off x="850041" y="231975"/>
                <a:ext cx="1515838" cy="57623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1430" tIns="11430" rIns="11430" bIns="11430" spcCol="1270" anchor="ctr"/>
              <a:lstStyle/>
              <a:p>
                <a:pPr algn="ctr"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dirty="0">
                    <a:solidFill>
                      <a:schemeClr val="tx1"/>
                    </a:solidFill>
                  </a:rPr>
                  <a:t>Основание </a:t>
                </a:r>
              </a:p>
            </p:txBody>
          </p:sp>
        </p:grpSp>
        <p:grpSp>
          <p:nvGrpSpPr>
            <p:cNvPr id="4101" name="Группа 7"/>
            <p:cNvGrpSpPr>
              <a:grpSpLocks/>
            </p:cNvGrpSpPr>
            <p:nvPr/>
          </p:nvGrpSpPr>
          <p:grpSpPr bwMode="auto">
            <a:xfrm>
              <a:off x="3446172" y="1121488"/>
              <a:ext cx="5374300" cy="1299400"/>
              <a:chOff x="3168369" y="1"/>
              <a:chExt cx="3163870" cy="1159351"/>
            </a:xfrm>
          </p:grpSpPr>
          <p:sp>
            <p:nvSpPr>
              <p:cNvPr id="18" name="Прямоугольник с двумя скругленными соседними углами 17"/>
              <p:cNvSpPr/>
              <p:nvPr/>
            </p:nvSpPr>
            <p:spPr>
              <a:xfrm rot="5400000">
                <a:off x="4170667" y="-1001996"/>
                <a:ext cx="1159980" cy="3163974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9" name="Прямоугольник 18"/>
              <p:cNvSpPr/>
              <p:nvPr/>
            </p:nvSpPr>
            <p:spPr>
              <a:xfrm>
                <a:off x="3168670" y="56654"/>
                <a:ext cx="3106973" cy="104667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6" tIns="11430" rIns="11430" bIns="11430" spcCol="1270" anchor="ctr"/>
              <a:lstStyle/>
              <a:p>
                <a:pPr marL="171450" lvl="1" indent="-171450" algn="just" defTabSz="800100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dirty="0"/>
                  <a:t>Государственная программа развития системы образования РК на 2011-2020 годы</a:t>
                </a:r>
              </a:p>
            </p:txBody>
          </p:sp>
        </p:grpSp>
        <p:grpSp>
          <p:nvGrpSpPr>
            <p:cNvPr id="4102" name="Группа 8"/>
            <p:cNvGrpSpPr>
              <a:grpSpLocks/>
            </p:cNvGrpSpPr>
            <p:nvPr/>
          </p:nvGrpSpPr>
          <p:grpSpPr bwMode="auto">
            <a:xfrm>
              <a:off x="3446171" y="2561648"/>
              <a:ext cx="5374302" cy="1171408"/>
              <a:chOff x="3177912" y="1440161"/>
              <a:chExt cx="4661672" cy="1171408"/>
            </a:xfrm>
          </p:grpSpPr>
          <p:sp>
            <p:nvSpPr>
              <p:cNvPr id="16" name="Прямоугольник с двумя скругленными соседними углами 15"/>
              <p:cNvSpPr/>
              <p:nvPr/>
            </p:nvSpPr>
            <p:spPr>
              <a:xfrm rot="5400000">
                <a:off x="4923506" y="-305350"/>
                <a:ext cx="1171523" cy="4661823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Прямоугольник 16"/>
              <p:cNvSpPr/>
              <p:nvPr/>
            </p:nvSpPr>
            <p:spPr>
              <a:xfrm>
                <a:off x="3178356" y="1496947"/>
                <a:ext cx="4603998" cy="105722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6" tIns="11430" rIns="11430" bIns="11430" spcCol="1270" anchor="ctr"/>
              <a:lstStyle/>
              <a:p>
                <a:pPr marL="171450" lvl="1" indent="-171450" defTabSz="800100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dirty="0"/>
                  <a:t>Итоговые экзамены: НТ + школьные экзамены</a:t>
                </a:r>
              </a:p>
              <a:p>
                <a:pPr marL="171450" lvl="1" indent="-171450" defTabSz="800100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dirty="0"/>
                  <a:t>Вступительные экзамены: по 2 профильным предметам</a:t>
                </a:r>
              </a:p>
            </p:txBody>
          </p:sp>
        </p:grpSp>
        <p:grpSp>
          <p:nvGrpSpPr>
            <p:cNvPr id="4103" name="Группа 9"/>
            <p:cNvGrpSpPr>
              <a:grpSpLocks/>
            </p:cNvGrpSpPr>
            <p:nvPr/>
          </p:nvGrpSpPr>
          <p:grpSpPr bwMode="auto">
            <a:xfrm>
              <a:off x="3448444" y="3883968"/>
              <a:ext cx="5374301" cy="1315041"/>
              <a:chOff x="3173791" y="2698286"/>
              <a:chExt cx="5188993" cy="1315041"/>
            </a:xfrm>
          </p:grpSpPr>
          <p:sp>
            <p:nvSpPr>
              <p:cNvPr id="14" name="Прямоугольник с двумя скругленными соседними углами 13"/>
              <p:cNvSpPr/>
              <p:nvPr/>
            </p:nvSpPr>
            <p:spPr>
              <a:xfrm rot="5400000">
                <a:off x="5110214" y="761341"/>
                <a:ext cx="1315979" cy="5189162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5" name="Прямоугольник 14"/>
              <p:cNvSpPr/>
              <p:nvPr/>
            </p:nvSpPr>
            <p:spPr>
              <a:xfrm>
                <a:off x="3173622" y="2761430"/>
                <a:ext cx="5124795" cy="11889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6" tIns="11430" rIns="11430" bIns="11430" anchor="ctr"/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1pPr>
                <a:lvl2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lvl="1" eaLnBrk="1" hangingPunct="1">
                  <a:buFontTx/>
                  <a:buChar char="•"/>
                </a:pPr>
                <a:r>
                  <a:rPr lang="ru-RU">
                    <a:solidFill>
                      <a:srgbClr val="000000"/>
                    </a:solidFill>
                  </a:rPr>
                  <a:t>НТ - тестирование</a:t>
                </a:r>
              </a:p>
              <a:p>
                <a:pPr marL="0" lvl="1" eaLnBrk="1" hangingPunct="1">
                  <a:buFontTx/>
                  <a:buChar char="•"/>
                </a:pPr>
                <a:r>
                  <a:rPr lang="ru-RU">
                    <a:solidFill>
                      <a:srgbClr val="000000"/>
                    </a:solidFill>
                  </a:rPr>
                  <a:t>школьные экзамены – устно и письменно</a:t>
                </a:r>
              </a:p>
              <a:p>
                <a:pPr marL="0" lvl="1" eaLnBrk="1" hangingPunct="1">
                  <a:buFontTx/>
                  <a:buChar char="•"/>
                </a:pPr>
                <a:r>
                  <a:rPr lang="ru-RU">
                    <a:solidFill>
                      <a:srgbClr val="000000"/>
                    </a:solidFill>
                  </a:rPr>
                  <a:t>вступительные экзамены - тестирование</a:t>
                </a:r>
              </a:p>
              <a:p>
                <a:pPr marL="0" lvl="1" eaLnBrk="1" hangingPunct="1">
                  <a:lnSpc>
                    <a:spcPct val="90000"/>
                  </a:lnSpc>
                  <a:spcAft>
                    <a:spcPct val="15000"/>
                  </a:spcAft>
                  <a:buFontTx/>
                  <a:buChar char="•"/>
                </a:pPr>
                <a:endParaRPr lang="ru-RU" sz="12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04" name="Группа 20"/>
            <p:cNvGrpSpPr>
              <a:grpSpLocks/>
            </p:cNvGrpSpPr>
            <p:nvPr/>
          </p:nvGrpSpPr>
          <p:grpSpPr bwMode="auto">
            <a:xfrm>
              <a:off x="3446172" y="5373216"/>
              <a:ext cx="5374300" cy="1343384"/>
              <a:chOff x="3312380" y="4104455"/>
              <a:chExt cx="5003252" cy="1343384"/>
            </a:xfrm>
          </p:grpSpPr>
          <p:sp>
            <p:nvSpPr>
              <p:cNvPr id="22" name="Прямоугольник с двумя скругленными соседними углами 21"/>
              <p:cNvSpPr/>
              <p:nvPr/>
            </p:nvSpPr>
            <p:spPr>
              <a:xfrm rot="5400000">
                <a:off x="5142287" y="2274431"/>
                <a:ext cx="1344553" cy="5003416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3" name="Прямоугольник 22"/>
              <p:cNvSpPr/>
              <p:nvPr/>
            </p:nvSpPr>
            <p:spPr>
              <a:xfrm>
                <a:off x="3312856" y="4168947"/>
                <a:ext cx="4938398" cy="121438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lIns="128016" tIns="11430" rIns="11430" bIns="11430" spcCol="1270" anchor="ctr"/>
              <a:lstStyle/>
              <a:p>
                <a:pPr marL="171450" lvl="1" indent="-171450" defTabSz="800100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dirty="0"/>
                  <a:t>Итоговые экзамены: проверка усвоения школьниками ГОСО (знания + компетенции)</a:t>
                </a:r>
              </a:p>
              <a:p>
                <a:pPr marL="171450" lvl="1" indent="-171450" defTabSz="800100">
                  <a:lnSpc>
                    <a:spcPct val="90000"/>
                  </a:lnSpc>
                  <a:spcAft>
                    <a:spcPct val="15000"/>
                  </a:spcAft>
                  <a:buFontTx/>
                  <a:buChar char="••"/>
                  <a:defRPr/>
                </a:pPr>
                <a:r>
                  <a:rPr lang="ru-RU" dirty="0"/>
                  <a:t>Вступительные экзамены в вузы: проверка готовности абитуриентов продолжать обучение по выбранной специальности в вузе</a:t>
                </a:r>
              </a:p>
            </p:txBody>
          </p:sp>
        </p:grpSp>
        <p:grpSp>
          <p:nvGrpSpPr>
            <p:cNvPr id="4105" name="Группа 23"/>
            <p:cNvGrpSpPr>
              <a:grpSpLocks/>
            </p:cNvGrpSpPr>
            <p:nvPr/>
          </p:nvGrpSpPr>
          <p:grpSpPr bwMode="auto">
            <a:xfrm>
              <a:off x="280872" y="2561648"/>
              <a:ext cx="3002672" cy="1243399"/>
              <a:chOff x="86681" y="1225035"/>
              <a:chExt cx="3002672" cy="1243399"/>
            </a:xfrm>
          </p:grpSpPr>
          <p:sp>
            <p:nvSpPr>
              <p:cNvPr id="31" name="Ромб 30"/>
              <p:cNvSpPr/>
              <p:nvPr/>
            </p:nvSpPr>
            <p:spPr>
              <a:xfrm rot="5400000">
                <a:off x="965180" y="345395"/>
                <a:ext cx="1244544" cy="3003103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Ромб 4"/>
              <p:cNvSpPr/>
              <p:nvPr/>
            </p:nvSpPr>
            <p:spPr>
              <a:xfrm>
                <a:off x="822390" y="1535810"/>
                <a:ext cx="1501551" cy="62227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1430" tIns="11430" rIns="11430" bIns="11430" spcCol="1270" anchor="ctr"/>
              <a:lstStyle/>
              <a:p>
                <a:pPr algn="ctr"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dirty="0">
                    <a:solidFill>
                      <a:schemeClr val="tx1"/>
                    </a:solidFill>
                  </a:rPr>
                  <a:t>Формат экзаменов</a:t>
                </a:r>
              </a:p>
            </p:txBody>
          </p:sp>
        </p:grpSp>
        <p:grpSp>
          <p:nvGrpSpPr>
            <p:cNvPr id="4106" name="Группа 24"/>
            <p:cNvGrpSpPr>
              <a:grpSpLocks/>
            </p:cNvGrpSpPr>
            <p:nvPr/>
          </p:nvGrpSpPr>
          <p:grpSpPr bwMode="auto">
            <a:xfrm>
              <a:off x="347479" y="3958820"/>
              <a:ext cx="2869453" cy="1304272"/>
              <a:chOff x="153288" y="2622207"/>
              <a:chExt cx="2869453" cy="1304272"/>
            </a:xfrm>
          </p:grpSpPr>
          <p:sp>
            <p:nvSpPr>
              <p:cNvPr id="29" name="Ромб 28"/>
              <p:cNvSpPr/>
              <p:nvPr/>
            </p:nvSpPr>
            <p:spPr>
              <a:xfrm rot="5400000">
                <a:off x="935018" y="1839159"/>
                <a:ext cx="1304867" cy="2869773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0" name="Ромб 6"/>
              <p:cNvSpPr/>
              <p:nvPr/>
            </p:nvSpPr>
            <p:spPr>
              <a:xfrm>
                <a:off x="860485" y="2947034"/>
                <a:ext cx="1434886" cy="652434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1430" tIns="11430" rIns="11430" bIns="11430" spcCol="1270" anchor="ctr"/>
              <a:lstStyle/>
              <a:p>
                <a:pPr algn="ctr"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dirty="0">
                    <a:solidFill>
                      <a:schemeClr val="tx1"/>
                    </a:solidFill>
                  </a:rPr>
                  <a:t>Технология  проведения </a:t>
                </a:r>
              </a:p>
            </p:txBody>
          </p:sp>
        </p:grpSp>
        <p:grpSp>
          <p:nvGrpSpPr>
            <p:cNvPr id="4107" name="Группа 25"/>
            <p:cNvGrpSpPr>
              <a:grpSpLocks/>
            </p:cNvGrpSpPr>
            <p:nvPr/>
          </p:nvGrpSpPr>
          <p:grpSpPr bwMode="auto">
            <a:xfrm>
              <a:off x="319489" y="5461244"/>
              <a:ext cx="2925436" cy="1319429"/>
              <a:chOff x="125298" y="4124631"/>
              <a:chExt cx="2925436" cy="1319429"/>
            </a:xfrm>
          </p:grpSpPr>
          <p:sp>
            <p:nvSpPr>
              <p:cNvPr id="27" name="Ромб 26"/>
              <p:cNvSpPr/>
              <p:nvPr/>
            </p:nvSpPr>
            <p:spPr>
              <a:xfrm rot="5400000">
                <a:off x="928668" y="3321820"/>
                <a:ext cx="1319154" cy="2925327"/>
              </a:xfrm>
              <a:prstGeom prst="diamond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8" name="Ромб 8"/>
              <p:cNvSpPr/>
              <p:nvPr/>
            </p:nvSpPr>
            <p:spPr>
              <a:xfrm>
                <a:off x="803343" y="4505889"/>
                <a:ext cx="1463457" cy="66037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11430" tIns="11430" rIns="11430" bIns="11430" spcCol="1270" anchor="ctr"/>
              <a:lstStyle/>
              <a:p>
                <a:pPr algn="ctr" defTabSz="8001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ru-RU" dirty="0">
                    <a:solidFill>
                      <a:schemeClr val="tx1"/>
                    </a:solidFill>
                  </a:rPr>
                  <a:t>Содержание средств измерения   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02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581025" y="260351"/>
            <a:ext cx="11115675" cy="6264275"/>
            <a:chOff x="1687514" y="260351"/>
            <a:chExt cx="8763000" cy="6264275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946650" y="260351"/>
              <a:ext cx="3240088" cy="5762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ru-RU" sz="2000" b="1" dirty="0">
                  <a:solidFill>
                    <a:schemeClr val="tx1"/>
                  </a:solidFill>
                </a:rPr>
                <a:t>Ожидаемые результаты</a:t>
              </a:r>
              <a:r>
                <a:rPr lang="ru-RU" sz="2000" dirty="0"/>
                <a:t>:</a:t>
              </a:r>
            </a:p>
            <a:p>
              <a:pPr algn="ctr">
                <a:defRPr/>
              </a:pP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1697038" y="5314951"/>
              <a:ext cx="4305300" cy="12096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предметы  ЕНТ в полной мере не отражают специфику специальности ВО </a:t>
              </a:r>
            </a:p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687514" y="4329113"/>
              <a:ext cx="4371975" cy="6477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заучивание материалов </a:t>
              </a: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предметов ЕНТ</a:t>
              </a:r>
              <a:endPara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687514" y="3406776"/>
              <a:ext cx="4371975" cy="6207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социальная нагрузка 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687514" y="2276476"/>
              <a:ext cx="4408487" cy="7921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оценивание результатов обучения без учета профиля 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758951" y="1274764"/>
              <a:ext cx="4321175" cy="7318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не полное участие выпускников школ в </a:t>
              </a:r>
              <a:r>
                <a:rPr lang="ru-RU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ЕНТ (70-75%);</a:t>
              </a:r>
            </a:p>
            <a:p>
              <a:pPr algn="ctr">
                <a:defRPr/>
              </a:pPr>
              <a:endParaRPr lang="ru-RU" sz="16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2" name="Стрелка вправо с вырезом 11"/>
            <p:cNvSpPr/>
            <p:nvPr/>
          </p:nvSpPr>
          <p:spPr>
            <a:xfrm>
              <a:off x="6261100" y="1441451"/>
              <a:ext cx="482600" cy="398463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921501" y="1300164"/>
              <a:ext cx="3495675" cy="7064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100% участие выпускников школ</a:t>
              </a:r>
              <a:r>
                <a:rPr lang="ru-RU" sz="2000" dirty="0"/>
                <a:t>:</a:t>
              </a:r>
            </a:p>
            <a:p>
              <a:pPr algn="ctr">
                <a:defRPr/>
              </a:pPr>
              <a:endParaRPr lang="ru-RU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921501" y="2270126"/>
              <a:ext cx="3495675" cy="7985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учет профиля школы при оценке результатов обучения</a:t>
              </a:r>
              <a:r>
                <a:rPr lang="ru-RU" sz="2000" dirty="0"/>
                <a:t>:</a:t>
              </a:r>
            </a:p>
            <a:p>
              <a:pPr algn="ctr">
                <a:defRPr/>
              </a:pPr>
              <a:endParaRPr lang="ru-RU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921501" y="3406775"/>
              <a:ext cx="3495675" cy="622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снижение социальной нагрузки</a:t>
              </a:r>
              <a:r>
                <a:rPr lang="ru-RU" dirty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algn="ctr">
                <a:defRPr/>
              </a:pPr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6921501" y="4297363"/>
              <a:ext cx="3495675" cy="6540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отсутствие  заучивания предметов </a:t>
              </a:r>
              <a:r>
                <a:rPr lang="ru-RU" sz="2000" dirty="0"/>
                <a:t>:</a:t>
              </a:r>
            </a:p>
            <a:p>
              <a:pPr algn="ctr">
                <a:defRPr/>
              </a:pP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921501" y="5318125"/>
              <a:ext cx="3529013" cy="1206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учет специфики специальностей ВО при вступительных экзаменах в вузы </a:t>
              </a:r>
              <a:r>
                <a:rPr lang="ru-RU" dirty="0"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algn="ctr">
                <a:defRPr/>
              </a:pPr>
              <a:endParaRPr lang="ru-RU" dirty="0"/>
            </a:p>
          </p:txBody>
        </p:sp>
        <p:sp>
          <p:nvSpPr>
            <p:cNvPr id="27" name="Стрелка вправо с вырезом 26"/>
            <p:cNvSpPr/>
            <p:nvPr/>
          </p:nvSpPr>
          <p:spPr>
            <a:xfrm>
              <a:off x="6324600" y="2471739"/>
              <a:ext cx="482600" cy="396875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Стрелка вправо с вырезом 27"/>
            <p:cNvSpPr/>
            <p:nvPr/>
          </p:nvSpPr>
          <p:spPr>
            <a:xfrm>
              <a:off x="6323013" y="3519489"/>
              <a:ext cx="482600" cy="396875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" name="Стрелка вправо с вырезом 28"/>
            <p:cNvSpPr/>
            <p:nvPr/>
          </p:nvSpPr>
          <p:spPr>
            <a:xfrm>
              <a:off x="6324600" y="4454526"/>
              <a:ext cx="482600" cy="396875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Стрелка вправо с вырезом 29"/>
            <p:cNvSpPr/>
            <p:nvPr/>
          </p:nvSpPr>
          <p:spPr>
            <a:xfrm>
              <a:off x="6324600" y="5721351"/>
              <a:ext cx="482600" cy="396875"/>
            </a:xfrm>
            <a:prstGeom prst="notched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3821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Внутришкольная</a:t>
            </a:r>
            <a:r>
              <a:rPr lang="ru-RU" sz="2800" dirty="0" smtClean="0"/>
              <a:t> система оценивания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575" y="1308101"/>
            <a:ext cx="11372850" cy="450691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истема </a:t>
            </a:r>
            <a:r>
              <a:rPr lang="ru-RU" dirty="0"/>
              <a:t>оценивания результатов </a:t>
            </a:r>
            <a:r>
              <a:rPr lang="ru-RU" dirty="0" smtClean="0"/>
              <a:t>обучения – пятибалльная;</a:t>
            </a:r>
          </a:p>
          <a:p>
            <a:r>
              <a:rPr lang="ru-RU" dirty="0"/>
              <a:t>итоговая оценка по предметам обучающихся в </a:t>
            </a:r>
            <a:r>
              <a:rPr lang="ru-RU" dirty="0" smtClean="0"/>
              <a:t>5-11 </a:t>
            </a:r>
            <a:r>
              <a:rPr lang="ru-RU" dirty="0"/>
              <a:t>классах общеобразовательных школ выставляется на основании четвертных, годовых и экзаменационных </a:t>
            </a:r>
            <a:r>
              <a:rPr lang="ru-RU" dirty="0" smtClean="0"/>
              <a:t>оценок;</a:t>
            </a:r>
          </a:p>
          <a:p>
            <a:r>
              <a:rPr lang="ru-RU" dirty="0"/>
              <a:t>ф</a:t>
            </a:r>
            <a:r>
              <a:rPr lang="ru-RU" dirty="0" smtClean="0"/>
              <a:t>орма проведения итоговых экзаменов по окончанию основной школы (9 класс) – традиционная.</a:t>
            </a:r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algn="just"/>
            <a:r>
              <a:rPr lang="ru-RU" u="sng" dirty="0" smtClean="0"/>
              <a:t>Дискуссионный вопрос</a:t>
            </a:r>
            <a:r>
              <a:rPr lang="ru-RU" dirty="0" smtClean="0"/>
              <a:t>: </a:t>
            </a:r>
            <a:r>
              <a:rPr lang="ru-RU" dirty="0" err="1" smtClean="0"/>
              <a:t>критериальная</a:t>
            </a:r>
            <a:r>
              <a:rPr lang="ru-RU" dirty="0" smtClean="0"/>
              <a:t> система </a:t>
            </a:r>
            <a:r>
              <a:rPr lang="ru-RU" dirty="0"/>
              <a:t>оценивания результатов обучения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915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Основные уроки и перспективы развития НСОКО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381125"/>
            <a:ext cx="11334750" cy="4795838"/>
          </a:xfrm>
        </p:spPr>
        <p:txBody>
          <a:bodyPr>
            <a:normAutofit/>
          </a:bodyPr>
          <a:lstStyle/>
          <a:p>
            <a:pPr algn="just"/>
            <a:r>
              <a:rPr lang="ru-RU" sz="2000" b="1" u="sng" dirty="0" smtClean="0"/>
              <a:t>Достижения</a:t>
            </a:r>
            <a:r>
              <a:rPr lang="ru-RU" sz="2000" dirty="0" smtClean="0"/>
              <a:t>. Все </a:t>
            </a:r>
            <a:r>
              <a:rPr lang="ru-RU" sz="2000" dirty="0"/>
              <a:t>подведомственные организации МОН РК, которые являются структурными элементами НСОКО, выполняют свою миссию. </a:t>
            </a:r>
            <a:r>
              <a:rPr lang="ru-RU" sz="2000" dirty="0" smtClean="0"/>
              <a:t>Все </a:t>
            </a:r>
            <a:r>
              <a:rPr lang="ru-RU" sz="2000" dirty="0"/>
              <a:t>подведомственные организации принимают участие в разработке государственного общеобязательного стандарта образования, экспертизе учебников и учебно-методических комплексов, в разработке и экспертизе тестовых заданий для национальных экзаменов и мониторингов. </a:t>
            </a: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algn="just"/>
            <a:r>
              <a:rPr lang="ru-RU" sz="2000" b="1" u="sng" dirty="0" smtClean="0"/>
              <a:t>Проблемы.</a:t>
            </a:r>
            <a:r>
              <a:rPr lang="ru-RU" sz="2000" dirty="0" smtClean="0"/>
              <a:t> Слабая информированность общественности (родители, учащиеся, учителя, управления образования) о существующих формах тестовых заданий, об изменениях в содержании заданий. </a:t>
            </a:r>
          </a:p>
          <a:p>
            <a:pPr marL="0" indent="0" algn="just">
              <a:buNone/>
            </a:pPr>
            <a:endParaRPr lang="ru-RU" sz="2000" dirty="0"/>
          </a:p>
          <a:p>
            <a:pPr algn="just"/>
            <a:r>
              <a:rPr lang="ru-RU" sz="2000" b="1" u="sng" dirty="0" smtClean="0"/>
              <a:t>Пути решения проблем. </a:t>
            </a:r>
            <a:r>
              <a:rPr lang="ru-RU" sz="2000" dirty="0" smtClean="0"/>
              <a:t>Для </a:t>
            </a:r>
            <a:r>
              <a:rPr lang="ru-RU" sz="2000" dirty="0"/>
              <a:t>решения проблемы с информированием общественности о разных формах тестовых заданий, о способах их выполнения, публиковать в научно-методических журналах статьи с образцами заданий, принимать участие в педсоветах школ, родительских собраниях.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4957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6188" y="406400"/>
            <a:ext cx="8229600" cy="706438"/>
          </a:xfrm>
        </p:spPr>
        <p:txBody>
          <a:bodyPr/>
          <a:lstStyle/>
          <a:p>
            <a:pPr eaLnBrk="1" hangingPunct="1"/>
            <a:r>
              <a:rPr lang="ru-RU" sz="2000" b="1" dirty="0"/>
              <a:t>Национальная система оценки качества образования Республики Казахстан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844675"/>
            <a:ext cx="11106150" cy="4281488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ru-RU" dirty="0" smtClean="0"/>
              <a:t>	</a:t>
            </a:r>
            <a:r>
              <a:rPr lang="ru-RU" sz="2800" dirty="0"/>
              <a:t>Система оценки качества образования РК - совокупность институциональных структур, процедур, форм и способов установления соответствия качества образования государственным общеобязательным стандартам образования, потребностям личности, общества и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53441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912" y="1544639"/>
            <a:ext cx="11306175" cy="4105275"/>
          </a:xfrm>
        </p:spPr>
        <p:txBody>
          <a:bodyPr/>
          <a:lstStyle/>
          <a:p>
            <a:pPr marL="0" indent="176213" algn="just" eaLnBrk="1" hangingPunct="1">
              <a:lnSpc>
                <a:spcPct val="80000"/>
              </a:lnSpc>
              <a:buNone/>
            </a:pPr>
            <a:r>
              <a:rPr lang="ru-RU" sz="2000" dirty="0"/>
              <a:t>Задачи НСОКО:</a:t>
            </a:r>
          </a:p>
          <a:p>
            <a:pPr marL="0" indent="176213" algn="just" eaLnBrk="1" hangingPunct="1">
              <a:lnSpc>
                <a:spcPct val="80000"/>
              </a:lnSpc>
            </a:pPr>
            <a:r>
              <a:rPr lang="ru-RU" sz="2000" dirty="0"/>
              <a:t>институциональное оценивание качества образования; </a:t>
            </a:r>
          </a:p>
          <a:p>
            <a:pPr marL="0" indent="176213" algn="just" eaLnBrk="1" hangingPunct="1">
              <a:lnSpc>
                <a:spcPct val="80000"/>
              </a:lnSpc>
            </a:pPr>
            <a:r>
              <a:rPr lang="ru-RU" sz="2000" dirty="0"/>
              <a:t>внешняя оценка учебных достижений обучающихся;</a:t>
            </a:r>
          </a:p>
          <a:p>
            <a:pPr marL="0" indent="176213" algn="just" eaLnBrk="1" hangingPunct="1">
              <a:lnSpc>
                <a:spcPct val="80000"/>
              </a:lnSpc>
            </a:pPr>
            <a:r>
              <a:rPr lang="ru-RU" sz="2000" dirty="0"/>
              <a:t>системный и сравнительный анализ качества образовательных услуг; </a:t>
            </a:r>
          </a:p>
          <a:p>
            <a:pPr marL="0" indent="176213" algn="just" eaLnBrk="1" hangingPunct="1">
              <a:lnSpc>
                <a:spcPct val="80000"/>
              </a:lnSpc>
            </a:pPr>
            <a:r>
              <a:rPr lang="ru-RU" sz="2000" dirty="0"/>
              <a:t>получение объективной информации о состоянии системы  образования;</a:t>
            </a:r>
          </a:p>
          <a:p>
            <a:pPr marL="0" indent="176213" algn="just" eaLnBrk="1" hangingPunct="1">
              <a:lnSpc>
                <a:spcPct val="80000"/>
              </a:lnSpc>
            </a:pPr>
            <a:r>
              <a:rPr lang="ru-RU" sz="2000" dirty="0"/>
              <a:t>мониторинг учебных достижений обучающихся (в том числе в международных исследований);</a:t>
            </a:r>
          </a:p>
          <a:p>
            <a:pPr marL="0" indent="176213" algn="just" eaLnBrk="1" hangingPunct="1">
              <a:lnSpc>
                <a:spcPct val="80000"/>
              </a:lnSpc>
            </a:pPr>
            <a:r>
              <a:rPr lang="ru-RU" sz="2000" dirty="0"/>
              <a:t>обеспечение мотивации участников образовательной системы к непрерывному обучению и повышению качества образования;</a:t>
            </a:r>
          </a:p>
          <a:p>
            <a:pPr marL="0" indent="176213" algn="just" eaLnBrk="1" hangingPunct="1">
              <a:lnSpc>
                <a:spcPct val="80000"/>
              </a:lnSpc>
            </a:pPr>
            <a:r>
              <a:rPr lang="ru-RU" sz="2000" dirty="0"/>
              <a:t>разработка индикаторов развития образования РК;</a:t>
            </a:r>
          </a:p>
          <a:p>
            <a:pPr marL="0" indent="176213" algn="just" eaLnBrk="1" hangingPunct="1">
              <a:lnSpc>
                <a:spcPct val="80000"/>
              </a:lnSpc>
            </a:pPr>
            <a:r>
              <a:rPr lang="ru-RU" sz="2000" dirty="0"/>
              <a:t>разработка стратегии развития системы образования в РК.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2320925" y="373066"/>
            <a:ext cx="8229600" cy="706437"/>
          </a:xfrm>
          <a:noFill/>
        </p:spPr>
        <p:txBody>
          <a:bodyPr/>
          <a:lstStyle/>
          <a:p>
            <a:pPr eaLnBrk="1" hangingPunct="1"/>
            <a:r>
              <a:rPr lang="ru-RU" sz="2000" b="1" dirty="0"/>
              <a:t>Национальная система оценки качества образования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158403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00274" y="215900"/>
            <a:ext cx="8796867" cy="955675"/>
          </a:xfrm>
        </p:spPr>
        <p:txBody>
          <a:bodyPr/>
          <a:lstStyle/>
          <a:p>
            <a:pPr eaLnBrk="1" hangingPunct="1"/>
            <a:r>
              <a:rPr lang="ru-RU" sz="4000" dirty="0" smtClean="0"/>
              <a:t>Нормативная база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76250" y="1952626"/>
            <a:ext cx="11311467" cy="3744913"/>
          </a:xfrm>
        </p:spPr>
        <p:txBody>
          <a:bodyPr>
            <a:normAutofit fontScale="77500" lnSpcReduction="20000"/>
          </a:bodyPr>
          <a:lstStyle/>
          <a:p>
            <a:pPr marL="0" indent="0" algn="just" eaLnBrk="1" hangingPunct="1">
              <a:lnSpc>
                <a:spcPct val="160000"/>
              </a:lnSpc>
              <a:defRPr/>
            </a:pPr>
            <a:r>
              <a:rPr lang="ru-RU" sz="3000" dirty="0" smtClean="0"/>
              <a:t> Закон Республики Казахстан «Об образовании».</a:t>
            </a:r>
          </a:p>
          <a:p>
            <a:pPr marL="0" indent="0" algn="just" eaLnBrk="1" hangingPunct="1">
              <a:lnSpc>
                <a:spcPct val="160000"/>
              </a:lnSpc>
              <a:defRPr/>
            </a:pPr>
            <a:r>
              <a:rPr lang="ru-RU" sz="3000" dirty="0" smtClean="0"/>
              <a:t> Государственная программа развития образования Республики Казахстан на 2011-2020 годы.</a:t>
            </a:r>
          </a:p>
          <a:p>
            <a:pPr marL="0" indent="0" algn="just" eaLnBrk="1" hangingPunct="1">
              <a:lnSpc>
                <a:spcPct val="160000"/>
              </a:lnSpc>
              <a:defRPr/>
            </a:pPr>
            <a:r>
              <a:rPr lang="ru-RU" sz="3000" dirty="0" smtClean="0"/>
              <a:t> Национальный план действий по развитию функциональной грамотности школьников на 2012-2016 годы.</a:t>
            </a:r>
          </a:p>
          <a:p>
            <a:pPr marL="0" indent="0" algn="just" eaLnBrk="1" hangingPunct="1">
              <a:lnSpc>
                <a:spcPct val="160000"/>
              </a:lnSpc>
              <a:defRPr/>
            </a:pPr>
            <a:r>
              <a:rPr lang="ru-RU" sz="3000" dirty="0" smtClean="0"/>
              <a:t> Правила и инструкции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 smtClean="0"/>
          </a:p>
        </p:txBody>
      </p:sp>
    </p:spTree>
    <p:extLst>
      <p:ext uri="{BB962C8B-B14F-4D97-AF65-F5344CB8AC3E}">
        <p14:creationId xmlns:p14="http://schemas.microsoft.com/office/powerpoint/2010/main" val="33350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Инфраструктура НСОКО</a:t>
            </a:r>
            <a:br>
              <a:rPr lang="ru-RU" sz="2800" dirty="0" smtClean="0"/>
            </a:br>
            <a:endParaRPr lang="ru-RU" sz="2800" dirty="0"/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733425" y="1429385"/>
            <a:ext cx="10458450" cy="3999230"/>
            <a:chOff x="1206" y="1595"/>
            <a:chExt cx="9930" cy="5820"/>
          </a:xfrm>
        </p:grpSpPr>
        <p:cxnSp>
          <p:nvCxnSpPr>
            <p:cNvPr id="5" name="Прямая соединительная линия 4"/>
            <p:cNvCxnSpPr>
              <a:cxnSpLocks noChangeShapeType="1"/>
            </p:cNvCxnSpPr>
            <p:nvPr/>
          </p:nvCxnSpPr>
          <p:spPr bwMode="auto">
            <a:xfrm>
              <a:off x="6456" y="5635"/>
              <a:ext cx="825" cy="12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Прямая соединительная линия 5"/>
            <p:cNvCxnSpPr>
              <a:cxnSpLocks noChangeShapeType="1"/>
            </p:cNvCxnSpPr>
            <p:nvPr/>
          </p:nvCxnSpPr>
          <p:spPr bwMode="auto">
            <a:xfrm>
              <a:off x="6474" y="5660"/>
              <a:ext cx="807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Прямая соединительная линия 6"/>
            <p:cNvCxnSpPr>
              <a:cxnSpLocks noChangeShapeType="1"/>
            </p:cNvCxnSpPr>
            <p:nvPr/>
          </p:nvCxnSpPr>
          <p:spPr bwMode="auto">
            <a:xfrm flipV="1">
              <a:off x="6474" y="5072"/>
              <a:ext cx="881" cy="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8" name="Группа 7"/>
            <p:cNvGrpSpPr>
              <a:grpSpLocks/>
            </p:cNvGrpSpPr>
            <p:nvPr/>
          </p:nvGrpSpPr>
          <p:grpSpPr bwMode="auto">
            <a:xfrm>
              <a:off x="1206" y="1595"/>
              <a:ext cx="9930" cy="5820"/>
              <a:chOff x="0" y="0"/>
              <a:chExt cx="63055" cy="36957"/>
            </a:xfrm>
          </p:grpSpPr>
          <p:sp>
            <p:nvSpPr>
              <p:cNvPr id="9" name="Скругленный прямоугольник 8"/>
              <p:cNvSpPr>
                <a:spLocks noChangeArrowheads="1"/>
              </p:cNvSpPr>
              <p:nvPr/>
            </p:nvSpPr>
            <p:spPr bwMode="auto">
              <a:xfrm>
                <a:off x="0" y="14478"/>
                <a:ext cx="12096" cy="6286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НСОКО РК</a:t>
                </a:r>
                <a:endParaRPr lang="ru-RU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Скругленный прямоугольник 9"/>
              <p:cNvSpPr>
                <a:spLocks noChangeArrowheads="1"/>
              </p:cNvSpPr>
              <p:nvPr/>
            </p:nvSpPr>
            <p:spPr bwMode="auto">
              <a:xfrm>
                <a:off x="16954" y="20764"/>
                <a:ext cx="16383" cy="8287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indent="45021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Внешняя оценка учебных достижений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Скругленный прямоугольник 10"/>
              <p:cNvSpPr>
                <a:spLocks noChangeArrowheads="1"/>
              </p:cNvSpPr>
              <p:nvPr/>
            </p:nvSpPr>
            <p:spPr bwMode="auto">
              <a:xfrm>
                <a:off x="16954" y="7620"/>
                <a:ext cx="16383" cy="6858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indent="45021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Институциональная оценка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Скругленный прямоугольник 11"/>
              <p:cNvSpPr>
                <a:spLocks noChangeArrowheads="1"/>
              </p:cNvSpPr>
              <p:nvPr/>
            </p:nvSpPr>
            <p:spPr bwMode="auto">
              <a:xfrm>
                <a:off x="38576" y="31432"/>
                <a:ext cx="24479" cy="5525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indent="45021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Единое национальное тестирование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Скругленный прямоугольник 12"/>
              <p:cNvSpPr>
                <a:spLocks noChangeArrowheads="1"/>
              </p:cNvSpPr>
              <p:nvPr/>
            </p:nvSpPr>
            <p:spPr bwMode="auto">
              <a:xfrm>
                <a:off x="38576" y="25146"/>
                <a:ext cx="24479" cy="4857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indent="45021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Внешняя оценка учебных достижений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Скругленный прямоугольник 13"/>
              <p:cNvSpPr>
                <a:spLocks noChangeArrowheads="1"/>
              </p:cNvSpPr>
              <p:nvPr/>
            </p:nvSpPr>
            <p:spPr bwMode="auto">
              <a:xfrm>
                <a:off x="38576" y="18859"/>
                <a:ext cx="24479" cy="533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indent="45021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Комплексное тестирование абитуриентов 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Скругленный прямоугольник 14"/>
              <p:cNvSpPr>
                <a:spLocks noChangeArrowheads="1"/>
              </p:cNvSpPr>
              <p:nvPr/>
            </p:nvSpPr>
            <p:spPr bwMode="auto">
              <a:xfrm>
                <a:off x="38576" y="12477"/>
                <a:ext cx="24479" cy="5620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indent="45021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Государственная аттестация  организаций образования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Скругленный прямоугольник 15"/>
              <p:cNvSpPr>
                <a:spLocks noChangeArrowheads="1"/>
              </p:cNvSpPr>
              <p:nvPr/>
            </p:nvSpPr>
            <p:spPr bwMode="auto">
              <a:xfrm>
                <a:off x="38576" y="6381"/>
                <a:ext cx="24479" cy="4858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indent="45021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Аккредитация 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Скругленный прямоугольник 16"/>
              <p:cNvSpPr>
                <a:spLocks noChangeArrowheads="1"/>
              </p:cNvSpPr>
              <p:nvPr/>
            </p:nvSpPr>
            <p:spPr bwMode="auto">
              <a:xfrm>
                <a:off x="38576" y="0"/>
                <a:ext cx="24479" cy="4857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ctr" anchorCtr="0" upright="1">
                <a:noAutofit/>
              </a:bodyPr>
              <a:lstStyle/>
              <a:p>
                <a:pPr indent="450215"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20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Лицензирование </a:t>
                </a:r>
                <a:endPara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" name="Прямая соединительная линия 17"/>
              <p:cNvCxnSpPr>
                <a:cxnSpLocks noChangeShapeType="1"/>
              </p:cNvCxnSpPr>
              <p:nvPr/>
            </p:nvCxnSpPr>
            <p:spPr bwMode="auto">
              <a:xfrm flipV="1">
                <a:off x="33337" y="2857"/>
                <a:ext cx="5239" cy="752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9" name="Прямая соединительная линия 18"/>
              <p:cNvCxnSpPr>
                <a:cxnSpLocks noChangeShapeType="1"/>
              </p:cNvCxnSpPr>
              <p:nvPr/>
            </p:nvCxnSpPr>
            <p:spPr bwMode="auto">
              <a:xfrm flipV="1">
                <a:off x="33337" y="9048"/>
                <a:ext cx="5239" cy="133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0" name="Прямая соединительная линия 19"/>
              <p:cNvCxnSpPr>
                <a:cxnSpLocks noChangeShapeType="1"/>
              </p:cNvCxnSpPr>
              <p:nvPr/>
            </p:nvCxnSpPr>
            <p:spPr bwMode="auto">
              <a:xfrm>
                <a:off x="33337" y="10382"/>
                <a:ext cx="5239" cy="504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1" name="Прямая соединительная линия 20"/>
              <p:cNvCxnSpPr>
                <a:cxnSpLocks noChangeShapeType="1"/>
              </p:cNvCxnSpPr>
              <p:nvPr/>
            </p:nvCxnSpPr>
            <p:spPr bwMode="auto">
              <a:xfrm flipV="1">
                <a:off x="12096" y="11239"/>
                <a:ext cx="4858" cy="68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2" name="Прямая соединительная линия 21"/>
              <p:cNvCxnSpPr>
                <a:cxnSpLocks noChangeShapeType="1"/>
              </p:cNvCxnSpPr>
              <p:nvPr/>
            </p:nvCxnSpPr>
            <p:spPr bwMode="auto">
              <a:xfrm>
                <a:off x="12096" y="18097"/>
                <a:ext cx="4858" cy="70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42224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Уровни НСОКО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425" y="1600201"/>
            <a:ext cx="11229975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Национальная система оценки качества образования в Республике Казахстан осуществляется на двух уровнях</a:t>
            </a:r>
            <a:r>
              <a:rPr lang="ru-RU" dirty="0" smtClean="0"/>
              <a:t>:</a:t>
            </a:r>
            <a:endParaRPr lang="en-US" dirty="0" smtClean="0"/>
          </a:p>
          <a:p>
            <a:pPr lvl="0"/>
            <a:r>
              <a:rPr lang="en-US" dirty="0" err="1" smtClean="0"/>
              <a:t>институциональная</a:t>
            </a:r>
            <a:r>
              <a:rPr lang="en-US" dirty="0" smtClean="0"/>
              <a:t> </a:t>
            </a:r>
            <a:r>
              <a:rPr lang="en-US" dirty="0" err="1"/>
              <a:t>оценка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внешняя</a:t>
            </a:r>
            <a:r>
              <a:rPr lang="en-US" dirty="0"/>
              <a:t> </a:t>
            </a:r>
            <a:r>
              <a:rPr lang="en-US" dirty="0" err="1"/>
              <a:t>оценка</a:t>
            </a:r>
            <a:r>
              <a:rPr lang="en-US" dirty="0"/>
              <a:t> </a:t>
            </a:r>
            <a:r>
              <a:rPr lang="en-US" dirty="0" err="1"/>
              <a:t>качества</a:t>
            </a:r>
            <a:r>
              <a:rPr lang="en-US" dirty="0"/>
              <a:t> </a:t>
            </a:r>
            <a:r>
              <a:rPr lang="en-US" dirty="0" err="1"/>
              <a:t>знания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24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381000" y="1143000"/>
            <a:ext cx="11268075" cy="4816476"/>
            <a:chOff x="1774826" y="404814"/>
            <a:chExt cx="8569325" cy="6021387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>
              <a:off x="1774826" y="2852739"/>
              <a:ext cx="2305050" cy="1150937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b="1" dirty="0"/>
                <a:t>Экзамены и </a:t>
              </a:r>
            </a:p>
            <a:p>
              <a:pPr algn="ctr"/>
              <a:r>
                <a:rPr lang="ru-RU" b="1" dirty="0"/>
                <a:t>мониторинги, </a:t>
              </a:r>
            </a:p>
            <a:p>
              <a:pPr algn="ctr"/>
              <a:r>
                <a:rPr lang="ru-RU" b="1" dirty="0"/>
                <a:t>проводимые НЦТ</a:t>
              </a:r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>
              <a:off x="5016501" y="1196976"/>
              <a:ext cx="1582738" cy="719137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 sz="1600" b="1"/>
                <a:t>Среднее </a:t>
              </a:r>
            </a:p>
            <a:p>
              <a:pPr algn="ctr"/>
              <a:r>
                <a:rPr lang="ru-RU" sz="1600" b="1"/>
                <a:t>образование</a:t>
              </a:r>
            </a:p>
          </p:txBody>
        </p:sp>
        <p:sp>
          <p:nvSpPr>
            <p:cNvPr id="3077" name="AutoShape 5"/>
            <p:cNvSpPr>
              <a:spLocks noChangeArrowheads="1"/>
            </p:cNvSpPr>
            <p:nvPr/>
          </p:nvSpPr>
          <p:spPr bwMode="auto">
            <a:xfrm>
              <a:off x="5016501" y="2997201"/>
              <a:ext cx="1655763" cy="8636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600" b="1"/>
                <a:t>Высшее </a:t>
              </a:r>
            </a:p>
            <a:p>
              <a:pPr algn="ctr"/>
              <a:r>
                <a:rPr lang="ru-RU" sz="1600" b="1"/>
                <a:t>образование</a:t>
              </a:r>
            </a:p>
          </p:txBody>
        </p:sp>
        <p:sp>
          <p:nvSpPr>
            <p:cNvPr id="3078" name="AutoShape 6"/>
            <p:cNvSpPr>
              <a:spLocks noChangeArrowheads="1"/>
            </p:cNvSpPr>
            <p:nvPr/>
          </p:nvSpPr>
          <p:spPr bwMode="auto">
            <a:xfrm>
              <a:off x="4800601" y="4797426"/>
              <a:ext cx="1943100" cy="93662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b="1"/>
                <a:t>Послевузовское </a:t>
              </a:r>
            </a:p>
            <a:p>
              <a:pPr algn="ctr"/>
              <a:r>
                <a:rPr lang="ru-RU" b="1"/>
                <a:t>образование</a:t>
              </a:r>
            </a:p>
          </p:txBody>
        </p:sp>
        <p:sp>
          <p:nvSpPr>
            <p:cNvPr id="3079" name="AutoShape 7"/>
            <p:cNvSpPr>
              <a:spLocks noChangeArrowheads="1"/>
            </p:cNvSpPr>
            <p:nvPr/>
          </p:nvSpPr>
          <p:spPr bwMode="auto">
            <a:xfrm>
              <a:off x="6959601" y="1412876"/>
              <a:ext cx="3384550" cy="57626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/>
                <a:t>Государственная аттестация</a:t>
              </a:r>
            </a:p>
            <a:p>
              <a:pPr algn="ctr"/>
              <a:r>
                <a:rPr lang="ru-RU"/>
                <a:t> общего среднего образования</a:t>
              </a:r>
            </a:p>
          </p:txBody>
        </p:sp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6888164" y="908051"/>
              <a:ext cx="3384550" cy="288925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 sz="1700"/>
                <a:t>КТА</a:t>
              </a:r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6888164" y="404814"/>
              <a:ext cx="3384550" cy="36036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 dirty="0"/>
                <a:t>ВОУД СО</a:t>
              </a:r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6959601" y="2205039"/>
              <a:ext cx="3384550" cy="360362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ru-RU" sz="1700"/>
                <a:t>ЕНТ</a:t>
              </a:r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6959601" y="2781301"/>
              <a:ext cx="3384550" cy="57626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  <a:p>
              <a:pPr algn="ctr"/>
              <a:r>
                <a:rPr lang="ru-RU"/>
                <a:t>КТ при государственной </a:t>
              </a:r>
            </a:p>
            <a:p>
              <a:pPr algn="ctr"/>
              <a:r>
                <a:rPr lang="ru-RU"/>
                <a:t>аттестации вузов</a:t>
              </a:r>
            </a:p>
            <a:p>
              <a:pPr algn="ctr"/>
              <a:endParaRPr lang="ru-RU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6959601" y="3573464"/>
              <a:ext cx="3384550" cy="4318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ВОУД ВО</a:t>
              </a:r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4511676" y="1557339"/>
              <a:ext cx="0" cy="38877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4511676" y="1557339"/>
              <a:ext cx="5048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4511676" y="3357564"/>
              <a:ext cx="5032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4511676" y="5445126"/>
              <a:ext cx="288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 flipV="1">
              <a:off x="6600826" y="692151"/>
              <a:ext cx="287338" cy="792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V="1">
              <a:off x="6600826" y="1123951"/>
              <a:ext cx="287338" cy="360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6600826" y="1484314"/>
              <a:ext cx="358775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6600826" y="1484314"/>
              <a:ext cx="358775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 flipV="1">
              <a:off x="6672264" y="3068639"/>
              <a:ext cx="287338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6672264" y="3284539"/>
              <a:ext cx="287338" cy="431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4079876" y="3357564"/>
              <a:ext cx="431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AutoShape 24"/>
            <p:cNvSpPr>
              <a:spLocks noChangeArrowheads="1"/>
            </p:cNvSpPr>
            <p:nvPr/>
          </p:nvSpPr>
          <p:spPr bwMode="auto">
            <a:xfrm>
              <a:off x="6959601" y="5805489"/>
              <a:ext cx="3384550" cy="62071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 sz="1600" b="1"/>
                <a:t>КАЗТЕСТ</a:t>
              </a:r>
              <a:endParaRPr lang="ru-RU" b="1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6743701" y="5445126"/>
              <a:ext cx="215900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>
              <a:off x="6959601" y="4365626"/>
              <a:ext cx="3384550" cy="4318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ru-RU"/>
                <a:t>КТПР</a:t>
              </a:r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>
              <a:off x="6959601" y="4940301"/>
              <a:ext cx="3384550" cy="64770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  <a:p>
              <a:pPr algn="ctr"/>
              <a:r>
                <a:rPr lang="ru-RU"/>
                <a:t>Вступительные экзамены </a:t>
              </a:r>
            </a:p>
            <a:p>
              <a:pPr algn="ctr"/>
              <a:r>
                <a:rPr lang="ru-RU"/>
                <a:t>в магистратуру и докторантуру</a:t>
              </a:r>
            </a:p>
            <a:p>
              <a:pPr algn="ctr"/>
              <a:endParaRPr lang="ru-RU" sz="1700"/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 flipV="1">
              <a:off x="6743701" y="4508501"/>
              <a:ext cx="215900" cy="936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 flipV="1">
              <a:off x="6743701" y="5373689"/>
              <a:ext cx="215900" cy="7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714948" y="506746"/>
            <a:ext cx="6762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Экзамены и </a:t>
            </a:r>
            <a:r>
              <a:rPr lang="ru-RU" b="1" dirty="0" smtClean="0"/>
              <a:t>мониторинги,</a:t>
            </a:r>
            <a:r>
              <a:rPr lang="en-US" b="1" dirty="0" smtClean="0"/>
              <a:t> </a:t>
            </a:r>
            <a:r>
              <a:rPr lang="ru-RU" b="1" dirty="0" smtClean="0"/>
              <a:t>проводимые </a:t>
            </a:r>
            <a:r>
              <a:rPr lang="ru-RU" b="1" dirty="0"/>
              <a:t>НЦТ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8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zh.ahmetov\Desktop\Новый точечн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Кадровый потенциал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1) Специалисты </a:t>
            </a:r>
            <a:r>
              <a:rPr lang="ru-RU" dirty="0"/>
              <a:t>в области педагогических измерений проходят курсы повышения квалификации в рамках обучающих тренингов / семинаров с участием зарубежных экспертов:</a:t>
            </a:r>
          </a:p>
          <a:p>
            <a:pPr marL="0" indent="0">
              <a:buNone/>
            </a:pPr>
            <a:r>
              <a:rPr lang="ru-RU" dirty="0"/>
              <a:t>- авторский курс </a:t>
            </a:r>
            <a:r>
              <a:rPr lang="ru-RU" dirty="0" err="1" smtClean="0"/>
              <a:t>В.С.Аванесова</a:t>
            </a:r>
            <a:r>
              <a:rPr lang="ru-RU" dirty="0" smtClean="0"/>
              <a:t>, </a:t>
            </a:r>
            <a:r>
              <a:rPr lang="ru-RU" dirty="0" err="1" smtClean="0"/>
              <a:t>А.А.Маслак</a:t>
            </a:r>
            <a:r>
              <a:rPr lang="ru-RU" dirty="0" smtClean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семинары </a:t>
            </a:r>
            <a:r>
              <a:rPr lang="en-US" dirty="0"/>
              <a:t>CITO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- летняя школа.</a:t>
            </a:r>
          </a:p>
          <a:p>
            <a:pPr marL="0" indent="0" algn="just">
              <a:buNone/>
            </a:pPr>
            <a:r>
              <a:rPr lang="ru-RU" dirty="0" smtClean="0"/>
              <a:t>2) Разработчики </a:t>
            </a:r>
            <a:r>
              <a:rPr lang="ru-RU" dirty="0"/>
              <a:t>и эксперты тестовых заданий проходят обучение по программе, разработанной НЦТ.</a:t>
            </a:r>
          </a:p>
          <a:p>
            <a:pPr marL="0" indent="0" algn="just">
              <a:buNone/>
            </a:pPr>
            <a:r>
              <a:rPr lang="ru-RU" dirty="0" smtClean="0"/>
              <a:t>3) В </a:t>
            </a:r>
            <a:r>
              <a:rPr lang="ru-RU" dirty="0"/>
              <a:t>Казахском государственном Женском педагогическом университете с 2014 года ведется подготовка магистров по специальности «6М012400 – Педагогические измерения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4) Модернизация ИПК: образование АО «</a:t>
            </a:r>
            <a:r>
              <a:rPr lang="ru-RU" dirty="0" err="1" smtClean="0"/>
              <a:t>Орлеу</a:t>
            </a:r>
            <a:r>
              <a:rPr lang="ru-RU" dirty="0" smtClean="0"/>
              <a:t>», многоуровневые курсы повышения квалификации педагогических кадров (ЦПМ АО «НИШ»)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8008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1344</Words>
  <Application>Microsoft Office PowerPoint</Application>
  <PresentationFormat>Широкоэкранный</PresentationFormat>
  <Paragraphs>273</Paragraphs>
  <Slides>26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Arial Unicode MS</vt:lpstr>
      <vt:lpstr>Aharoni</vt:lpstr>
      <vt:lpstr>Arial</vt:lpstr>
      <vt:lpstr>Calibri</vt:lpstr>
      <vt:lpstr>Calibri Light</vt:lpstr>
      <vt:lpstr>KZ Times New Roman</vt:lpstr>
      <vt:lpstr>Times New Roman</vt:lpstr>
      <vt:lpstr>Тема Office</vt:lpstr>
      <vt:lpstr>Оформление по умолчанию</vt:lpstr>
      <vt:lpstr>Опыт Республики Казахстан в формировании национальной системы оценки качества общего (школьного) образования  (с фокусом на национальных экзаменах и мониторинговых исследованиях образовательных достижений) </vt:lpstr>
      <vt:lpstr>Система образования Казахстана</vt:lpstr>
      <vt:lpstr>Национальная система оценки качества образования Республики Казахстан</vt:lpstr>
      <vt:lpstr>Национальная система оценки качества образования Республики Казахстан</vt:lpstr>
      <vt:lpstr>Нормативная база </vt:lpstr>
      <vt:lpstr>Инфраструктура НСОКО </vt:lpstr>
      <vt:lpstr>Уровни НСОКО</vt:lpstr>
      <vt:lpstr>Презентация PowerPoint</vt:lpstr>
      <vt:lpstr>Кадровый потенциал </vt:lpstr>
      <vt:lpstr>Международный сравнительные исследования</vt:lpstr>
      <vt:lpstr>Задачи ПГК: - осуществление оценки учебных достижений обучающихся; - оценка эффективности организации учебного процесса; - выработка рекомендаций по совершенствованию государственных общеобязательных стандартов образования; - проведение сравнительного анализа качества образовательных услуг, предоставляемых организациями образования. </vt:lpstr>
      <vt:lpstr>Презентация PowerPoint</vt:lpstr>
      <vt:lpstr>Национальные исследования ВНЕШНЯЯ ОЦЕНКА УЧЕБНЫХ ДОСТИЖЕНИЙ</vt:lpstr>
      <vt:lpstr>ВОУД</vt:lpstr>
      <vt:lpstr>Презентация PowerPoint</vt:lpstr>
      <vt:lpstr> Независимое мониторинговое исследование </vt:lpstr>
      <vt:lpstr>ВЫПУСКНЫЕ И ВСТУПИТЕЛЬНЫЕ  ЭКЗАМЕНЫ</vt:lpstr>
      <vt:lpstr>КОМПЛЕКСНОЕ ТЕСТИРОВАНИЕ АБИТУРИЕНТОВ</vt:lpstr>
      <vt:lpstr>Единое национальное тестирование</vt:lpstr>
      <vt:lpstr>Презентация PowerPoint</vt:lpstr>
      <vt:lpstr>       Проблемы </vt:lpstr>
      <vt:lpstr>Презентация PowerPoint</vt:lpstr>
      <vt:lpstr> Раздельное проведение итоговых экзаменов по окончанию школы и вступительных экзаменов в вузы </vt:lpstr>
      <vt:lpstr>Презентация PowerPoint</vt:lpstr>
      <vt:lpstr>Внутришкольная система оценивания </vt:lpstr>
      <vt:lpstr>Основные уроки и перспективы развития НСОКО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Гульжан Примбетова</dc:creator>
  <cp:lastModifiedBy>Гульжан Примбетова</cp:lastModifiedBy>
  <cp:revision>21</cp:revision>
  <cp:lastPrinted>2015-10-28T09:43:24Z</cp:lastPrinted>
  <dcterms:created xsi:type="dcterms:W3CDTF">2015-10-26T06:34:17Z</dcterms:created>
  <dcterms:modified xsi:type="dcterms:W3CDTF">2015-10-28T10:54:02Z</dcterms:modified>
</cp:coreProperties>
</file>