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0" r:id="rId10"/>
    <p:sldId id="259" r:id="rId11"/>
    <p:sldId id="261" r:id="rId12"/>
    <p:sldId id="274" r:id="rId13"/>
    <p:sldId id="264" r:id="rId14"/>
    <p:sldId id="262" r:id="rId15"/>
    <p:sldId id="263" r:id="rId16"/>
    <p:sldId id="265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e2\Desktop\&#1084;&#1086;&#1085;&#1080;&#1090;&#1086;&#1088;&#1080;&#1085;&#1075;&#1080;%202013\&#1080;&#1089;&#1093;.%20&#1084;&#1086;&#1085;&#1080;&#1090;&#1086;&#1088;&#1080;&#1085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8;&#1077;&#1079;&#1091;&#1083;&#1100;&#1090;&#1072;&#1090;&#1099;%20&#1045;&#1043;&#1069;%202013\&#1050;&#1086;&#1087;&#1080;&#1103;%204%20&#1082;&#1083;&#1072;&#1089;&#108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88;&#1077;&#1079;&#1091;&#1083;&#1100;&#1090;&#1072;&#1090;&#1099;%20&#1045;&#1043;&#1069;%202013\&#1050;&#1086;&#1087;&#1080;&#1103;%204%20&#1082;&#1083;&#1072;&#1089;&#108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7;&#1080;&#1075;&#1072;&#1085;&#1096;&#1080;&#1085;&#1072;\Desktop\&#1080;&#1089;&#1093;%20&#1082;%20&#1085;&#1077;&#1091;&#1076;&#1086;&#1074;&#1083;%20&#1088;&#1077;&#1079;.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47;&#1080;&#1075;&#1072;&#1085;&#1096;&#1080;&#1085;&#1072;\Desktop\&#1080;&#1089;&#1093;%20&#1082;%20&#1085;&#1077;&#1091;&#1076;&#1086;&#1074;&#1083;%20&#1088;&#1077;&#1079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8;&#1077;&#1079;&#1091;&#1083;&#1100;&#1090;&#1072;&#1090;&#1099;%20&#1045;&#1043;&#1069;%202013\&#1050;&#1086;&#1087;&#1080;&#1103;%204%20&#1082;&#1083;&#1072;&#1089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Лист6!$A$4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94150914448805E-3"/>
                  <c:y val="9.463718123460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94150914448648E-3"/>
                  <c:y val="8.603380112236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97075457224383E-3"/>
                  <c:y val="0.103240561346842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8.603380112236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Лист6!$B$3:$E$3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Лист6!$B$4:$E$4</c:f>
              <c:numCache>
                <c:formatCode>General</c:formatCode>
                <c:ptCount val="4"/>
                <c:pt idx="0">
                  <c:v>67.099999999999994</c:v>
                </c:pt>
                <c:pt idx="1">
                  <c:v>69</c:v>
                </c:pt>
                <c:pt idx="2">
                  <c:v>63</c:v>
                </c:pt>
                <c:pt idx="3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Лист6!$A$5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7430421010132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91226371673164E-3"/>
                  <c:y val="9.033549117848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594150914448648E-3"/>
                  <c:y val="8.173211106625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8.1732111066250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Лист6!$B$3:$E$3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Лист6!$B$5:$E$5</c:f>
              <c:numCache>
                <c:formatCode>General</c:formatCode>
                <c:ptCount val="4"/>
                <c:pt idx="0">
                  <c:v>72.7</c:v>
                </c:pt>
                <c:pt idx="1">
                  <c:v>71.900000000000006</c:v>
                </c:pt>
                <c:pt idx="2">
                  <c:v>65.5</c:v>
                </c:pt>
                <c:pt idx="3">
                  <c:v>70.7</c:v>
                </c:pt>
              </c:numCache>
            </c:numRef>
          </c:val>
        </c:ser>
        <c:ser>
          <c:idx val="2"/>
          <c:order val="2"/>
          <c:tx>
            <c:strRef>
              <c:f>Лист6!$A$6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94150914448648E-3"/>
                  <c:y val="8.603380112236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94150914448648E-3"/>
                  <c:y val="7.743042101013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97075457224383E-3"/>
                  <c:y val="0.103240561346842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797075457224383E-3"/>
                  <c:y val="7.743042101013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Лист6!$B$3:$E$3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Лист6!$B$6:$E$6</c:f>
              <c:numCache>
                <c:formatCode>General</c:formatCode>
                <c:ptCount val="4"/>
                <c:pt idx="0">
                  <c:v>65.8</c:v>
                </c:pt>
                <c:pt idx="1">
                  <c:v>70</c:v>
                </c:pt>
                <c:pt idx="2">
                  <c:v>65</c:v>
                </c:pt>
                <c:pt idx="3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598464"/>
        <c:axId val="115600000"/>
        <c:axId val="0"/>
      </c:bar3DChart>
      <c:catAx>
        <c:axId val="11559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600000"/>
        <c:crosses val="autoZero"/>
        <c:auto val="1"/>
        <c:lblAlgn val="ctr"/>
        <c:lblOffset val="100"/>
        <c:noMultiLvlLbl val="0"/>
      </c:catAx>
      <c:valAx>
        <c:axId val="11560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598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Лист5!$A$5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182401268129512E-3"/>
                  <c:y val="8.377541384290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4956949227863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547203804388511E-3"/>
                  <c:y val="8.8184646150428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700311076547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Лист5!$B$4:$E$4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Лист5!$B$5:$E$5</c:f>
              <c:numCache>
                <c:formatCode>General</c:formatCode>
                <c:ptCount val="4"/>
                <c:pt idx="0">
                  <c:v>74.8</c:v>
                </c:pt>
                <c:pt idx="1">
                  <c:v>65</c:v>
                </c:pt>
                <c:pt idx="2">
                  <c:v>61</c:v>
                </c:pt>
                <c:pt idx="3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Лист5!$A$6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182401268129512E-3"/>
                  <c:y val="7.9366181535385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9366181535385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259387845794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547203804388511E-3"/>
                  <c:y val="7.0547716920342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Лист5!$B$4:$E$4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Лист5!$B$6:$E$6</c:f>
              <c:numCache>
                <c:formatCode>General</c:formatCode>
                <c:ptCount val="4"/>
                <c:pt idx="0">
                  <c:v>77.7</c:v>
                </c:pt>
                <c:pt idx="1">
                  <c:v>69</c:v>
                </c:pt>
                <c:pt idx="2">
                  <c:v>67.3</c:v>
                </c:pt>
                <c:pt idx="3">
                  <c:v>64.5</c:v>
                </c:pt>
              </c:numCache>
            </c:numRef>
          </c:val>
        </c:ser>
        <c:ser>
          <c:idx val="2"/>
          <c:order val="2"/>
          <c:tx>
            <c:strRef>
              <c:f>Лист5!$A$7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8184646150428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9.259387845794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364802536258856E-3"/>
                  <c:y val="9.259387845794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729605072517824E-3"/>
                  <c:y val="9.259387845794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Лист5!$B$4:$E$4</c:f>
              <c:strCache>
                <c:ptCount val="4"/>
                <c:pt idx="0">
                  <c:v>4 классы</c:v>
                </c:pt>
                <c:pt idx="1">
                  <c:v>6 классы</c:v>
                </c:pt>
                <c:pt idx="2">
                  <c:v>8 классы</c:v>
                </c:pt>
                <c:pt idx="3">
                  <c:v>10 классы</c:v>
                </c:pt>
              </c:strCache>
            </c:strRef>
          </c:cat>
          <c:val>
            <c:numRef>
              <c:f>Лист5!$B$7:$E$7</c:f>
              <c:numCache>
                <c:formatCode>General</c:formatCode>
                <c:ptCount val="4"/>
                <c:pt idx="0">
                  <c:v>81.5</c:v>
                </c:pt>
                <c:pt idx="1">
                  <c:v>67</c:v>
                </c:pt>
                <c:pt idx="2">
                  <c:v>64</c:v>
                </c:pt>
                <c:pt idx="3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648000"/>
        <c:axId val="115649536"/>
        <c:axId val="0"/>
      </c:bar3DChart>
      <c:catAx>
        <c:axId val="11564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649536"/>
        <c:crosses val="autoZero"/>
        <c:auto val="1"/>
        <c:lblAlgn val="ctr"/>
        <c:lblOffset val="100"/>
        <c:noMultiLvlLbl val="0"/>
      </c:catAx>
      <c:valAx>
        <c:axId val="11564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648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565522391694705E-2"/>
          <c:y val="2.6089283487307074E-2"/>
          <c:w val="0.93453576323047305"/>
          <c:h val="0.62577267073473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мат!$C$1</c:f>
              <c:strCache>
                <c:ptCount val="1"/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мат!$B$2:$B$37</c:f>
              <c:strCache>
                <c:ptCount val="36"/>
                <c:pt idx="0">
                  <c:v>Заинский</c:v>
                </c:pt>
                <c:pt idx="1">
                  <c:v>Актанышский</c:v>
                </c:pt>
                <c:pt idx="2">
                  <c:v>Арский</c:v>
                </c:pt>
                <c:pt idx="3">
                  <c:v>Буинский</c:v>
                </c:pt>
                <c:pt idx="4">
                  <c:v>Кукморский</c:v>
                </c:pt>
                <c:pt idx="5">
                  <c:v>Нижнекамский</c:v>
                </c:pt>
                <c:pt idx="6">
                  <c:v>Ново-Савиновский</c:v>
                </c:pt>
                <c:pt idx="7">
                  <c:v>Советский</c:v>
                </c:pt>
                <c:pt idx="8">
                  <c:v>Вахитовский</c:v>
                </c:pt>
                <c:pt idx="9">
                  <c:v>Мамадышский</c:v>
                </c:pt>
                <c:pt idx="10">
                  <c:v>Приволжский</c:v>
                </c:pt>
                <c:pt idx="11">
                  <c:v>г.Набережные Челны</c:v>
                </c:pt>
                <c:pt idx="12">
                  <c:v>Тетюшский</c:v>
                </c:pt>
                <c:pt idx="13">
                  <c:v>Алексеевский</c:v>
                </c:pt>
                <c:pt idx="14">
                  <c:v>Московский</c:v>
                </c:pt>
                <c:pt idx="15">
                  <c:v>Атнинский</c:v>
                </c:pt>
                <c:pt idx="16">
                  <c:v>Авиастроительный</c:v>
                </c:pt>
                <c:pt idx="20">
                  <c:v>Спасский</c:v>
                </c:pt>
                <c:pt idx="21">
                  <c:v>Бавлинский</c:v>
                </c:pt>
                <c:pt idx="22">
                  <c:v>Рыбно-Слободский</c:v>
                </c:pt>
                <c:pt idx="23">
                  <c:v>Лаишевский</c:v>
                </c:pt>
                <c:pt idx="24">
                  <c:v>Кировский</c:v>
                </c:pt>
                <c:pt idx="25">
                  <c:v>Чистопольский</c:v>
                </c:pt>
                <c:pt idx="26">
                  <c:v>Апастовский</c:v>
                </c:pt>
                <c:pt idx="27">
                  <c:v>Камско-Устьинский</c:v>
                </c:pt>
                <c:pt idx="28">
                  <c:v>Тукаевский</c:v>
                </c:pt>
                <c:pt idx="29">
                  <c:v>Верхнеуслонский</c:v>
                </c:pt>
                <c:pt idx="30">
                  <c:v>Менделеевский</c:v>
                </c:pt>
                <c:pt idx="31">
                  <c:v>Муслюмовский</c:v>
                </c:pt>
                <c:pt idx="32">
                  <c:v>Высокогорский</c:v>
                </c:pt>
                <c:pt idx="33">
                  <c:v>Мензелинский</c:v>
                </c:pt>
                <c:pt idx="34">
                  <c:v>Агрызский</c:v>
                </c:pt>
                <c:pt idx="35">
                  <c:v>Ютазинский</c:v>
                </c:pt>
              </c:strCache>
            </c:strRef>
          </c:cat>
          <c:val>
            <c:numRef>
              <c:f>мат!$C$2:$C$37</c:f>
              <c:numCache>
                <c:formatCode>General</c:formatCode>
                <c:ptCount val="36"/>
                <c:pt idx="0">
                  <c:v>74.510000000000005</c:v>
                </c:pt>
                <c:pt idx="1">
                  <c:v>73.03</c:v>
                </c:pt>
                <c:pt idx="2">
                  <c:v>72.290000000000006</c:v>
                </c:pt>
                <c:pt idx="3">
                  <c:v>72.069999999999993</c:v>
                </c:pt>
                <c:pt idx="4">
                  <c:v>71.08</c:v>
                </c:pt>
                <c:pt idx="5">
                  <c:v>69.95</c:v>
                </c:pt>
                <c:pt idx="6">
                  <c:v>69.55</c:v>
                </c:pt>
                <c:pt idx="7">
                  <c:v>69.440000000000026</c:v>
                </c:pt>
                <c:pt idx="8">
                  <c:v>69.209999999999994</c:v>
                </c:pt>
                <c:pt idx="9">
                  <c:v>68.930000000000007</c:v>
                </c:pt>
                <c:pt idx="10">
                  <c:v>68.510000000000005</c:v>
                </c:pt>
                <c:pt idx="11">
                  <c:v>68.39</c:v>
                </c:pt>
                <c:pt idx="12">
                  <c:v>66.349999999999994</c:v>
                </c:pt>
                <c:pt idx="13">
                  <c:v>66.3</c:v>
                </c:pt>
                <c:pt idx="14">
                  <c:v>65.75</c:v>
                </c:pt>
                <c:pt idx="15">
                  <c:v>65.679999999999978</c:v>
                </c:pt>
                <c:pt idx="16">
                  <c:v>65.66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60.78</c:v>
                </c:pt>
                <c:pt idx="21">
                  <c:v>60.56</c:v>
                </c:pt>
                <c:pt idx="22">
                  <c:v>59.55</c:v>
                </c:pt>
                <c:pt idx="23">
                  <c:v>59.45</c:v>
                </c:pt>
                <c:pt idx="24">
                  <c:v>59.220000000000013</c:v>
                </c:pt>
                <c:pt idx="25">
                  <c:v>58.58</c:v>
                </c:pt>
                <c:pt idx="26">
                  <c:v>58.32</c:v>
                </c:pt>
                <c:pt idx="27">
                  <c:v>57.790000000000013</c:v>
                </c:pt>
                <c:pt idx="28">
                  <c:v>57.720000000000013</c:v>
                </c:pt>
                <c:pt idx="29">
                  <c:v>57.11</c:v>
                </c:pt>
                <c:pt idx="30">
                  <c:v>56.18</c:v>
                </c:pt>
                <c:pt idx="31">
                  <c:v>55.82</c:v>
                </c:pt>
                <c:pt idx="32">
                  <c:v>55.05</c:v>
                </c:pt>
                <c:pt idx="33">
                  <c:v>54.48</c:v>
                </c:pt>
                <c:pt idx="34">
                  <c:v>51.34</c:v>
                </c:pt>
                <c:pt idx="35">
                  <c:v>50.02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69568"/>
        <c:axId val="115871104"/>
      </c:barChart>
      <c:catAx>
        <c:axId val="115869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15871104"/>
        <c:crosses val="autoZero"/>
        <c:auto val="1"/>
        <c:lblAlgn val="ctr"/>
        <c:lblOffset val="100"/>
        <c:noMultiLvlLbl val="0"/>
      </c:catAx>
      <c:valAx>
        <c:axId val="11587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869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рус!$B$1</c:f>
              <c:strCache>
                <c:ptCount val="1"/>
                <c:pt idx="0">
                  <c:v>Ср. итоговый балл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рус!$A$2:$A$32</c:f>
              <c:strCache>
                <c:ptCount val="31"/>
                <c:pt idx="0">
                  <c:v>Заинский</c:v>
                </c:pt>
                <c:pt idx="1">
                  <c:v>Ново-Савиновский</c:v>
                </c:pt>
                <c:pt idx="2">
                  <c:v>Вахитовский</c:v>
                </c:pt>
                <c:pt idx="3">
                  <c:v>Актанышский</c:v>
                </c:pt>
                <c:pt idx="4">
                  <c:v>Тетюшский</c:v>
                </c:pt>
                <c:pt idx="5">
                  <c:v>Приволжский</c:v>
                </c:pt>
                <c:pt idx="6">
                  <c:v>г.Набережные Челны</c:v>
                </c:pt>
                <c:pt idx="7">
                  <c:v>Советский</c:v>
                </c:pt>
                <c:pt idx="8">
                  <c:v>Московский</c:v>
                </c:pt>
                <c:pt idx="9">
                  <c:v>Нижнекамский</c:v>
                </c:pt>
                <c:pt idx="10">
                  <c:v>Алексеевский</c:v>
                </c:pt>
                <c:pt idx="11">
                  <c:v>Арский</c:v>
                </c:pt>
                <c:pt idx="12">
                  <c:v>Буинский</c:v>
                </c:pt>
                <c:pt idx="13">
                  <c:v>Авиастроительный</c:v>
                </c:pt>
                <c:pt idx="14">
                  <c:v>Тюлячинский</c:v>
                </c:pt>
                <c:pt idx="15">
                  <c:v>Бугульминский</c:v>
                </c:pt>
                <c:pt idx="16">
                  <c:v>Лениногорский</c:v>
                </c:pt>
                <c:pt idx="17">
                  <c:v>Черемшанский</c:v>
                </c:pt>
                <c:pt idx="18">
                  <c:v>Атнинский</c:v>
                </c:pt>
                <c:pt idx="19">
                  <c:v>Аксубаевский</c:v>
                </c:pt>
                <c:pt idx="20">
                  <c:v>Зеленодольский</c:v>
                </c:pt>
                <c:pt idx="24">
                  <c:v>Сармановский</c:v>
                </c:pt>
                <c:pt idx="25">
                  <c:v>Лаишевский</c:v>
                </c:pt>
                <c:pt idx="26">
                  <c:v>Тукаевский</c:v>
                </c:pt>
                <c:pt idx="27">
                  <c:v>Ютазинский</c:v>
                </c:pt>
                <c:pt idx="28">
                  <c:v>Муслюмовский</c:v>
                </c:pt>
                <c:pt idx="29">
                  <c:v>Верхнеуслонский</c:v>
                </c:pt>
                <c:pt idx="30">
                  <c:v>Чистопольский</c:v>
                </c:pt>
              </c:strCache>
            </c:strRef>
          </c:cat>
          <c:val>
            <c:numRef>
              <c:f>рус!$B$2:$B$32</c:f>
              <c:numCache>
                <c:formatCode>General</c:formatCode>
                <c:ptCount val="31"/>
                <c:pt idx="0">
                  <c:v>85.169999999999987</c:v>
                </c:pt>
                <c:pt idx="1">
                  <c:v>85.16</c:v>
                </c:pt>
                <c:pt idx="2">
                  <c:v>84.81</c:v>
                </c:pt>
                <c:pt idx="3">
                  <c:v>84.3</c:v>
                </c:pt>
                <c:pt idx="4">
                  <c:v>84.02</c:v>
                </c:pt>
                <c:pt idx="5">
                  <c:v>83.77</c:v>
                </c:pt>
                <c:pt idx="6">
                  <c:v>83.669999999999987</c:v>
                </c:pt>
                <c:pt idx="7">
                  <c:v>83.669999999999987</c:v>
                </c:pt>
                <c:pt idx="8">
                  <c:v>83.52</c:v>
                </c:pt>
                <c:pt idx="9">
                  <c:v>83.33</c:v>
                </c:pt>
                <c:pt idx="10">
                  <c:v>82.83</c:v>
                </c:pt>
                <c:pt idx="11">
                  <c:v>82.78</c:v>
                </c:pt>
                <c:pt idx="12">
                  <c:v>82.69</c:v>
                </c:pt>
                <c:pt idx="13">
                  <c:v>82.3</c:v>
                </c:pt>
                <c:pt idx="14">
                  <c:v>82.11999999999999</c:v>
                </c:pt>
                <c:pt idx="15">
                  <c:v>82</c:v>
                </c:pt>
                <c:pt idx="16">
                  <c:v>81.8</c:v>
                </c:pt>
                <c:pt idx="17">
                  <c:v>81.09</c:v>
                </c:pt>
                <c:pt idx="18">
                  <c:v>80.92</c:v>
                </c:pt>
                <c:pt idx="19">
                  <c:v>80.77</c:v>
                </c:pt>
                <c:pt idx="20">
                  <c:v>80.61999999999999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76.36999999999999</c:v>
                </c:pt>
                <c:pt idx="25">
                  <c:v>76.069999999999993</c:v>
                </c:pt>
                <c:pt idx="26">
                  <c:v>75.11</c:v>
                </c:pt>
                <c:pt idx="27">
                  <c:v>74.760000000000005</c:v>
                </c:pt>
                <c:pt idx="28">
                  <c:v>74.489999999999995</c:v>
                </c:pt>
                <c:pt idx="29">
                  <c:v>74.440000000000026</c:v>
                </c:pt>
                <c:pt idx="30">
                  <c:v>73.36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13088"/>
        <c:axId val="115914624"/>
      </c:barChart>
      <c:catAx>
        <c:axId val="115913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15914624"/>
        <c:crosses val="autoZero"/>
        <c:auto val="1"/>
        <c:lblAlgn val="ctr"/>
        <c:lblOffset val="100"/>
        <c:noMultiLvlLbl val="0"/>
      </c:catAx>
      <c:valAx>
        <c:axId val="11591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91308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5400000" algn="t" rotWithShape="0">
        <a:prstClr val="black">
          <a:alpha val="40000"/>
        </a:prstClr>
      </a:outerShdw>
    </a:effectLst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74535974345587E-2"/>
          <c:y val="0.13397891246484553"/>
          <c:w val="0.8581851165663138"/>
          <c:h val="0.8233808688710294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матем.!$B$3</c:f>
              <c:strCache>
                <c:ptCount val="1"/>
                <c:pt idx="0">
                  <c:v>2011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xVal>
            <c:strRef>
              <c:f>матем.!$A$4:$A$9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матем.!$B$4:$B$9</c:f>
              <c:numCache>
                <c:formatCode>General</c:formatCode>
                <c:ptCount val="6"/>
                <c:pt idx="0">
                  <c:v>-3.8</c:v>
                </c:pt>
                <c:pt idx="1">
                  <c:v>-4</c:v>
                </c:pt>
                <c:pt idx="2">
                  <c:v>-7.8</c:v>
                </c:pt>
                <c:pt idx="3">
                  <c:v>-11.9</c:v>
                </c:pt>
                <c:pt idx="4">
                  <c:v>-11</c:v>
                </c:pt>
                <c:pt idx="5">
                  <c:v>-1.9000000000000001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матем.!$C$3</c:f>
              <c:strCache>
                <c:ptCount val="1"/>
                <c:pt idx="0">
                  <c:v>2012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xVal>
            <c:strRef>
              <c:f>матем.!$A$4:$A$9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матем.!$C$4:$C$9</c:f>
              <c:numCache>
                <c:formatCode>General</c:formatCode>
                <c:ptCount val="6"/>
                <c:pt idx="0">
                  <c:v>-3.1</c:v>
                </c:pt>
                <c:pt idx="1">
                  <c:v>-3</c:v>
                </c:pt>
                <c:pt idx="2">
                  <c:v>-6.3</c:v>
                </c:pt>
                <c:pt idx="3">
                  <c:v>-11.5</c:v>
                </c:pt>
                <c:pt idx="4">
                  <c:v>-3.1</c:v>
                </c:pt>
                <c:pt idx="5">
                  <c:v>-2.4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матем.!$D$3</c:f>
              <c:strCache>
                <c:ptCount val="1"/>
                <c:pt idx="0">
                  <c:v>2013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0"/>
              <c:layout>
                <c:manualLayout>
                  <c:x val="-1.7935860233985353E-2"/>
                  <c:y val="7.55221733893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41982529248163E-2"/>
                  <c:y val="5.2865521372576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09135331479267E-2"/>
                  <c:y val="6.293514449116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409135331479267E-2"/>
                  <c:y val="5.7900332931869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матем.!$A$4:$A$9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матем.!$D$4:$D$9</c:f>
              <c:numCache>
                <c:formatCode>General</c:formatCode>
                <c:ptCount val="6"/>
                <c:pt idx="0">
                  <c:v>-3.4</c:v>
                </c:pt>
                <c:pt idx="1">
                  <c:v>-5</c:v>
                </c:pt>
                <c:pt idx="2">
                  <c:v>-9</c:v>
                </c:pt>
                <c:pt idx="3">
                  <c:v>-18</c:v>
                </c:pt>
                <c:pt idx="4">
                  <c:v>-4.5</c:v>
                </c:pt>
                <c:pt idx="5">
                  <c:v>-22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62240"/>
        <c:axId val="115963776"/>
      </c:scatterChart>
      <c:valAx>
        <c:axId val="115962240"/>
        <c:scaling>
          <c:orientation val="minMax"/>
        </c:scaling>
        <c:delete val="1"/>
        <c:axPos val="b"/>
        <c:majorTickMark val="out"/>
        <c:minorTickMark val="none"/>
        <c:tickLblPos val="none"/>
        <c:crossAx val="115963776"/>
        <c:crosses val="autoZero"/>
        <c:crossBetween val="midCat"/>
      </c:valAx>
      <c:valAx>
        <c:axId val="1159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96224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80763659565181E-2"/>
          <c:y val="0.14519771045567842"/>
          <c:w val="0.85611982346666471"/>
          <c:h val="0.838721865430451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'рус. яз.'!$B$3</c:f>
              <c:strCache>
                <c:ptCount val="1"/>
                <c:pt idx="0">
                  <c:v>2011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xVal>
            <c:strRef>
              <c:f>'рус. яз.'!$A$4:$A$9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'рус. яз.'!$B$4:$B$9</c:f>
              <c:numCache>
                <c:formatCode>General</c:formatCode>
                <c:ptCount val="6"/>
                <c:pt idx="0">
                  <c:v>-1.9000000000000001</c:v>
                </c:pt>
                <c:pt idx="1">
                  <c:v>-1</c:v>
                </c:pt>
                <c:pt idx="2">
                  <c:v>-3</c:v>
                </c:pt>
                <c:pt idx="3">
                  <c:v>-15.3</c:v>
                </c:pt>
                <c:pt idx="4">
                  <c:v>-2</c:v>
                </c:pt>
                <c:pt idx="5">
                  <c:v>-1.2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'рус. яз.'!$C$3</c:f>
              <c:strCache>
                <c:ptCount val="1"/>
                <c:pt idx="0">
                  <c:v>2012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xVal>
            <c:strRef>
              <c:f>'рус. яз.'!$A$4:$A$9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'рус. яз.'!$C$4:$C$9</c:f>
              <c:numCache>
                <c:formatCode>General</c:formatCode>
                <c:ptCount val="6"/>
                <c:pt idx="0">
                  <c:v>-3.5</c:v>
                </c:pt>
                <c:pt idx="1">
                  <c:v>-10.1</c:v>
                </c:pt>
                <c:pt idx="2">
                  <c:v>-10.1</c:v>
                </c:pt>
                <c:pt idx="3">
                  <c:v>-3.3</c:v>
                </c:pt>
                <c:pt idx="4">
                  <c:v>-7.9</c:v>
                </c:pt>
                <c:pt idx="5">
                  <c:v>-1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'рус. яз.'!$D$3</c:f>
              <c:strCache>
                <c:ptCount val="1"/>
                <c:pt idx="0">
                  <c:v>2013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dLbl>
              <c:idx val="1"/>
              <c:layout>
                <c:manualLayout>
                  <c:x val="-2.9895369736870226E-3"/>
                  <c:y val="-3.952569990055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11064276339601E-2"/>
                  <c:y val="-4.7430839880663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452916381591523E-2"/>
                  <c:y val="5.0065886540700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790739473740582E-3"/>
                  <c:y val="5.7971026520810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'рус. яз.'!$A$4:$A$9</c:f>
              <c:strCache>
                <c:ptCount val="6"/>
                <c:pt idx="0">
                  <c:v>4 класс</c:v>
                </c:pt>
                <c:pt idx="1">
                  <c:v>6 класс</c:v>
                </c:pt>
                <c:pt idx="2">
                  <c:v>8 класс</c:v>
                </c:pt>
                <c:pt idx="3">
                  <c:v>9 класс</c:v>
                </c:pt>
                <c:pt idx="4">
                  <c:v>10 класс</c:v>
                </c:pt>
                <c:pt idx="5">
                  <c:v>11 класс</c:v>
                </c:pt>
              </c:strCache>
            </c:strRef>
          </c:xVal>
          <c:yVal>
            <c:numRef>
              <c:f>'рус. яз.'!$D$4:$D$9</c:f>
              <c:numCache>
                <c:formatCode>General</c:formatCode>
                <c:ptCount val="6"/>
                <c:pt idx="0">
                  <c:v>-0.9</c:v>
                </c:pt>
                <c:pt idx="1">
                  <c:v>-6</c:v>
                </c:pt>
                <c:pt idx="2">
                  <c:v>-7</c:v>
                </c:pt>
                <c:pt idx="3">
                  <c:v>-4</c:v>
                </c:pt>
                <c:pt idx="4">
                  <c:v>-3</c:v>
                </c:pt>
                <c:pt idx="5">
                  <c:v>-1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023296"/>
        <c:axId val="116024832"/>
      </c:scatterChart>
      <c:valAx>
        <c:axId val="116023296"/>
        <c:scaling>
          <c:orientation val="minMax"/>
        </c:scaling>
        <c:delete val="1"/>
        <c:axPos val="b"/>
        <c:majorTickMark val="out"/>
        <c:minorTickMark val="none"/>
        <c:tickLblPos val="none"/>
        <c:crossAx val="116024832"/>
        <c:crosses val="autoZero"/>
        <c:crossBetween val="midCat"/>
      </c:valAx>
      <c:valAx>
        <c:axId val="11602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02329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активность!$B$3:$B$25</c:f>
              <c:strCache>
                <c:ptCount val="23"/>
                <c:pt idx="0">
                  <c:v>Азнакаевский</c:v>
                </c:pt>
                <c:pt idx="1">
                  <c:v>Вехнеуслонский</c:v>
                </c:pt>
                <c:pt idx="2">
                  <c:v>Тукаевский</c:v>
                </c:pt>
                <c:pt idx="3">
                  <c:v>Бавлинский</c:v>
                </c:pt>
                <c:pt idx="4">
                  <c:v>Альметьевский</c:v>
                </c:pt>
                <c:pt idx="5">
                  <c:v>Кировский и Московский</c:v>
                </c:pt>
                <c:pt idx="6">
                  <c:v>Вахитовский и Приволжский</c:v>
                </c:pt>
                <c:pt idx="7">
                  <c:v>Мензелинский</c:v>
                </c:pt>
                <c:pt idx="8">
                  <c:v>Агрызский</c:v>
                </c:pt>
                <c:pt idx="9">
                  <c:v>Бугульминский</c:v>
                </c:pt>
                <c:pt idx="13">
                  <c:v>Спасский</c:v>
                </c:pt>
                <c:pt idx="14">
                  <c:v>Кукморский</c:v>
                </c:pt>
                <c:pt idx="15">
                  <c:v>Тюлячинский</c:v>
                </c:pt>
                <c:pt idx="16">
                  <c:v>Нурлатский</c:v>
                </c:pt>
                <c:pt idx="17">
                  <c:v>Лаишевский</c:v>
                </c:pt>
                <c:pt idx="18">
                  <c:v>Рыбно-Слободский</c:v>
                </c:pt>
                <c:pt idx="19">
                  <c:v>Ютазинский</c:v>
                </c:pt>
                <c:pt idx="20">
                  <c:v>Кайбицкий</c:v>
                </c:pt>
                <c:pt idx="21">
                  <c:v>Буинский</c:v>
                </c:pt>
                <c:pt idx="22">
                  <c:v>Менделеевский</c:v>
                </c:pt>
              </c:strCache>
            </c:strRef>
          </c:cat>
          <c:val>
            <c:numRef>
              <c:f>активность!$C$3:$C$25</c:f>
              <c:numCache>
                <c:formatCode>General</c:formatCode>
                <c:ptCount val="23"/>
                <c:pt idx="0">
                  <c:v>1.9100000000000001</c:v>
                </c:pt>
                <c:pt idx="1">
                  <c:v>1.8800000000000001</c:v>
                </c:pt>
                <c:pt idx="2">
                  <c:v>1.2</c:v>
                </c:pt>
                <c:pt idx="3">
                  <c:v>1.1200000000000001</c:v>
                </c:pt>
                <c:pt idx="4">
                  <c:v>1.05</c:v>
                </c:pt>
                <c:pt idx="5">
                  <c:v>1.04</c:v>
                </c:pt>
                <c:pt idx="6">
                  <c:v>1.03</c:v>
                </c:pt>
                <c:pt idx="7">
                  <c:v>0.99</c:v>
                </c:pt>
                <c:pt idx="8">
                  <c:v>0.98</c:v>
                </c:pt>
                <c:pt idx="9">
                  <c:v>0.97000000000000064</c:v>
                </c:pt>
                <c:pt idx="13">
                  <c:v>0.53</c:v>
                </c:pt>
                <c:pt idx="14">
                  <c:v>0.52</c:v>
                </c:pt>
                <c:pt idx="15">
                  <c:v>0.51</c:v>
                </c:pt>
                <c:pt idx="16">
                  <c:v>0.47000000000000008</c:v>
                </c:pt>
                <c:pt idx="17">
                  <c:v>0.46</c:v>
                </c:pt>
                <c:pt idx="18">
                  <c:v>0.45</c:v>
                </c:pt>
                <c:pt idx="19">
                  <c:v>0.45</c:v>
                </c:pt>
                <c:pt idx="20">
                  <c:v>0.43000000000000038</c:v>
                </c:pt>
                <c:pt idx="21">
                  <c:v>0.39000000000000085</c:v>
                </c:pt>
                <c:pt idx="22">
                  <c:v>0.38000000000000084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159616"/>
        <c:axId val="116161152"/>
      </c:barChart>
      <c:catAx>
        <c:axId val="11615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16161152"/>
        <c:crosses val="autoZero"/>
        <c:auto val="1"/>
        <c:lblAlgn val="ctr"/>
        <c:lblOffset val="100"/>
        <c:noMultiLvlLbl val="0"/>
      </c:catAx>
      <c:valAx>
        <c:axId val="116161152"/>
        <c:scaling>
          <c:orientation val="minMax"/>
          <c:max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615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0.04687</cdr:x>
      <cdr:y>0.08861</cdr:y>
    </cdr:from>
    <cdr:to>
      <cdr:x>1</cdr:x>
      <cdr:y>0.08861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>
          <a:off x="428596" y="500066"/>
          <a:ext cx="871540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0.12815</cdr:x>
      <cdr:y>0.0088</cdr:y>
    </cdr:from>
    <cdr:to>
      <cdr:x>0.21849</cdr:x>
      <cdr:y>0.0374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050" y="38100"/>
          <a:ext cx="819150" cy="123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0.1271</cdr:x>
      <cdr:y>0.08801</cdr:y>
    </cdr:from>
    <cdr:to>
      <cdr:x>0.24576</cdr:x>
      <cdr:y>0.13861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79962" y="444000"/>
          <a:ext cx="1008270" cy="255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4 класс</a:t>
          </a:r>
        </a:p>
      </cdr:txBody>
    </cdr:sp>
  </cdr:relSizeAnchor>
  <cdr:relSizeAnchor xmlns:cdr="http://schemas.openxmlformats.org/drawingml/2006/chartDrawing">
    <cdr:from>
      <cdr:x>0.25424</cdr:x>
      <cdr:y>0.0865</cdr:y>
    </cdr:from>
    <cdr:to>
      <cdr:x>0.35593</cdr:x>
      <cdr:y>0.1371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160240" y="436382"/>
          <a:ext cx="864096" cy="255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6 класс</a:t>
          </a:r>
        </a:p>
      </cdr:txBody>
    </cdr:sp>
  </cdr:relSizeAnchor>
  <cdr:relSizeAnchor xmlns:cdr="http://schemas.openxmlformats.org/drawingml/2006/chartDrawing">
    <cdr:from>
      <cdr:x>0.38136</cdr:x>
      <cdr:y>0.0865</cdr:y>
    </cdr:from>
    <cdr:to>
      <cdr:x>0.48305</cdr:x>
      <cdr:y>0.1327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40395" y="436382"/>
          <a:ext cx="864061" cy="233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8 класс</a:t>
          </a:r>
        </a:p>
      </cdr:txBody>
    </cdr:sp>
  </cdr:relSizeAnchor>
  <cdr:relSizeAnchor xmlns:cdr="http://schemas.openxmlformats.org/drawingml/2006/chartDrawing">
    <cdr:from>
      <cdr:x>0.5</cdr:x>
      <cdr:y>0.0865</cdr:y>
    </cdr:from>
    <cdr:to>
      <cdr:x>0.59322</cdr:x>
      <cdr:y>0.1371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48472" y="436382"/>
          <a:ext cx="792088" cy="255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9 класс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0.61017</cdr:x>
      <cdr:y>0.08564</cdr:y>
    </cdr:from>
    <cdr:to>
      <cdr:x>0.72881</cdr:x>
      <cdr:y>0.13204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184580" y="432043"/>
          <a:ext cx="1008108" cy="234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10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0.75424</cdr:x>
      <cdr:y>0.08564</cdr:y>
    </cdr:from>
    <cdr:to>
      <cdr:x>0.91525</cdr:x>
      <cdr:y>0.13204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408734" y="432043"/>
          <a:ext cx="1368129" cy="234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11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0.42373</cdr:x>
      <cdr:y>0.38143</cdr:y>
    </cdr:from>
    <cdr:to>
      <cdr:x>0.63559</cdr:x>
      <cdr:y>0.82786</cdr:y>
    </cdr:to>
    <cdr:sp macro="" textlink="">
      <cdr:nvSpPr>
        <cdr:cNvPr id="11" name="Овал 10"/>
        <cdr:cNvSpPr/>
      </cdr:nvSpPr>
      <cdr:spPr>
        <a:xfrm xmlns:a="http://schemas.openxmlformats.org/drawingml/2006/main">
          <a:off x="3600400" y="1924244"/>
          <a:ext cx="1800200" cy="22522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0.61619</cdr:x>
      <cdr:y>0.10018</cdr:y>
    </cdr:from>
    <cdr:to>
      <cdr:x>0.71774</cdr:x>
      <cdr:y>0.14875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1956" y="551608"/>
          <a:ext cx="906756" cy="267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10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0.14126</cdr:x>
      <cdr:y>0.08893</cdr:y>
    </cdr:from>
    <cdr:to>
      <cdr:x>0.24194</cdr:x>
      <cdr:y>0.14084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61309" y="489664"/>
          <a:ext cx="898931" cy="28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4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0.26233</cdr:x>
      <cdr:y>0.09091</cdr:y>
    </cdr:from>
    <cdr:to>
      <cdr:x>0.35202</cdr:x>
      <cdr:y>0.14348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228849" y="438150"/>
          <a:ext cx="762001" cy="253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6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0.38901</cdr:x>
      <cdr:y>0.09354</cdr:y>
    </cdr:from>
    <cdr:to>
      <cdr:x>0.4787</cdr:x>
      <cdr:y>0.14611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305175" y="450850"/>
          <a:ext cx="762000" cy="253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8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0.51794</cdr:x>
      <cdr:y>0.09486</cdr:y>
    </cdr:from>
    <cdr:to>
      <cdr:x>0.6129</cdr:x>
      <cdr:y>0.14229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24682" y="522315"/>
          <a:ext cx="847926" cy="261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9 класс</a:t>
          </a:r>
        </a:p>
      </cdr:txBody>
    </cdr:sp>
  </cdr:relSizeAnchor>
  <cdr:relSizeAnchor xmlns:cdr="http://schemas.openxmlformats.org/drawingml/2006/chartDrawing">
    <cdr:from>
      <cdr:x>0.75806</cdr:x>
      <cdr:y>0.09764</cdr:y>
    </cdr:from>
    <cdr:to>
      <cdr:x>0.8629</cdr:x>
      <cdr:y>0.1449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768712" y="537622"/>
          <a:ext cx="936144" cy="260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11 </a:t>
          </a:r>
          <a:r>
            <a:rPr lang="ru-RU" sz="1400" dirty="0"/>
            <a:t>класс</a:t>
          </a:r>
        </a:p>
      </cdr:txBody>
    </cdr:sp>
  </cdr:relSizeAnchor>
  <cdr:relSizeAnchor xmlns:cdr="http://schemas.openxmlformats.org/drawingml/2006/chartDrawing">
    <cdr:from>
      <cdr:x>0.25</cdr:x>
      <cdr:y>0.33304</cdr:y>
    </cdr:from>
    <cdr:to>
      <cdr:x>0.4573</cdr:x>
      <cdr:y>0.74158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2232248" y="1833761"/>
          <a:ext cx="1851000" cy="224948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907-245F-44EE-BAFB-AEC2D3ADB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1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C5812E-C6BC-4D9C-8F1B-F2BCD96B3AEC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5E823E-C262-44E8-877F-C8BE9080D5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3"/>
            <a:ext cx="7630616" cy="2403698"/>
          </a:xfrm>
        </p:spPr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Республиканская модель оценки качества школьного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293096"/>
            <a:ext cx="4392488" cy="18722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Д.М. Мустафин,</a:t>
            </a:r>
          </a:p>
          <a:p>
            <a:pPr algn="just"/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ервый заместитель министра образования и науки Республики Татарстан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0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ЕГЭ</a:t>
            </a:r>
            <a:endParaRPr lang="ru-RU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20497"/>
              </p:ext>
            </p:extLst>
          </p:nvPr>
        </p:nvGraphicFramePr>
        <p:xfrm>
          <a:off x="179511" y="1065210"/>
          <a:ext cx="8640957" cy="488406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89827"/>
                <a:gridCol w="1250600"/>
                <a:gridCol w="1169852"/>
                <a:gridCol w="1267342"/>
                <a:gridCol w="1153110"/>
                <a:gridCol w="1210226"/>
              </a:tblGrid>
              <a:tr h="5202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Предмет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Кол-во участников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Кол-во участников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Русский язык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21970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20917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+3,0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Математика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21598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20638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+8,0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Обществознание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10842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10553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+5,9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Физика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6663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+11,1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Биология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3500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3273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+8,8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Химия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2691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75,0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+14,0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История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2657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+8,8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Английский язык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1498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1462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81,1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+18,8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Информатика и ИКТ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1194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+3,5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Литература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1126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+5,6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География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-0,8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Немецкий язык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68,6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+12,5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6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Французский язык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+3,4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49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Лучшие результаты ЕГЭ</a:t>
            </a:r>
            <a:endParaRPr lang="ru-RU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015930"/>
              </p:ext>
            </p:extLst>
          </p:nvPr>
        </p:nvGraphicFramePr>
        <p:xfrm>
          <a:off x="539552" y="1052736"/>
          <a:ext cx="7848871" cy="504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705"/>
                <a:gridCol w="2619583"/>
                <a:gridCol w="2619583"/>
              </a:tblGrid>
              <a:tr h="426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Русский язык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ru-RU" sz="1800" b="1" i="0" u="none" strike="noStrike" dirty="0">
                        <a:solidFill>
                          <a:srgbClr val="FFC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Информатика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Химия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Биология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Математика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География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Литература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История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Обществознание</a:t>
                      </a:r>
                      <a:endParaRPr lang="ru-RU" sz="2000" b="0" i="0" u="none" strike="noStrike" dirty="0">
                        <a:solidFill>
                          <a:srgbClr val="595959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Английский язык</a:t>
                      </a:r>
                      <a:endParaRPr lang="ru-RU" sz="2000" b="0" i="0" u="none" strike="noStrike" dirty="0">
                        <a:solidFill>
                          <a:srgbClr val="595959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Немецкий язык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Французский язык</a:t>
                      </a:r>
                      <a:endParaRPr lang="ru-RU" sz="2000" b="0" i="0" u="none" strike="noStrike" dirty="0">
                        <a:solidFill>
                          <a:srgbClr val="595959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/>
                        </a:rPr>
                        <a:t>Физика </a:t>
                      </a:r>
                    </a:p>
                  </a:txBody>
                  <a:tcPr marL="9524" marR="9524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5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896" marR="9896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109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</a:rPr>
                        <a:t>416</a:t>
                      </a:r>
                      <a:endParaRPr lang="ru-RU" sz="18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62" marR="685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18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общественного наблюдения</a:t>
            </a:r>
            <a:endParaRPr lang="ru-RU" sz="36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61E1-307F-4286-8FF6-428E783B5F1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805235"/>
              </p:ext>
            </p:extLst>
          </p:nvPr>
        </p:nvGraphicFramePr>
        <p:xfrm>
          <a:off x="323529" y="908718"/>
          <a:ext cx="8496943" cy="5065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2429"/>
                <a:gridCol w="4046638"/>
                <a:gridCol w="1953938"/>
                <a:gridCol w="1953938"/>
              </a:tblGrid>
              <a:tr h="872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Категория общественных наблюдателей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Общая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численность ЕГЭ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Общая численность ГИА-9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Представители общественной палаты Республики Татарстан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Представители органов муниципальной власти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Работники СМИ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Члены родительских комитетов образовательных учреждений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896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Члены попечительских советов образовательных учреждений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ВПП «Единая Россия»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Представители профсоюза работников образования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Другие общественные объединения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1052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742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школ «РИА-новости» и Республики Татарстан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58786"/>
              </p:ext>
            </p:extLst>
          </p:nvPr>
        </p:nvGraphicFramePr>
        <p:xfrm>
          <a:off x="107504" y="764704"/>
          <a:ext cx="8928992" cy="563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5290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Лучшие школы России ТОП-500 (по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результатам исследования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РИА-новости)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Лучшие школы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Татарстана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0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19 городских и  5 сельских школ РТ,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их них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100 лучших школ с численностью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более 14 чел.,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100 лучших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школ с численностью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менее 14 чел.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МАОУ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 «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Лицей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им. Н.И. Лобачевского при Казанском (Приволжском) Федеральном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университете» г. Казань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МАОУ «Лицей №131»  г. Казань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МАОУ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«Лицей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№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131»  г. Казань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МАОУ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«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Лицей 78 им. А.С. Пушкина» г. Набережные Челны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МБОУ «Гимназия №26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» г. Набережные Челны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МБОУ «Гимназия №26» г. Набережные Челны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МАОУ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«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Лицей 78 им. А.С. Пушкина» г. Набережные Челны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МАОУ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«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Лицей им. Н.И. Лобачевского при Казанском (Приволжском) Федеральном университете» г. Казань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МБОУ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«СОШ  №6 с углубленным изучением отдельных  предметов» </a:t>
                      </a:r>
                      <a:r>
                        <a:rPr lang="ru-RU" sz="14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Бугульминского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муниципального р-на РТ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МБОУ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«СОШ  №6 с углубленным изучением отдельных  предметов» </a:t>
                      </a:r>
                      <a:r>
                        <a:rPr lang="ru-RU" sz="14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Бугульминского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муниципального р-на РТ</a:t>
                      </a:r>
                      <a:endParaRPr lang="ru-RU" sz="14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4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МБОУ «Старо-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Матакская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СОШ 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Алькеевского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р-на РТ»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Корсабашская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  Сабинского муниципального р-на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РТ»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Лесхозская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СОШ Арского р-на РТ»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«Бетькинская СОШ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Тукаевского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муниципального р-на РТ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МБОУ «Лицей-интернат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Бугульминского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р-на РТ»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Адав-Тулумбаевская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Буинского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муниципального р-на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РТ»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39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692696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качества образования </a:t>
            </a:r>
            <a:br>
              <a:rPr lang="ru-RU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Татарстан</a:t>
            </a:r>
            <a:endParaRPr lang="ru-RU" sz="28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8478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ru-RU" sz="2800" dirty="0"/>
              <a:t>С</a:t>
            </a:r>
            <a:r>
              <a:rPr lang="ru-RU" sz="2800" dirty="0" smtClean="0"/>
              <a:t>редний </a:t>
            </a:r>
            <a:r>
              <a:rPr lang="ru-RU" sz="2800" dirty="0"/>
              <a:t>балл ЕГЭ </a:t>
            </a:r>
            <a:r>
              <a:rPr lang="ru-RU" sz="2800" b="1" dirty="0">
                <a:solidFill>
                  <a:srgbClr val="00B050"/>
                </a:solidFill>
              </a:rPr>
              <a:t>по русскому языку</a:t>
            </a:r>
            <a:r>
              <a:rPr lang="ru-RU" sz="2800" dirty="0"/>
              <a:t>; </a:t>
            </a:r>
            <a:endParaRPr lang="ru-RU" sz="2800" dirty="0" smtClean="0"/>
          </a:p>
          <a:p>
            <a:pPr lvl="1"/>
            <a:endParaRPr lang="ru-RU" sz="2800" dirty="0"/>
          </a:p>
          <a:p>
            <a:pPr lvl="1"/>
            <a:r>
              <a:rPr lang="ru-RU" sz="2800" dirty="0" smtClean="0"/>
              <a:t>2. Средний </a:t>
            </a:r>
            <a:r>
              <a:rPr lang="ru-RU" sz="2800" dirty="0"/>
              <a:t>балл ЕГЭ </a:t>
            </a:r>
            <a:r>
              <a:rPr lang="ru-RU" sz="2800" b="1" dirty="0">
                <a:solidFill>
                  <a:srgbClr val="00B050"/>
                </a:solidFill>
              </a:rPr>
              <a:t>по математике</a:t>
            </a:r>
            <a:r>
              <a:rPr lang="ru-RU" sz="2800" dirty="0" smtClean="0"/>
              <a:t>;</a:t>
            </a:r>
          </a:p>
          <a:p>
            <a:pPr lvl="1"/>
            <a:endParaRPr lang="ru-RU" sz="2800" dirty="0"/>
          </a:p>
          <a:p>
            <a:pPr lvl="1"/>
            <a:r>
              <a:rPr lang="ru-RU" sz="2800" dirty="0" smtClean="0"/>
              <a:t>3. Доля </a:t>
            </a:r>
            <a:r>
              <a:rPr lang="ru-RU" sz="2800" dirty="0"/>
              <a:t>выпускников </a:t>
            </a:r>
            <a:r>
              <a:rPr lang="ru-RU" sz="2800" dirty="0" smtClean="0"/>
              <a:t>, </a:t>
            </a:r>
            <a:r>
              <a:rPr lang="ru-RU" sz="2800" b="1" dirty="0">
                <a:solidFill>
                  <a:srgbClr val="FF0000"/>
                </a:solidFill>
              </a:rPr>
              <a:t>не получивших </a:t>
            </a:r>
            <a:r>
              <a:rPr lang="ru-RU" sz="2800" b="1" dirty="0" smtClean="0">
                <a:solidFill>
                  <a:srgbClr val="FF0000"/>
                </a:solidFill>
              </a:rPr>
              <a:t>аттестат</a:t>
            </a:r>
            <a:r>
              <a:rPr lang="ru-RU" sz="2800" dirty="0" smtClean="0"/>
              <a:t>;</a:t>
            </a:r>
          </a:p>
          <a:p>
            <a:pPr lvl="1"/>
            <a:endParaRPr lang="ru-RU" sz="2800" dirty="0"/>
          </a:p>
          <a:p>
            <a:pPr lvl="1"/>
            <a:r>
              <a:rPr lang="ru-RU" sz="2800" dirty="0" smtClean="0"/>
              <a:t>4. Доля </a:t>
            </a:r>
            <a:r>
              <a:rPr lang="ru-RU" sz="2800" dirty="0"/>
              <a:t>человеко-экзаменов ЕГЭ, по которым выпускники </a:t>
            </a:r>
            <a:r>
              <a:rPr lang="ru-RU" sz="2800" b="1" dirty="0">
                <a:solidFill>
                  <a:srgbClr val="00B050"/>
                </a:solidFill>
              </a:rPr>
              <a:t>набрали 80 и более </a:t>
            </a:r>
            <a:r>
              <a:rPr lang="ru-RU" sz="2800" dirty="0"/>
              <a:t>баллов по всем учебным </a:t>
            </a:r>
            <a:r>
              <a:rPr lang="ru-RU" sz="2800" dirty="0" smtClean="0"/>
              <a:t>предметам;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45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784304"/>
          </a:xfrm>
        </p:spPr>
        <p:txBody>
          <a:bodyPr/>
          <a:lstStyle/>
          <a:p>
            <a:pPr marL="0" lvl="1" indent="0" algn="just">
              <a:buNone/>
            </a:pPr>
            <a:r>
              <a:rPr lang="ru-RU" sz="2800" dirty="0" smtClean="0"/>
              <a:t>        5. </a:t>
            </a:r>
            <a:r>
              <a:rPr lang="ru-RU" sz="2800" dirty="0"/>
              <a:t>Доля </a:t>
            </a:r>
            <a:r>
              <a:rPr lang="ru-RU" sz="2800" b="1" dirty="0">
                <a:solidFill>
                  <a:srgbClr val="00B050"/>
                </a:solidFill>
              </a:rPr>
              <a:t>победителей и призеров </a:t>
            </a:r>
            <a:r>
              <a:rPr lang="ru-RU" sz="2800" dirty="0"/>
              <a:t>регионального этапа всероссийской </a:t>
            </a:r>
            <a:r>
              <a:rPr lang="ru-RU" sz="2800" b="1" dirty="0">
                <a:solidFill>
                  <a:srgbClr val="00B050"/>
                </a:solidFill>
              </a:rPr>
              <a:t>олимпиады</a:t>
            </a:r>
            <a:r>
              <a:rPr lang="ru-RU" sz="2800" dirty="0"/>
              <a:t> </a:t>
            </a:r>
            <a:r>
              <a:rPr lang="ru-RU" sz="2800" dirty="0" smtClean="0"/>
              <a:t>школьников;</a:t>
            </a:r>
            <a:endParaRPr lang="ru-RU" sz="2800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   </a:t>
            </a:r>
            <a:r>
              <a:rPr lang="ru-RU" sz="2800" dirty="0" smtClean="0"/>
              <a:t>6. Результаты ГИА </a:t>
            </a:r>
            <a:r>
              <a:rPr lang="ru-RU" sz="2800" b="1" dirty="0" smtClean="0">
                <a:solidFill>
                  <a:srgbClr val="00B050"/>
                </a:solidFill>
              </a:rPr>
              <a:t>по русскому языку</a:t>
            </a:r>
            <a:r>
              <a:rPr lang="ru-RU" sz="2800" dirty="0" smtClean="0"/>
              <a:t>, средняя оценка (без учета пересдачи);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800" dirty="0" smtClean="0"/>
              <a:t>         7. Результаты ГИА </a:t>
            </a:r>
            <a:r>
              <a:rPr lang="ru-RU" sz="2800" b="1" dirty="0" smtClean="0">
                <a:solidFill>
                  <a:srgbClr val="00B050"/>
                </a:solidFill>
              </a:rPr>
              <a:t>по математике</a:t>
            </a:r>
            <a:r>
              <a:rPr lang="ru-RU" sz="2800" dirty="0" smtClean="0"/>
              <a:t>, средняя оценка (без учета пересдачи)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171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69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системы образования</a:t>
            </a:r>
          </a:p>
          <a:p>
            <a:pPr marL="0" lvl="1"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00349"/>
              </p:ext>
            </p:extLst>
          </p:nvPr>
        </p:nvGraphicFramePr>
        <p:xfrm>
          <a:off x="0" y="620689"/>
          <a:ext cx="9144000" cy="7141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136"/>
                <a:gridCol w="3263614"/>
                <a:gridCol w="2824250"/>
              </a:tblGrid>
              <a:tr h="1106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 ОБРАЗОВАНИЯ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ОБРАЗОВАНИЯ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99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Улучшение здоровья и безопасности детей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Образование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(соответствие структуры подготовки кадров запросами рынка труда)</a:t>
                      </a:r>
                      <a:endParaRPr lang="ru-RU" sz="1500" dirty="0" smtClean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Социально-политическая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стабильность </a:t>
                      </a:r>
                      <a:endParaRPr lang="ru-RU" sz="1500" baseline="0" dirty="0" smtClean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Снижение детской и подростковой преступности, агрессивности, безнадзорности и пр.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Привлекательность РТ для молодежи и пр.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Государственная стратегия и политика в области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образования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Законодательная и нормативная – правовая база образования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Поддержка малоимущих семей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Субсидии образовательным организациям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для поддержки малоимущих семей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Бесплатные учебники, горячее питание, медобслуживание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Доступность бесплатного интернета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«Школьный автобус»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Условия для детей с особыми образовательными потребностями и пр.</a:t>
                      </a:r>
                      <a:endParaRPr lang="ru-RU" sz="1500" dirty="0" smtClean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5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Единство качества образовательных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услуг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Преемственность программ всех уровней образования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Уровень подготовки выпускников в том числе с учетом сравнительных международных исследований)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Трудоустройство и начальная зарплата выпускников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Система мотивации деятельности педагогов (социальный статус, зарплата)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Содержание программ подготовки, повышения квалификации и переподготовки педагогических кадров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Уровень подготовки педагогов  и пр.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500" baseline="0" dirty="0" smtClean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5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457200" algn="just">
              <a:lnSpc>
                <a:spcPct val="150000"/>
              </a:lnSpc>
              <a:buNone/>
            </a:pPr>
            <a:r>
              <a:rPr lang="ru-RU" dirty="0"/>
              <a:t>Продолжить  работу по дальнейшему совершенствованию региональной модели оценки качества образования на основе технологии единого государственного экзамена, расширяя использование внешних процедур оценивания на всех ступенях 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27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/>
          </p:cNvSpPr>
          <p:nvPr/>
        </p:nvSpPr>
        <p:spPr bwMode="auto">
          <a:xfrm>
            <a:off x="436563" y="-27384"/>
            <a:ext cx="82296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14350" y="620688"/>
            <a:ext cx="830612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8900" indent="0" eaLnBrk="1" fontAlgn="base" hangingPunct="1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Система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мониторинга качества образования</a:t>
            </a:r>
          </a:p>
          <a:p>
            <a:pPr marL="719138" indent="0" eaLnBrk="1" fontAlgn="base" hangingPunct="1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/>
            </a:pPr>
            <a:endParaRPr lang="ru-RU" sz="2800" b="1" dirty="0" smtClean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Всероссийские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олимпиады школьников</a:t>
            </a: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ЕГЭ по итогам 11 классов</a:t>
            </a: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endParaRPr lang="ru-RU" sz="2400" b="1" dirty="0" smtClean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ГИА по итогам 9 классов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Мониторинг знаний в 4, 6, 8, 10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классах</a:t>
            </a:r>
          </a:p>
          <a:p>
            <a:pPr marL="719138" indent="0" algn="just" eaLnBrk="1" fontAlgn="base" hangingPunct="1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/>
            </a:pP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pPr marL="1176338" indent="-457200" algn="just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808038" algn="l"/>
              </a:tabLs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Интернет –тестирования при подготовке к ГИА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4496-3165-42B4-A1CD-F7811DFBA65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02456"/>
              </p:ext>
            </p:extLst>
          </p:nvPr>
        </p:nvGraphicFramePr>
        <p:xfrm>
          <a:off x="251520" y="462558"/>
          <a:ext cx="864095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98906"/>
            <a:ext cx="6048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Математика (мониторинговые исследования)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418446"/>
              </p:ext>
            </p:extLst>
          </p:nvPr>
        </p:nvGraphicFramePr>
        <p:xfrm>
          <a:off x="251519" y="3861048"/>
          <a:ext cx="86409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051718" y="3429000"/>
            <a:ext cx="5040563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Русский язык (мониторинговые исследования)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60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n-lt"/>
              </a:rPr>
              <a:t>Результаты мониторинговых исследований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 4 классов 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по математике 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214422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34" y="1928802"/>
            <a:ext cx="8215370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72330" y="157161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 – 65,8 %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9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Результаты мониторинговых исследований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 4 классов по русскому языку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214422"/>
          <a:ext cx="9001156" cy="564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29520" y="135729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 – 81,5 %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7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9088"/>
            <a:ext cx="8640960" cy="5635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Неудовлетворительные результаты, математика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666716"/>
              </p:ext>
            </p:extLst>
          </p:nvPr>
        </p:nvGraphicFramePr>
        <p:xfrm>
          <a:off x="323528" y="1268760"/>
          <a:ext cx="8496944" cy="504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6012160" y="4149080"/>
            <a:ext cx="1800200" cy="194421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9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cs typeface="Arial" charset="0"/>
              </a:rPr>
              <a:t>Неудовлетворительные результаты, </a:t>
            </a:r>
            <a:br>
              <a:rPr lang="ru-RU" sz="2800" b="1" dirty="0" smtClean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+mn-lt"/>
                <a:cs typeface="Arial" charset="0"/>
              </a:rPr>
              <a:t>русский язык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659411"/>
              </p:ext>
            </p:extLst>
          </p:nvPr>
        </p:nvGraphicFramePr>
        <p:xfrm>
          <a:off x="107504" y="1019175"/>
          <a:ext cx="8928992" cy="550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62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468313" y="333375"/>
            <a:ext cx="799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002060"/>
                </a:solidFill>
                <a:latin typeface="+mn-lt"/>
              </a:rPr>
              <a:t>Активность участия муниципальных образований в ГИА-9 в новой форме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071546"/>
          <a:ext cx="8786874" cy="578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5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ГИА-9 в новой форме</a:t>
            </a:r>
            <a:endParaRPr lang="ru-RU" sz="4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88918"/>
              </p:ext>
            </p:extLst>
          </p:nvPr>
        </p:nvGraphicFramePr>
        <p:xfrm>
          <a:off x="395536" y="946211"/>
          <a:ext cx="8492170" cy="529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7062"/>
                <a:gridCol w="1316392"/>
                <a:gridCol w="1061275"/>
                <a:gridCol w="1839562"/>
                <a:gridCol w="1817879"/>
              </a:tblGrid>
              <a:tr h="8961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Предмет</a:t>
                      </a:r>
                      <a:endParaRPr lang="ru-RU" sz="2000" b="1" i="0" u="none" strike="noStrike" dirty="0">
                        <a:solidFill>
                          <a:srgbClr val="18358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2000" b="1" u="none" strike="noStrike" baseline="0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оценка</a:t>
                      </a:r>
                      <a:endParaRPr lang="ru-RU" sz="2000" b="1" i="0" u="none" strike="noStrike" dirty="0">
                        <a:solidFill>
                          <a:srgbClr val="18358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Доля</a:t>
                      </a:r>
                      <a:r>
                        <a:rPr lang="ru-RU" sz="2000" b="1" u="none" strike="noStrike" baseline="0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u="none" strike="noStrike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участников</a:t>
                      </a:r>
                      <a:r>
                        <a:rPr lang="ru-RU" sz="2000" b="1" u="none" strike="noStrike" dirty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не </a:t>
                      </a:r>
                      <a:r>
                        <a:rPr lang="ru-RU" sz="2000" b="1" u="none" strike="noStrike" dirty="0" smtClean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преодолевших </a:t>
                      </a:r>
                      <a:r>
                        <a:rPr lang="ru-RU" sz="2000" b="1" u="none" strike="noStrike" dirty="0">
                          <a:solidFill>
                            <a:srgbClr val="18358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минимальный порог</a:t>
                      </a:r>
                      <a:endParaRPr lang="ru-RU" sz="2000" b="1" i="0" u="none" strike="noStrike" dirty="0">
                        <a:solidFill>
                          <a:srgbClr val="18358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2013</a:t>
                      </a:r>
                      <a:endParaRPr lang="ru-RU" sz="2000" b="0" dirty="0"/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2013</a:t>
                      </a:r>
                      <a:endParaRPr lang="ru-RU" sz="2000" b="0" dirty="0"/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u="none" strike="noStrike" dirty="0">
                          <a:effectLst/>
                          <a:latin typeface="+mn-lt"/>
                          <a:cs typeface="Times New Roman" pitchFamily="18" charset="0"/>
                        </a:rPr>
                        <a:t>Русский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3,92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FF0000"/>
                          </a:solidFill>
                        </a:rPr>
                        <a:t>3,81</a:t>
                      </a:r>
                      <a:endParaRPr lang="ru-RU" sz="2000" b="0" dirty="0">
                        <a:solidFill>
                          <a:srgbClr val="FF000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3,32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2,07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u="none" strike="noStrike" dirty="0">
                          <a:effectLst/>
                          <a:latin typeface="+mn-lt"/>
                          <a:cs typeface="Times New Roman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3,57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4,23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11,53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2,07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Обществознание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3,22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4,04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14,75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3,36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3,82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4,53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7,20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1,51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Биология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3,32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4,54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10,81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0,74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4,46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1,51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0,63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Информатика и ИКТ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3,97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4,48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2,98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0,13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Химия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4,18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4,60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2,81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1,03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3,57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4,59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12,04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1,29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Литература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3,22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3,36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18,35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9,75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Английский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4,50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4,50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3,26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0,40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Немецкий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3,34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4,20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64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Французский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3,93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rgbClr val="00B050"/>
                          </a:solidFill>
                        </a:rPr>
                        <a:t>4,45</a:t>
                      </a:r>
                      <a:endParaRPr lang="ru-RU" sz="2000" b="0" dirty="0">
                        <a:solidFill>
                          <a:srgbClr val="00B050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621" marR="7621" marT="762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040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</TotalTime>
  <Words>963</Words>
  <Application>Microsoft Office PowerPoint</Application>
  <PresentationFormat>Экран (4:3)</PresentationFormat>
  <Paragraphs>379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Республиканская модель оценки качества школьного образования</vt:lpstr>
      <vt:lpstr>Презентация PowerPoint</vt:lpstr>
      <vt:lpstr>Презентация PowerPoint</vt:lpstr>
      <vt:lpstr>Результаты мониторинговых исследований  4 классов по математике </vt:lpstr>
      <vt:lpstr>Результаты мониторинговых исследований  4 классов по русскому языку</vt:lpstr>
      <vt:lpstr>Неудовлетворительные результаты, математика</vt:lpstr>
      <vt:lpstr>Неудовлетворительные результаты,  русский язык</vt:lpstr>
      <vt:lpstr>Презентация PowerPoint</vt:lpstr>
      <vt:lpstr>Результаты ГИА-9 в новой форме</vt:lpstr>
      <vt:lpstr>Результаты ЕГЭ</vt:lpstr>
      <vt:lpstr>Лучшие результаты ЕГЭ</vt:lpstr>
      <vt:lpstr>Система общественного наблюдения</vt:lpstr>
      <vt:lpstr> Рейтинг школ «РИА-новости» и Республики Татарстан</vt:lpstr>
      <vt:lpstr>Показатели качества образования  Республики Татарстан</vt:lpstr>
      <vt:lpstr>Презентация PowerPoint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Республиканская модель оценки качества школьного образования</dc:title>
  <dc:creator>Зиганшина</dc:creator>
  <cp:lastModifiedBy>User</cp:lastModifiedBy>
  <cp:revision>4</cp:revision>
  <dcterms:created xsi:type="dcterms:W3CDTF">2013-12-04T13:50:03Z</dcterms:created>
  <dcterms:modified xsi:type="dcterms:W3CDTF">2013-12-05T06:36:09Z</dcterms:modified>
</cp:coreProperties>
</file>