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389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88" r:id="rId11"/>
    <p:sldId id="383" r:id="rId12"/>
    <p:sldId id="384" r:id="rId13"/>
    <p:sldId id="385" r:id="rId14"/>
    <p:sldId id="386" r:id="rId15"/>
    <p:sldId id="387" r:id="rId16"/>
    <p:sldId id="373" r:id="rId17"/>
    <p:sldId id="380" r:id="rId18"/>
    <p:sldId id="381" r:id="rId19"/>
    <p:sldId id="382" r:id="rId20"/>
    <p:sldId id="397" r:id="rId21"/>
    <p:sldId id="398" r:id="rId22"/>
    <p:sldId id="399" r:id="rId23"/>
    <p:sldId id="400" r:id="rId24"/>
    <p:sldId id="401" r:id="rId25"/>
    <p:sldId id="403" r:id="rId26"/>
    <p:sldId id="406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341" r:id="rId43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98" d="100"/>
          <a:sy n="98" d="100"/>
        </p:scale>
        <p:origin x="-108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Поддержка</a:t>
          </a:r>
        </a:p>
        <a:p>
          <a:r>
            <a:rPr lang="ru-RU" sz="2000" dirty="0" smtClean="0">
              <a:solidFill>
                <a:schemeClr val="tx1"/>
              </a:solidFill>
            </a:rPr>
            <a:t>обучения</a:t>
          </a:r>
          <a:endParaRPr lang="ru-RU" sz="2000" dirty="0">
            <a:solidFill>
              <a:schemeClr val="tx1"/>
            </a:solidFill>
          </a:endParaRP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Рекомендации и учебные  семинары для педагогов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 custLinFactNeighborX="-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A8D2F2EA-C325-4143-AF8A-57DBAC72464B}" type="presOf" srcId="{C2D0A176-1F3A-4BD0-80BE-982FD1D90C05}" destId="{77C3DA96-EB23-4CDB-B095-FFD016054CCF}" srcOrd="0" destOrd="0" presId="urn:microsoft.com/office/officeart/2005/8/layout/process2"/>
    <dgm:cxn modelId="{504CFC5C-5FF8-4540-8434-1DD1322C3E37}" type="presOf" srcId="{F4F95821-A959-4EBA-A572-5114A98E1070}" destId="{1FF80FC4-18B1-4C36-A38E-61BC21FAC73B}" srcOrd="0" destOrd="0" presId="urn:microsoft.com/office/officeart/2005/8/layout/process2"/>
    <dgm:cxn modelId="{0EF67123-15E7-4792-9E49-7C19ECFE2C22}" type="presOf" srcId="{CB803CCD-D6BA-4F8D-9E87-EA198037A860}" destId="{350122B4-8409-42A0-9C65-F39A7FD7D044}" srcOrd="0" destOrd="0" presId="urn:microsoft.com/office/officeart/2005/8/layout/process2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A8688936-F985-4374-9C05-86A446962314}" type="presOf" srcId="{F4F95821-A959-4EBA-A572-5114A98E1070}" destId="{F7DCF958-BDA6-49D4-BE9B-B552C5A94A38}" srcOrd="1" destOrd="0" presId="urn:microsoft.com/office/officeart/2005/8/layout/process2"/>
    <dgm:cxn modelId="{95D820A0-1F1D-4A61-9C0F-1BC1FBDCD35B}" type="presOf" srcId="{D8FD5F4F-4592-491E-B7DC-7ABF9CAA227E}" destId="{7F3EEE47-94F8-43DA-9516-508C14736C0D}" srcOrd="0" destOrd="0" presId="urn:microsoft.com/office/officeart/2005/8/layout/process2"/>
    <dgm:cxn modelId="{18609283-CCB7-4622-98C1-254CDB390F5C}" type="presParOf" srcId="{77C3DA96-EB23-4CDB-B095-FFD016054CCF}" destId="{7F3EEE47-94F8-43DA-9516-508C14736C0D}" srcOrd="0" destOrd="0" presId="urn:microsoft.com/office/officeart/2005/8/layout/process2"/>
    <dgm:cxn modelId="{5767B407-5AE1-4185-8DBE-8BCDC727085F}" type="presParOf" srcId="{77C3DA96-EB23-4CDB-B095-FFD016054CCF}" destId="{1FF80FC4-18B1-4C36-A38E-61BC21FAC73B}" srcOrd="1" destOrd="0" presId="urn:microsoft.com/office/officeart/2005/8/layout/process2"/>
    <dgm:cxn modelId="{682CE63E-5B16-4126-ACD6-F0F95229EE5C}" type="presParOf" srcId="{1FF80FC4-18B1-4C36-A38E-61BC21FAC73B}" destId="{F7DCF958-BDA6-49D4-BE9B-B552C5A94A38}" srcOrd="0" destOrd="0" presId="urn:microsoft.com/office/officeart/2005/8/layout/process2"/>
    <dgm:cxn modelId="{B8FD9535-6FCD-4F49-BFE5-822AC43A3874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Мониторинг образовательной политики</a:t>
          </a:r>
        </a:p>
        <a:p>
          <a:r>
            <a:rPr lang="ru-RU" sz="1200" dirty="0" smtClean="0">
              <a:solidFill>
                <a:schemeClr val="tx1"/>
              </a:solidFill>
            </a:rPr>
            <a:t>(качество и справедливость)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</a:rPr>
            <a:t>Информирование политиков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1) об уровне образования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2) о влиянии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     предпринятых действий</a:t>
          </a:r>
          <a:endParaRPr lang="ru-RU" sz="14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17084B3D-A093-40A7-9838-FA22621A95B6}" type="presOf" srcId="{D8FD5F4F-4592-491E-B7DC-7ABF9CAA227E}" destId="{7F3EEE47-94F8-43DA-9516-508C14736C0D}" srcOrd="0" destOrd="0" presId="urn:microsoft.com/office/officeart/2005/8/layout/process2"/>
    <dgm:cxn modelId="{2CDD1B88-7C5C-437B-B74B-EC9BA6C35FE9}" type="presOf" srcId="{CB803CCD-D6BA-4F8D-9E87-EA198037A860}" destId="{350122B4-8409-42A0-9C65-F39A7FD7D044}" srcOrd="0" destOrd="0" presId="urn:microsoft.com/office/officeart/2005/8/layout/process2"/>
    <dgm:cxn modelId="{DC0A8A49-BA16-422A-B81A-C4B3A5C1ABF8}" type="presOf" srcId="{F4F95821-A959-4EBA-A572-5114A98E1070}" destId="{1FF80FC4-18B1-4C36-A38E-61BC21FAC73B}" srcOrd="0" destOrd="0" presId="urn:microsoft.com/office/officeart/2005/8/layout/process2"/>
    <dgm:cxn modelId="{2A9D7DCD-09D3-48B8-8897-9B00DD7418ED}" type="presOf" srcId="{C2D0A176-1F3A-4BD0-80BE-982FD1D90C05}" destId="{77C3DA96-EB23-4CDB-B095-FFD016054CCF}" srcOrd="0" destOrd="0" presId="urn:microsoft.com/office/officeart/2005/8/layout/process2"/>
    <dgm:cxn modelId="{6E5082C4-33F0-430D-8334-8BD9A6164931}" type="presOf" srcId="{F4F95821-A959-4EBA-A572-5114A98E1070}" destId="{F7DCF958-BDA6-49D4-BE9B-B552C5A94A38}" srcOrd="1" destOrd="0" presId="urn:microsoft.com/office/officeart/2005/8/layout/process2"/>
    <dgm:cxn modelId="{19B58F03-EDEE-4C74-B249-E8F2E93CD5EB}" type="presParOf" srcId="{77C3DA96-EB23-4CDB-B095-FFD016054CCF}" destId="{7F3EEE47-94F8-43DA-9516-508C14736C0D}" srcOrd="0" destOrd="0" presId="urn:microsoft.com/office/officeart/2005/8/layout/process2"/>
    <dgm:cxn modelId="{5ED40985-CD21-4BAF-9537-A2C7B56527A0}" type="presParOf" srcId="{77C3DA96-EB23-4CDB-B095-FFD016054CCF}" destId="{1FF80FC4-18B1-4C36-A38E-61BC21FAC73B}" srcOrd="1" destOrd="0" presId="urn:microsoft.com/office/officeart/2005/8/layout/process2"/>
    <dgm:cxn modelId="{5E028B9B-C2A7-4C45-BB3C-9F29C6856427}" type="presParOf" srcId="{1FF80FC4-18B1-4C36-A38E-61BC21FAC73B}" destId="{F7DCF958-BDA6-49D4-BE9B-B552C5A94A38}" srcOrd="0" destOrd="0" presId="urn:microsoft.com/office/officeart/2005/8/layout/process2"/>
    <dgm:cxn modelId="{47511828-D9A7-4EBE-B11C-4873C6780D66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Обеспечение подотчётности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стимулов для школ и учителей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77E89E80-CFF5-4798-98D5-D057EEDADB5F}" type="presOf" srcId="{F4F95821-A959-4EBA-A572-5114A98E1070}" destId="{F7DCF958-BDA6-49D4-BE9B-B552C5A94A38}" srcOrd="1" destOrd="0" presId="urn:microsoft.com/office/officeart/2005/8/layout/process2"/>
    <dgm:cxn modelId="{351E15FA-AC5E-46D2-8A48-3249537F6C7C}" type="presOf" srcId="{D8FD5F4F-4592-491E-B7DC-7ABF9CAA227E}" destId="{7F3EEE47-94F8-43DA-9516-508C14736C0D}" srcOrd="0" destOrd="0" presId="urn:microsoft.com/office/officeart/2005/8/layout/process2"/>
    <dgm:cxn modelId="{AB10FD27-09F4-48A4-B66B-E2FF71569F85}" type="presOf" srcId="{C2D0A176-1F3A-4BD0-80BE-982FD1D90C05}" destId="{77C3DA96-EB23-4CDB-B095-FFD016054CCF}" srcOrd="0" destOrd="0" presId="urn:microsoft.com/office/officeart/2005/8/layout/process2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E416E7B6-FB36-4456-91A4-B5E802054A0B}" type="presOf" srcId="{F4F95821-A959-4EBA-A572-5114A98E1070}" destId="{1FF80FC4-18B1-4C36-A38E-61BC21FAC73B}" srcOrd="0" destOrd="0" presId="urn:microsoft.com/office/officeart/2005/8/layout/process2"/>
    <dgm:cxn modelId="{E2C05A3D-07A5-4DAD-BDE4-D4CF9149C0FA}" type="presOf" srcId="{CB803CCD-D6BA-4F8D-9E87-EA198037A860}" destId="{350122B4-8409-42A0-9C65-F39A7FD7D044}" srcOrd="0" destOrd="0" presId="urn:microsoft.com/office/officeart/2005/8/layout/process2"/>
    <dgm:cxn modelId="{332AFCEC-81C7-4D2B-B3A1-26DC82FE623A}" type="presParOf" srcId="{77C3DA96-EB23-4CDB-B095-FFD016054CCF}" destId="{7F3EEE47-94F8-43DA-9516-508C14736C0D}" srcOrd="0" destOrd="0" presId="urn:microsoft.com/office/officeart/2005/8/layout/process2"/>
    <dgm:cxn modelId="{0B41D200-0998-471E-B6EB-B14A78279DCD}" type="presParOf" srcId="{77C3DA96-EB23-4CDB-B095-FFD016054CCF}" destId="{1FF80FC4-18B1-4C36-A38E-61BC21FAC73B}" srcOrd="1" destOrd="0" presId="urn:microsoft.com/office/officeart/2005/8/layout/process2"/>
    <dgm:cxn modelId="{A99683E3-AFD7-44C6-B35E-58E2204B1AF2}" type="presParOf" srcId="{1FF80FC4-18B1-4C36-A38E-61BC21FAC73B}" destId="{F7DCF958-BDA6-49D4-BE9B-B552C5A94A38}" srcOrd="0" destOrd="0" presId="urn:microsoft.com/office/officeart/2005/8/layout/process2"/>
    <dgm:cxn modelId="{281A93EB-55EA-43DD-8187-B7ADFB02CF2C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91D10-1C70-401A-8CF7-3FFC5B8228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1D0AD-91CD-4B29-9DC9-1CBF472F4B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3BF357-11D6-4004-AF0C-92EDF5F06C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72210-913E-4572-960C-CE55C2EFEB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47A0FB-155C-42E6-9914-3AB8B6DB7A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854F6-4651-4B25-8BE4-E32337E2B1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google.ru/imgres?imgurl=http://www.anbg.gov.au/images/flags/nation/australia.gif&amp;imgrefurl=http://www.anbg.gov.au/oz/flag.html&amp;h=270&amp;w=540&amp;sz=4&amp;tbnid=99QV2rPpuV_puM:&amp;tbnh=66&amp;tbnw=132&amp;prev=/search?q=Australian+flag&amp;tbm=isch&amp;tbo=u&amp;zoom=1&amp;q=Australian+flag&amp;hl=ru&amp;usg=__AqQq0oSGxcAs_lio7Z0tVt2EH2I=&amp;sa=X&amp;ei=VI1WT6C_IuOG4gTkoeiJCg&amp;ved=0CCIQ9QEwAQ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acara.edu.a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google.ru/imgres?imgurl=http://www.travelblog.org/pix/flags/chilean-large-flag.gif&amp;imgrefurl=http://www.travelblog.org/South-America/Chile/fact-flag-chile.html&amp;h=302&amp;w=451&amp;sz=3&amp;tbnid=JgdXZrSjBwnDyM:&amp;tbnh=85&amp;tbnw=127&amp;prev=/search?q=Chilean+flag&amp;tbm=isch&amp;tbo=u&amp;zoom=1&amp;q=Chilean+flag&amp;hl=ru&amp;usg=__bOx5xliUhu09iJeuGqAr1kwF0Qs=&amp;sa=X&amp;ei=cY1WT4a7HJPY4QTI5533CQ&amp;ved=0CBgQ9QEwA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Мониторинги учебных достижений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73242"/>
            <a:ext cx="662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schemeClr val="bg1"/>
                </a:solidFill>
              </a:rPr>
              <a:t>Актуальные вопросы развития региональной системы оценки качества образования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5-6 декабря 2013 года, г. Казань</a:t>
            </a:r>
          </a:p>
        </p:txBody>
      </p:sp>
      <p:pic>
        <p:nvPicPr>
          <p:cNvPr id="21" name="Picture 4" descr="http://im5-tub-ru.yandex.net/i?id=150906777-1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" y="172191"/>
            <a:ext cx="677703" cy="68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3308306" y="3253032"/>
            <a:ext cx="558417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В.А. </a:t>
            </a:r>
            <a:r>
              <a:rPr lang="ru-RU" sz="1600" b="1" dirty="0" err="1">
                <a:solidFill>
                  <a:schemeClr val="bg1"/>
                </a:solidFill>
              </a:rPr>
              <a:t>Болотов</a:t>
            </a:r>
            <a:endParaRPr lang="ru-RU" sz="1600" b="1" dirty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Научный руководитель РТЦ ИУО РАО, академик </a:t>
            </a:r>
            <a:r>
              <a:rPr lang="ru-RU" sz="1600" dirty="0">
                <a:solidFill>
                  <a:schemeClr val="bg1"/>
                </a:solidFill>
              </a:rPr>
              <a:t>РАО, </a:t>
            </a:r>
            <a:r>
              <a:rPr lang="ru-RU" sz="1600" dirty="0" err="1">
                <a:solidFill>
                  <a:schemeClr val="bg1"/>
                </a:solidFill>
              </a:rPr>
              <a:t>д.п.н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457200" indent="-457200" algn="r">
              <a:lnSpc>
                <a:spcPct val="9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зав. лабораторией мониторинга в образовании ИУО РАО,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РАО, к.п.н.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80120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Международные сравнительные исследования качества 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ЗАЧЕМ УЧАСТВОВАТЬ В МСИ?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25" y="1152525"/>
            <a:ext cx="89646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  <a:cs typeface="Arial" pitchFamily="34" charset="0"/>
              </a:rPr>
              <a:t>Высокое научное и техническое качество проводимых исследований и вследствие этого высокое доверие к их результатам. Страны используют результаты международных исследований для реформирования системы образования.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400" dirty="0">
                <a:latin typeface="+mn-lt"/>
                <a:cs typeface="Arial" pitchFamily="34" charset="0"/>
              </a:rPr>
              <a:t>2. Результаты исследований помогают понять систему образования в стране в сравнении с другими странами.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400" dirty="0">
                <a:latin typeface="+mn-lt"/>
                <a:cs typeface="Arial" pitchFamily="34" charset="0"/>
              </a:rPr>
              <a:t>3.	Международные исследования способствуют обеспечению </a:t>
            </a:r>
            <a:r>
              <a:rPr lang="ru-RU" sz="2400" dirty="0" smtClean="0">
                <a:latin typeface="+mn-lt"/>
                <a:cs typeface="Arial" pitchFamily="34" charset="0"/>
              </a:rPr>
              <a:t>качества проведения </a:t>
            </a:r>
            <a:r>
              <a:rPr lang="ru-RU" sz="2400" dirty="0">
                <a:latin typeface="+mn-lt"/>
                <a:cs typeface="Arial" pitchFamily="34" charset="0"/>
              </a:rPr>
              <a:t>национальных исследований в области образования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defRPr/>
            </a:pPr>
            <a:endParaRPr lang="ru-RU" sz="2400" dirty="0"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400" dirty="0"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0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ЧТО ДАЁТ РОССИИ УЧАСТИЕ В МСИ?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950" y="1203325"/>
            <a:ext cx="89281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Полученная в результате данных исследований </a:t>
            </a:r>
            <a:r>
              <a:rPr lang="ru-RU" sz="2400" b="1" dirty="0">
                <a:latin typeface="+mn-lt"/>
                <a:cs typeface="+mn-cs"/>
              </a:rPr>
              <a:t>информация</a:t>
            </a:r>
            <a:r>
              <a:rPr lang="ru-RU" sz="2400" dirty="0">
                <a:latin typeface="+mn-lt"/>
                <a:cs typeface="+mn-cs"/>
              </a:rPr>
              <a:t> позволяет судить </a:t>
            </a:r>
            <a:r>
              <a:rPr lang="ru-RU" sz="2400" b="1" dirty="0">
                <a:latin typeface="+mn-lt"/>
                <a:cs typeface="+mn-cs"/>
              </a:rPr>
              <a:t>о качестве образования </a:t>
            </a:r>
            <a:r>
              <a:rPr lang="ru-RU" sz="2400" dirty="0">
                <a:latin typeface="+mn-lt"/>
                <a:cs typeface="+mn-cs"/>
              </a:rPr>
              <a:t>в стране и ее относительном положении в мировой системе образования с учетом международных представлений о качестве образования.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+mn-lt"/>
                <a:cs typeface="+mn-cs"/>
              </a:rPr>
              <a:t>А</a:t>
            </a:r>
            <a:r>
              <a:rPr lang="en-US" sz="2400" b="1" dirty="0" err="1">
                <a:latin typeface="+mn-lt"/>
                <a:cs typeface="+mn-cs"/>
              </a:rPr>
              <a:t>налитический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материал</a:t>
            </a:r>
            <a:r>
              <a:rPr lang="en-US" sz="2400" b="1" dirty="0">
                <a:latin typeface="+mn-lt"/>
                <a:cs typeface="+mn-cs"/>
              </a:rPr>
              <a:t> о </a:t>
            </a:r>
            <a:r>
              <a:rPr lang="en-US" sz="2400" b="1" dirty="0" err="1">
                <a:latin typeface="+mn-lt"/>
                <a:cs typeface="+mn-cs"/>
              </a:rPr>
              <a:t>требованиях</a:t>
            </a:r>
            <a:r>
              <a:rPr lang="en-US" sz="2400" b="1" dirty="0">
                <a:latin typeface="+mn-lt"/>
                <a:cs typeface="+mn-cs"/>
              </a:rPr>
              <a:t> к </a:t>
            </a:r>
            <a:r>
              <a:rPr lang="en-US" sz="2400" b="1" dirty="0" err="1">
                <a:latin typeface="+mn-lt"/>
                <a:cs typeface="+mn-cs"/>
              </a:rPr>
              <a:t>учебным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b="1" dirty="0" err="1">
                <a:latin typeface="+mn-lt"/>
                <a:cs typeface="+mn-cs"/>
              </a:rPr>
              <a:t>достижениям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школьников</a:t>
            </a:r>
            <a:r>
              <a:rPr lang="en-US" sz="2400" dirty="0">
                <a:latin typeface="+mn-lt"/>
                <a:cs typeface="+mn-cs"/>
              </a:rPr>
              <a:t> в </a:t>
            </a:r>
            <a:r>
              <a:rPr lang="en-US" sz="2400" dirty="0" err="1">
                <a:latin typeface="+mn-lt"/>
                <a:cs typeface="+mn-cs"/>
              </a:rPr>
              <a:t>странах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мира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ru-RU" sz="2400" dirty="0">
                <a:latin typeface="+mn-lt"/>
                <a:cs typeface="+mn-cs"/>
              </a:rPr>
              <a:t> дает возможность специалистам страны принимать обоснованные решения о реформировании содержания образования и создании российских образовательных </a:t>
            </a:r>
            <a:r>
              <a:rPr lang="ru-RU" sz="2400" b="1" dirty="0">
                <a:latin typeface="+mn-lt"/>
                <a:cs typeface="+mn-cs"/>
              </a:rPr>
              <a:t>стандартов</a:t>
            </a:r>
            <a:r>
              <a:rPr lang="ru-RU" sz="2400" dirty="0">
                <a:latin typeface="+mn-lt"/>
                <a:cs typeface="+mn-cs"/>
              </a:rPr>
              <a:t>, создавать </a:t>
            </a:r>
            <a:r>
              <a:rPr lang="ru-RU" sz="2400" b="1" dirty="0">
                <a:latin typeface="+mn-lt"/>
                <a:cs typeface="+mn-cs"/>
              </a:rPr>
              <a:t>новые учебники</a:t>
            </a:r>
            <a:r>
              <a:rPr lang="ru-RU" sz="2400" dirty="0">
                <a:latin typeface="+mn-lt"/>
                <a:cs typeface="+mn-cs"/>
              </a:rPr>
              <a:t>, а также обновлять программы </a:t>
            </a:r>
            <a:r>
              <a:rPr lang="ru-RU" sz="2400" b="1" dirty="0">
                <a:latin typeface="+mn-lt"/>
                <a:cs typeface="+mn-cs"/>
              </a:rPr>
              <a:t>повышения квалификации учителей</a:t>
            </a:r>
            <a:r>
              <a:rPr lang="ru-RU" sz="2400" dirty="0"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1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chemeClr val="bg1"/>
                </a:solidFill>
              </a:rPr>
              <a:t>ЧТО ДАЁТ РОССИИ УЧАСТИЕ В МСИ?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950" y="1203325"/>
            <a:ext cx="8928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sz="2400" dirty="0"/>
              <a:t>Использование </a:t>
            </a:r>
            <a:r>
              <a:rPr lang="ru-RU" sz="2400" b="1" dirty="0"/>
              <a:t>технологий педагогических измерений</a:t>
            </a:r>
            <a:r>
              <a:rPr lang="ru-RU" sz="2400" dirty="0"/>
              <a:t>, разработанных ведущими специалистами мира, позволяет с наибольшим экономическим эффектом создать в России систему оценки качества образования на уровне мировых стандартов.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/>
              <a:t>Активное участие России в международных исследованиях и привлечение специалистов из разных организаций и практически всех субъектов РФ способствовало распространению </a:t>
            </a:r>
            <a:r>
              <a:rPr lang="ru-RU" sz="2400" b="1" dirty="0"/>
              <a:t>международных стандартов качества педагогических измерений</a:t>
            </a:r>
            <a:r>
              <a:rPr lang="ru-RU" sz="2400" dirty="0"/>
              <a:t>, формированию культуры проведения мониторинговых исследований.</a:t>
            </a:r>
            <a:endParaRPr lang="ru-RU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9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chemeClr val="bg1"/>
                </a:solidFill>
              </a:rPr>
              <a:t>ПОВЫШЕНИЕ ЭФФЕКТИВНОСТИ ИСПОЛЬЗОВАНИЯ РЕЗУЛЬТАТОВ В МСИ В РОССИИ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107950" y="1347788"/>
            <a:ext cx="8928100" cy="309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Комплексное использование результатов проводимых международных исследований для принятия управленческих решений.</a:t>
            </a:r>
          </a:p>
          <a:p>
            <a:pPr algn="just" eaLnBrk="1" hangingPunct="1">
              <a:lnSpc>
                <a:spcPct val="90000"/>
              </a:lnSpc>
            </a:pPr>
            <a:endParaRPr lang="ru-RU" sz="1600" dirty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Проведение параллельно с международными исследованиями общероссийских мониторинговых исследований на тех же выборках учащихся</a:t>
            </a:r>
            <a:r>
              <a:rPr lang="ru-RU" sz="2400" dirty="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dirty="0"/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Проведение дополнительных углублённых исследований.</a:t>
            </a:r>
          </a:p>
          <a:p>
            <a:pPr algn="just" eaLnBrk="1" hangingPunct="1">
              <a:lnSpc>
                <a:spcPct val="9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65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800" dirty="0">
                <a:solidFill>
                  <a:schemeClr val="bg1"/>
                </a:solidFill>
              </a:rPr>
              <a:t>Ч</a:t>
            </a:r>
            <a:r>
              <a:rPr lang="ru-RU" sz="2800" dirty="0" smtClean="0">
                <a:solidFill>
                  <a:schemeClr val="bg1"/>
                </a:solidFill>
              </a:rPr>
              <a:t>то </a:t>
            </a:r>
            <a:r>
              <a:rPr lang="ru-RU" sz="2800" dirty="0">
                <a:solidFill>
                  <a:schemeClr val="bg1"/>
                </a:solidFill>
              </a:rPr>
              <a:t>может дать нашим странам и регионам участие в  совместном исследовании качества образования?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107950" y="1347788"/>
            <a:ext cx="89281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endParaRPr lang="ru-RU" sz="1600"/>
          </a:p>
          <a:p>
            <a:pPr algn="just" eaLnBrk="1" hangingPunct="1">
              <a:lnSpc>
                <a:spcPct val="90000"/>
              </a:lnSpc>
            </a:pPr>
            <a:r>
              <a:rPr lang="ru-RU" sz="2800"/>
              <a:t>Давайте обсудим вместе</a:t>
            </a:r>
          </a:p>
        </p:txBody>
      </p:sp>
    </p:spTree>
    <p:extLst>
      <p:ext uri="{BB962C8B-B14F-4D97-AF65-F5344CB8AC3E}">
        <p14:creationId xmlns:p14="http://schemas.microsoft.com/office/powerpoint/2010/main" val="30946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"/>
            <a:ext cx="9071992" cy="952500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solidFill>
                  <a:schemeClr val="bg1"/>
                </a:solidFill>
              </a:rPr>
              <a:t>Опыт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Белоруссии, Казахстана, Кыргызстана, России,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Таджикистана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34158"/>
              </p:ext>
            </p:extLst>
          </p:nvPr>
        </p:nvGraphicFramePr>
        <p:xfrm>
          <a:off x="107504" y="1376574"/>
          <a:ext cx="8856984" cy="349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4176464"/>
                <a:gridCol w="2808312"/>
              </a:tblGrid>
              <a:tr h="60976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Национальные</a:t>
                      </a:r>
                    </a:p>
                    <a:p>
                      <a:r>
                        <a:rPr lang="ru-RU" sz="1800" dirty="0" smtClean="0"/>
                        <a:t>мониторинги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Международ</a:t>
                      </a:r>
                      <a:r>
                        <a:rPr lang="ru-RU" sz="1800" dirty="0" smtClean="0"/>
                        <a:t>.</a:t>
                      </a:r>
                    </a:p>
                    <a:p>
                      <a:r>
                        <a:rPr lang="ru-RU" sz="1800" dirty="0" err="1" smtClean="0"/>
                        <a:t>срав</a:t>
                      </a:r>
                      <a:r>
                        <a:rPr lang="ru-RU" sz="1800" dirty="0" smtClean="0"/>
                        <a:t>. </a:t>
                      </a:r>
                      <a:r>
                        <a:rPr lang="ru-RU" sz="1800" dirty="0" err="1" smtClean="0"/>
                        <a:t>исследов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</a:tr>
              <a:tr h="3899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Белоруссия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Ежегодный компл. мониторинг 4, 9, 11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_</a:t>
                      </a:r>
                      <a:endParaRPr lang="ru-RU" sz="1800" dirty="0"/>
                    </a:p>
                  </a:txBody>
                  <a:tcPr/>
                </a:tc>
              </a:tr>
              <a:tr h="60976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Казахстан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ВОУД, 9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ru-RU" sz="1800" dirty="0" smtClean="0"/>
                        <a:t>ВОУД</a:t>
                      </a:r>
                      <a:r>
                        <a:rPr lang="ru-RU" sz="1800" baseline="0" dirty="0" smtClean="0"/>
                        <a:t> для выпускников вузов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PISA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TIMSS</a:t>
                      </a:r>
                      <a:endParaRPr lang="ru-RU" sz="1800" dirty="0"/>
                    </a:p>
                  </a:txBody>
                  <a:tcPr/>
                </a:tc>
              </a:tr>
              <a:tr h="40651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Кыргызстан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НООДУ,</a:t>
                      </a:r>
                      <a:r>
                        <a:rPr lang="ru-RU" sz="1800" baseline="0" dirty="0" smtClean="0"/>
                        <a:t> 4 и 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</a:t>
                      </a:r>
                      <a:endParaRPr lang="ru-RU" sz="1800" dirty="0"/>
                    </a:p>
                  </a:txBody>
                  <a:tcPr/>
                </a:tc>
              </a:tr>
              <a:tr h="40651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Таджикистан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Нач. Школа, 2009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_</a:t>
                      </a:r>
                      <a:endParaRPr lang="ru-RU" sz="1800" dirty="0"/>
                    </a:p>
                  </a:txBody>
                  <a:tcPr/>
                </a:tc>
              </a:tr>
              <a:tr h="40651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Россия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нач</a:t>
                      </a:r>
                      <a:r>
                        <a:rPr lang="ru-RU" sz="1800" dirty="0" smtClean="0"/>
                        <a:t>. школа (разработка),</a:t>
                      </a:r>
                      <a:r>
                        <a:rPr lang="ru-RU" sz="1800" baseline="0" dirty="0" smtClean="0"/>
                        <a:t> ширмаш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PISA,</a:t>
                      </a:r>
                      <a:r>
                        <a:rPr lang="en-US" sz="1800" baseline="0" dirty="0" smtClean="0"/>
                        <a:t> TIMSS, PIRLS, ICCS</a:t>
                      </a:r>
                      <a:endParaRPr lang="ru-RU" sz="1800" dirty="0"/>
                    </a:p>
                  </a:txBody>
                  <a:tcPr/>
                </a:tc>
              </a:tr>
              <a:tr h="60976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Армения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PISA,</a:t>
                      </a:r>
                      <a:r>
                        <a:rPr lang="en-US" sz="1800" baseline="0" dirty="0" smtClean="0"/>
                        <a:t> TIMSS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1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Основные отличия экзаменов и мониторингов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7317"/>
              </p:ext>
            </p:extLst>
          </p:nvPr>
        </p:nvGraphicFramePr>
        <p:xfrm>
          <a:off x="107504" y="1221176"/>
          <a:ext cx="8856984" cy="38884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872208"/>
                <a:gridCol w="3744416"/>
                <a:gridCol w="324036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Характеристики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Национальные</a:t>
                      </a:r>
                    </a:p>
                    <a:p>
                      <a:pPr algn="ctr"/>
                      <a:r>
                        <a:rPr lang="ru-RU" sz="1800" dirty="0" smtClean="0"/>
                        <a:t>мониторинги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Экзамены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Цель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</a:t>
                      </a:r>
                      <a:r>
                        <a:rPr lang="ru-RU" sz="1800" baseline="0" dirty="0" smtClean="0"/>
                        <a:t> работы системы, выработка политики и мониторинг</a:t>
                      </a:r>
                      <a:r>
                        <a:rPr lang="ru-RU" sz="1800" dirty="0" smtClean="0"/>
                        <a:t> тенденций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Сертификация и отбор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Периодичность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 в 2-5 лет по конкретному предмету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Ежегодно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Продолжительность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1-2 дня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 нескольких недель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Участники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Выборка или</a:t>
                      </a:r>
                      <a:r>
                        <a:rPr lang="ru-RU" sz="1800" baseline="0" dirty="0" smtClean="0"/>
                        <a:t> все ученики данного класса или возраста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 участники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Охват учебного плана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Ограничивается несколькими предметами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Охватывает несколько предметов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Основные отличия экзаменов и мониторингов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01377"/>
              </p:ext>
            </p:extLst>
          </p:nvPr>
        </p:nvGraphicFramePr>
        <p:xfrm>
          <a:off x="35496" y="1203598"/>
          <a:ext cx="9108505" cy="38884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2248"/>
                <a:gridCol w="3744416"/>
                <a:gridCol w="3131841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Характеристики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Национальные</a:t>
                      </a:r>
                    </a:p>
                    <a:p>
                      <a:pPr algn="ctr"/>
                      <a:r>
                        <a:rPr lang="ru-RU" sz="1800" dirty="0" smtClean="0"/>
                        <a:t>мониторинги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Экзамены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Формат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Обычно тест с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множест</a:t>
                      </a:r>
                      <a:r>
                        <a:rPr lang="ru-RU" sz="1800" baseline="0" dirty="0" smtClean="0"/>
                        <a:t>. выбором и кратким ответом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Обычно эссе и тест с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множест</a:t>
                      </a:r>
                      <a:r>
                        <a:rPr lang="ru-RU" sz="1800" baseline="0" dirty="0" smtClean="0"/>
                        <a:t>. выбором</a:t>
                      </a:r>
                      <a:endParaRPr lang="ru-RU" sz="1800" dirty="0" smtClean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/>
                        <a:t>Сбор доп.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Обычно да, анкеты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Редко</a:t>
                      </a:r>
                      <a:endParaRPr lang="ru-RU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Негативное влияние на уч. процесс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Незначительное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Сильное (обучение под тест)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Возможные последствия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Низкие ставки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Высокие ставки</a:t>
                      </a:r>
                      <a:endParaRPr lang="ru-RU" sz="18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Мониторинг тенденций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Да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Нет</a:t>
                      </a:r>
                      <a:endParaRPr lang="ru-RU" sz="1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7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123825"/>
            <a:ext cx="8964488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Другие виды мониторингов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214428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Мониторинги социализации</a:t>
            </a:r>
          </a:p>
          <a:p>
            <a:r>
              <a:rPr lang="ru-RU" sz="2400" dirty="0" smtClean="0"/>
              <a:t>Мониторинги здоровья</a:t>
            </a:r>
          </a:p>
          <a:p>
            <a:r>
              <a:rPr lang="ru-RU" sz="2400" dirty="0" smtClean="0"/>
              <a:t>Мониторинг информационной открытости ОУ</a:t>
            </a:r>
          </a:p>
          <a:p>
            <a:r>
              <a:rPr lang="ru-RU" sz="2400" dirty="0" smtClean="0"/>
              <a:t>Ведомственные - для оценки хода реализации национальных приоритетов (например, КПМО)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Мониторинг уровня воспитанности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Мониторинг горячего питания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Мониторинг по заработной плате учителя и средней в регионе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…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8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9" y="123825"/>
            <a:ext cx="8893175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Определение. </a:t>
            </a:r>
            <a:r>
              <a:rPr lang="ru-RU" sz="3200" dirty="0" smtClean="0">
                <a:solidFill>
                  <a:srgbClr val="FFFF00"/>
                </a:solidFill>
              </a:rPr>
              <a:t>Мониторинг учебных достижений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496" y="1131590"/>
            <a:ext cx="9108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Мониторинг учебных достижений школьников </a:t>
            </a:r>
            <a:r>
              <a:rPr lang="ru-RU" sz="2800" i="1" dirty="0" smtClean="0"/>
              <a:t>– это стандартизированная процедура</a:t>
            </a:r>
            <a:r>
              <a:rPr lang="en-US" sz="2800" i="1" dirty="0" smtClean="0"/>
              <a:t> </a:t>
            </a:r>
            <a:r>
              <a:rPr lang="ru-RU" sz="2800" i="1" dirty="0" smtClean="0"/>
              <a:t>оценки результатов обучения, которая проводится на регулярной основе и имеет своей целью предоставление актуальной для управленцев </a:t>
            </a:r>
            <a:r>
              <a:rPr lang="ru-RU" sz="2800" i="1" dirty="0"/>
              <a:t>и педагогов информации </a:t>
            </a:r>
            <a:r>
              <a:rPr lang="ru-RU" sz="2800" i="1" dirty="0" smtClean="0"/>
              <a:t>относительно уровня знаний и навыков различных групп учащихся, тенденций их изменений и факторов, оказывающих влияние на результаты обучения.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2000" dirty="0" smtClean="0"/>
              <a:t>©Российский </a:t>
            </a:r>
            <a:r>
              <a:rPr lang="ru-RU" sz="2000" dirty="0" err="1" smtClean="0"/>
              <a:t>тренинговый</a:t>
            </a:r>
            <a:r>
              <a:rPr lang="ru-RU" sz="2000" dirty="0" smtClean="0"/>
              <a:t> центр ИУО РАО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17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NAP</a:t>
            </a:r>
            <a:r>
              <a:rPr lang="en-US" sz="3600" dirty="0" smtClean="0">
                <a:solidFill>
                  <a:schemeClr val="bg1"/>
                </a:solidFill>
              </a:rPr>
              <a:t>LAN</a:t>
            </a:r>
            <a:r>
              <a:rPr lang="ru-RU" sz="3600" dirty="0" smtClean="0">
                <a:solidFill>
                  <a:schemeClr val="bg1"/>
                </a:solidFill>
              </a:rPr>
              <a:t> (Австралия) </a:t>
            </a:r>
            <a:r>
              <a:rPr lang="ru-RU" sz="3600" dirty="0">
                <a:solidFill>
                  <a:schemeClr val="bg1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национальная программа оценки 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://www.google.ru/images?q=tbn:ANd9GcRqlFsQhKrQd_K5xzgIaSYiyMQPoK_czQmQlrPbbzAdo_swgUkjjY4ZW1W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7497" y="339502"/>
            <a:ext cx="1022209" cy="5111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821970" y="3810694"/>
            <a:ext cx="231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www.nap.edu.au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0597"/>
            <a:ext cx="3956432" cy="66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75606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NAPLAN</a:t>
            </a:r>
            <a:r>
              <a:rPr lang="ru-RU" sz="2800" dirty="0"/>
              <a:t> – это измерение, посредством которого правительства, органы управления образованием и школы могут определить, достигают ли юные австралийцы наиболее важных образовательных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2509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– краткая характеристика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21712"/>
            <a:ext cx="9108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National Assessment Program – Literacy and Numeracy (NAPLAN)</a:t>
            </a:r>
            <a:r>
              <a:rPr lang="ru-RU" sz="2400" dirty="0" smtClean="0"/>
              <a:t> – национальная программа оценки учебных достижений для учащихся 3, 5, 7 и 9 классов.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Проводится ежегодно и отслеживает прогресс каждого учащегося.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Проводит </a:t>
            </a:r>
            <a:r>
              <a:rPr lang="en-US" sz="2400" dirty="0" smtClean="0"/>
              <a:t>NAPLAN </a:t>
            </a:r>
            <a:r>
              <a:rPr lang="ru-RU" sz="2400" dirty="0" smtClean="0"/>
              <a:t>Национальное независимое государственное Управление по учебному плану, оценке и информированию - </a:t>
            </a:r>
            <a:r>
              <a:rPr lang="en-US" sz="2400" dirty="0" smtClean="0"/>
              <a:t>Australian </a:t>
            </a:r>
            <a:r>
              <a:rPr lang="en-US" sz="2400" dirty="0"/>
              <a:t>Curriculum, Assessment and Reporting Authority (</a:t>
            </a:r>
            <a:r>
              <a:rPr lang="en-US" sz="2400" dirty="0">
                <a:hlinkClick r:id="rId4"/>
              </a:rPr>
              <a:t>ACARA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8843"/>
            <a:ext cx="1483813" cy="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– краткая характеристика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21712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NAPLAN </a:t>
            </a:r>
            <a:r>
              <a:rPr lang="ru-RU" sz="2400" dirty="0" smtClean="0"/>
              <a:t>проверяет знание и навыки по 4 областям – чтение, письмо, правила языка (грамматика, пунктуация, орфография) и математические навыки в соответс</a:t>
            </a:r>
            <a:r>
              <a:rPr lang="ru-RU" sz="2400" dirty="0"/>
              <a:t>т</a:t>
            </a:r>
            <a:r>
              <a:rPr lang="ru-RU" sz="2400" dirty="0" smtClean="0"/>
              <a:t>вии с национальным учебным планом.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80778"/>
            <a:ext cx="227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Пример задания теста по математике для 5 класса</a:t>
            </a:r>
            <a:endParaRPr lang="ru-RU" sz="14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8843"/>
            <a:ext cx="1483813" cy="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70" y="2211710"/>
            <a:ext cx="6524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Уровни достижений.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3159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интерпретировать результаты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3" y="1419622"/>
            <a:ext cx="8096689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7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Индивидуальный отчёт.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534" y="2931790"/>
            <a:ext cx="3444466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1113773"/>
            <a:ext cx="3863838" cy="40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2634172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Результат ученика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34172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Видео – представление результатов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122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79712" y="3029199"/>
            <a:ext cx="1152128" cy="190623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496" y="3097292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Средний результат по школе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79712" y="2846755"/>
            <a:ext cx="1243690" cy="644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96" y="4083918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Средний результат по стране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1835697" y="3047063"/>
            <a:ext cx="1549234" cy="13968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3563888" y="2283718"/>
            <a:ext cx="203728" cy="1398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830381" y="1618712"/>
            <a:ext cx="2181779" cy="13661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084168" y="1281197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Диапазон средних результатов 60% учащихся 3 класса Австралии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7165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веб-сайте «Моя школа» (</a:t>
            </a:r>
            <a:r>
              <a:rPr lang="ru-RU" sz="2400" b="1" dirty="0" err="1" smtClean="0"/>
              <a:t>My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School</a:t>
            </a:r>
            <a:r>
              <a:rPr lang="ru-RU" sz="2400" dirty="0" smtClean="0"/>
              <a:t>) собраны информационные профили примерно 10 000 австралийских школ и реализована возможность осуществления поиска школы по местоположению, типу или названию.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На сайте представлены  статистические и контекстные данные по каждой школе, а также результаты тестирования,  проводимого в рамках NAPLAN, которые можно сопоставлять с результатами,  полученными в школах со статистически сходным контингентом учащихся по всей Австралии.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1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753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</a:t>
            </a:r>
            <a:r>
              <a:rPr lang="en-US" sz="2000" dirty="0" smtClean="0">
                <a:solidFill>
                  <a:srgbClr val="FFFF00"/>
                </a:solidFill>
              </a:rPr>
              <a:t>NAPLAN </a:t>
            </a:r>
            <a:r>
              <a:rPr lang="ru-RU" sz="2000" dirty="0" smtClean="0">
                <a:solidFill>
                  <a:srgbClr val="FFFF00"/>
                </a:solidFill>
              </a:rPr>
              <a:t>в числовом выражении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31590"/>
            <a:ext cx="6371857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2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8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931" y="1131590"/>
            <a:ext cx="6654421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8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51470"/>
            <a:ext cx="8979346" cy="103381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СТАТИСТИЧЕСКИ «ПОДОБНЫЕ» ШКОЛЫ.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6" y="1131590"/>
            <a:ext cx="9108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целях представления результатов национального мониторинга по группам школ </a:t>
            </a:r>
            <a:r>
              <a:rPr lang="ru-RU" sz="2200" dirty="0"/>
              <a:t>со статистически сходным контингентом учащихся </a:t>
            </a:r>
            <a:r>
              <a:rPr lang="ru-RU" sz="2200" dirty="0" smtClean="0"/>
              <a:t>специально разработан </a:t>
            </a:r>
            <a:r>
              <a:rPr lang="ru-RU" sz="2200" b="1" dirty="0" smtClean="0"/>
              <a:t>Индекс </a:t>
            </a:r>
            <a:r>
              <a:rPr lang="ru-RU" sz="2200" b="1" dirty="0"/>
              <a:t>местных социально-образовательных условий </a:t>
            </a:r>
            <a:r>
              <a:rPr lang="ru-RU" sz="2200" dirty="0"/>
              <a:t>(</a:t>
            </a:r>
            <a:r>
              <a:rPr lang="ru-RU" sz="2200" dirty="0" err="1" smtClean="0"/>
              <a:t>Index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/>
              <a:t>Community</a:t>
            </a:r>
            <a:r>
              <a:rPr lang="ru-RU" sz="2200" dirty="0"/>
              <a:t> </a:t>
            </a:r>
            <a:r>
              <a:rPr lang="ru-RU" sz="2200" dirty="0" err="1"/>
              <a:t>Socio-Educational</a:t>
            </a:r>
            <a:r>
              <a:rPr lang="ru-RU" sz="2200" dirty="0"/>
              <a:t> </a:t>
            </a:r>
            <a:r>
              <a:rPr lang="ru-RU" sz="2200" dirty="0" err="1" smtClean="0"/>
              <a:t>Advantage</a:t>
            </a:r>
            <a:r>
              <a:rPr lang="ru-RU" sz="2200" dirty="0" smtClean="0"/>
              <a:t>) – </a:t>
            </a:r>
            <a:r>
              <a:rPr lang="ru-RU" sz="2200" b="1" dirty="0" smtClean="0">
                <a:solidFill>
                  <a:srgbClr val="FF0000"/>
                </a:solidFill>
              </a:rPr>
              <a:t>ICSEA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1000" dirty="0"/>
          </a:p>
          <a:p>
            <a:r>
              <a:rPr lang="ru-RU" sz="2000" dirty="0" smtClean="0"/>
              <a:t>ICSEA учитывает следующие </a:t>
            </a:r>
            <a:r>
              <a:rPr lang="ru-RU" sz="2000" b="1" dirty="0" smtClean="0"/>
              <a:t>параметры</a:t>
            </a:r>
            <a:r>
              <a:rPr lang="ru-R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количество учащихся в 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данные по занятости и образованию родителей учеников;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социо</a:t>
            </a:r>
            <a:r>
              <a:rPr lang="ru-RU" sz="2000" dirty="0" smtClean="0"/>
              <a:t>-экономические характеристики места проживания ученика;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местонахождение школы (столица, регион либо удаленная территория);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семей, где английский язык не является родным;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коренного населения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81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(Чили)</a:t>
            </a:r>
            <a:r>
              <a:rPr lang="ru-RU" sz="3600" dirty="0" smtClean="0">
                <a:solidFill>
                  <a:schemeClr val="bg1"/>
                </a:solidFill>
              </a:rPr>
              <a:t>- национальная </a:t>
            </a:r>
            <a:r>
              <a:rPr lang="ru-RU" sz="3600" dirty="0">
                <a:solidFill>
                  <a:schemeClr val="bg1"/>
                </a:solidFill>
              </a:rPr>
              <a:t>программа оценки качества </a:t>
            </a:r>
            <a:r>
              <a:rPr lang="ru-RU" sz="3600" dirty="0" smtClean="0">
                <a:solidFill>
                  <a:schemeClr val="bg1"/>
                </a:solidFill>
              </a:rPr>
              <a:t>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://www.google.ru/images?q=tbn:ANd9GcT0VQK2oGrNEgIzpI0UrG4gtUucWlJ-l1u8HFkJraqucPAR8Kt5HLort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419" y="1945899"/>
            <a:ext cx="1618327" cy="10875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9281" y="3579862"/>
            <a:ext cx="213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www.simce.cl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1926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49" y="123825"/>
            <a:ext cx="8893175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Виды мониторингов учебных достижений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1702" y="1059582"/>
            <a:ext cx="91085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Международные</a:t>
            </a:r>
            <a:endParaRPr lang="ru-RU" sz="2400" i="1" dirty="0" smtClean="0"/>
          </a:p>
          <a:p>
            <a:pPr algn="just"/>
            <a:r>
              <a:rPr lang="en-US" sz="2400" dirty="0" smtClean="0"/>
              <a:t>PISA, TIMSS, PIRLS,</a:t>
            </a:r>
            <a:r>
              <a:rPr lang="ru-RU" sz="2400" dirty="0" smtClean="0"/>
              <a:t> </a:t>
            </a:r>
            <a:r>
              <a:rPr lang="en-US" sz="2400" dirty="0" smtClean="0"/>
              <a:t>ICILS </a:t>
            </a:r>
            <a:r>
              <a:rPr lang="ru-RU" sz="2400" dirty="0" smtClean="0"/>
              <a:t>…</a:t>
            </a:r>
            <a:endParaRPr lang="ru-RU" sz="2400" dirty="0"/>
          </a:p>
          <a:p>
            <a:pPr algn="just"/>
            <a:r>
              <a:rPr lang="ru-RU" sz="2400" b="1" i="1" dirty="0" err="1" smtClean="0"/>
              <a:t>Межстрановые</a:t>
            </a:r>
            <a:endParaRPr lang="ru-RU" sz="2400" i="1" dirty="0"/>
          </a:p>
          <a:p>
            <a:pPr algn="just"/>
            <a:r>
              <a:rPr lang="en-US" sz="2400" dirty="0" smtClean="0"/>
              <a:t>PASEC </a:t>
            </a:r>
            <a:r>
              <a:rPr lang="ru-RU" sz="2400" dirty="0" smtClean="0"/>
              <a:t>(франкоговорящая </a:t>
            </a:r>
            <a:r>
              <a:rPr lang="ru-RU" sz="2400" dirty="0"/>
              <a:t>А</a:t>
            </a:r>
            <a:r>
              <a:rPr lang="ru-RU" sz="2400" dirty="0" smtClean="0"/>
              <a:t>фрика), </a:t>
            </a:r>
            <a:r>
              <a:rPr lang="en-US" sz="2400" dirty="0" smtClean="0"/>
              <a:t>SACMEQ</a:t>
            </a:r>
            <a:r>
              <a:rPr lang="ru-RU" sz="2400" dirty="0" smtClean="0"/>
              <a:t> (англоговорящая Африка), </a:t>
            </a:r>
            <a:r>
              <a:rPr lang="en-US" sz="2400" dirty="0" smtClean="0"/>
              <a:t>LLECE</a:t>
            </a:r>
            <a:r>
              <a:rPr lang="ru-RU" sz="2400" dirty="0" smtClean="0"/>
              <a:t> (страны Южной Америки)</a:t>
            </a:r>
          </a:p>
          <a:p>
            <a:pPr algn="just"/>
            <a:r>
              <a:rPr lang="ru-RU" sz="2400" b="1" i="1" dirty="0" smtClean="0"/>
              <a:t>Национальные</a:t>
            </a:r>
            <a:endParaRPr lang="ru-RU" sz="2400" i="1" dirty="0" smtClean="0"/>
          </a:p>
          <a:p>
            <a:pPr algn="just"/>
            <a:r>
              <a:rPr lang="en-US" sz="2400" dirty="0" smtClean="0"/>
              <a:t>NAEP</a:t>
            </a:r>
            <a:r>
              <a:rPr lang="ru-RU" sz="2400" dirty="0" smtClean="0"/>
              <a:t> (США)</a:t>
            </a:r>
            <a:r>
              <a:rPr lang="en-US" sz="2400" dirty="0" smtClean="0"/>
              <a:t>, SIMCE</a:t>
            </a:r>
            <a:r>
              <a:rPr lang="ru-RU" sz="2400" dirty="0" smtClean="0"/>
              <a:t> (Чили)</a:t>
            </a:r>
            <a:r>
              <a:rPr lang="en-US" sz="2400" dirty="0" smtClean="0"/>
              <a:t>, NAPLAN</a:t>
            </a:r>
            <a:r>
              <a:rPr lang="ru-RU" sz="2400" dirty="0" smtClean="0"/>
              <a:t> (Австралия), НООДУ (Кыргызстан)…</a:t>
            </a:r>
          </a:p>
          <a:p>
            <a:pPr algn="just"/>
            <a:r>
              <a:rPr lang="ru-RU" sz="2400" b="1" i="1" dirty="0" smtClean="0"/>
              <a:t>Региональные</a:t>
            </a:r>
            <a:endParaRPr lang="ru-RU" sz="2400" i="1" dirty="0"/>
          </a:p>
          <a:p>
            <a:pPr algn="just"/>
            <a:r>
              <a:rPr lang="ru-RU" sz="2400" dirty="0" smtClean="0"/>
              <a:t>Оценка на уровне штатов в США и Канаде</a:t>
            </a:r>
            <a:endParaRPr lang="ru-RU" sz="2400" dirty="0"/>
          </a:p>
          <a:p>
            <a:pPr algn="just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2092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 – краткая характеристика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Программа действует с </a:t>
            </a:r>
            <a:r>
              <a:rPr lang="en-US" sz="2800" dirty="0" smtClean="0"/>
              <a:t>1988</a:t>
            </a:r>
            <a:r>
              <a:rPr lang="ru-RU" sz="2800" dirty="0" smtClean="0"/>
              <a:t> года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Используются стандартизированные тесты по математике, испанскому языку и естественным наукам.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Базируется на национальном учебном плане.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Целевые группы: учащиеся 4, 8 и 10 классов.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Участвуют все учащиеся и школы.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Закреплена в законе об образовании.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Управляется Министерством образования.</a:t>
            </a:r>
            <a:endParaRPr lang="en-US" sz="2800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915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SIMCE.</a:t>
            </a:r>
            <a:r>
              <a:rPr lang="ru-RU" sz="3200" dirty="0" smtClean="0">
                <a:solidFill>
                  <a:schemeClr val="bg1"/>
                </a:solidFill>
              </a:rPr>
              <a:t> Цели и варианты использования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38495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771974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6356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39306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3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03598"/>
            <a:ext cx="1414443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9822"/>
            <a:ext cx="137495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0359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Руководства по проведению оценки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Спецификация теста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 и заданий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12175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Отчёт по школам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Результаты школ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ответов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Руководства для школьных семинаров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278951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Он-лайн</a:t>
            </a:r>
            <a:r>
              <a:rPr lang="ru-RU" b="1" dirty="0" smtClean="0">
                <a:solidFill>
                  <a:srgbClr val="FF0000"/>
                </a:solidFill>
              </a:rPr>
              <a:t> банк заданий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Используется с 2007 г.</a:t>
            </a: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52128"/>
            <a:ext cx="6613830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1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МОНИТОРИНГ ОБРАЗОВАТЕЛЬНОЙ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9622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Увеличение информированности о качестве и справедливости в предоставлении образования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Нацеленность на школы с низкими достижениями</a:t>
            </a:r>
          </a:p>
          <a:p>
            <a:endParaRPr lang="ru-RU" sz="2400" dirty="0" smtClean="0"/>
          </a:p>
          <a:p>
            <a:r>
              <a:rPr lang="ru-RU" sz="2400" dirty="0" smtClean="0"/>
              <a:t>Оценка влияния реализуемых программ и действий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44053"/>
            <a:ext cx="2448272" cy="31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66601" y="4373691"/>
            <a:ext cx="2437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Национальный доклад</a:t>
            </a:r>
          </a:p>
          <a:p>
            <a:pPr algn="ctr"/>
            <a:r>
              <a:rPr lang="ru-RU" dirty="0" smtClean="0"/>
              <a:t>С </a:t>
            </a:r>
            <a:r>
              <a:rPr lang="en-US" dirty="0" smtClean="0"/>
              <a:t>2006</a:t>
            </a:r>
            <a:r>
              <a:rPr lang="ru-RU" dirty="0" smtClean="0"/>
              <a:t>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ОБЕСПЕЧЕНИЕ ПОДОТЧЁТНОСТИ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3597"/>
            <a:ext cx="3888432" cy="27443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9741"/>
            <a:ext cx="2016224" cy="22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499742"/>
            <a:ext cx="1947859" cy="23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402468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газетах рейтингов и результатов тестирования в государственных школах.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851670"/>
            <a:ext cx="329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Отчёт для родителей 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 2005</a:t>
            </a:r>
            <a:r>
              <a:rPr lang="ru-RU" dirty="0" smtClean="0"/>
              <a:t> г.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4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6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Он-</a:t>
            </a:r>
            <a:r>
              <a:rPr lang="ru-RU" sz="2200" dirty="0" err="1" smtClean="0"/>
              <a:t>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(since 2001</a:t>
            </a:r>
            <a:r>
              <a:rPr lang="en-US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37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Распространение информации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Механизмы, Цели, Целевые группы, Содержание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10775"/>
              </p:ext>
            </p:extLst>
          </p:nvPr>
        </p:nvGraphicFramePr>
        <p:xfrm>
          <a:off x="70460" y="1235207"/>
          <a:ext cx="900763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Приложение к газете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Цели</a:t>
                      </a:r>
                      <a:r>
                        <a:rPr lang="ru-RU" sz="2200" dirty="0" smtClean="0"/>
                        <a:t>: Обеспечение подотчётности школ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Целевая</a:t>
                      </a:r>
                      <a:r>
                        <a:rPr lang="ru-RU" sz="2200" b="1" baseline="0" dirty="0" smtClean="0"/>
                        <a:t> группа</a:t>
                      </a:r>
                      <a:r>
                        <a:rPr lang="ru-RU" sz="2200" dirty="0" smtClean="0"/>
                        <a:t>: родители, широкая общественность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Содержание</a:t>
                      </a:r>
                      <a:r>
                        <a:rPr lang="ru-RU" sz="2200" dirty="0" smtClean="0"/>
                        <a:t>: (а) Средние баллы школ</a:t>
                      </a:r>
                      <a:r>
                        <a:rPr lang="ru-RU" sz="2200" baseline="0" dirty="0" smtClean="0"/>
                        <a:t> и средние балы по предметам и классам.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(</a:t>
                      </a:r>
                      <a:r>
                        <a:rPr lang="en-US" sz="2200" baseline="0" dirty="0" smtClean="0"/>
                        <a:t>b</a:t>
                      </a:r>
                      <a:r>
                        <a:rPr lang="ru-RU" sz="2200" baseline="0" dirty="0" smtClean="0"/>
                        <a:t>) Разница между средним баллом школ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1) средними баллами предыдущей оценки, 2) средним по стране, 3) средними баллами школ из той же социально-эконмической группы.</a:t>
                      </a:r>
                      <a:endParaRPr lang="ru-RU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Механизмы</a:t>
                      </a:r>
                      <a:r>
                        <a:rPr lang="ru-RU" sz="2200" dirty="0" smtClean="0"/>
                        <a:t>: Публикуется в национальных и региональных газетах. Обычно эта</a:t>
                      </a:r>
                      <a:r>
                        <a:rPr lang="ru-RU" sz="2200" baseline="0" dirty="0" smtClean="0"/>
                        <a:t> информация распространяется вместе с рейтингами школ.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Геоинформаионная</a:t>
            </a:r>
            <a:r>
              <a:rPr lang="ru-RU" sz="3200" dirty="0" smtClean="0">
                <a:solidFill>
                  <a:schemeClr val="bg1"/>
                </a:solidFill>
              </a:rPr>
              <a:t> 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7" y="1131590"/>
            <a:ext cx="71913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1275606"/>
            <a:ext cx="8964488" cy="1656184"/>
          </a:xfrm>
        </p:spPr>
        <p:txBody>
          <a:bodyPr/>
          <a:lstStyle/>
          <a:p>
            <a:pPr lvl="0" algn="l"/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Рамка для проектирования и анализа мониторингов учебных достижений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asm1.ru/images/index_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23" y="37490"/>
            <a:ext cx="1061303" cy="10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blog-raskruti.ru/wp-content/uploads/2011/11/00000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55" y="2499742"/>
            <a:ext cx="2266949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150" y="0"/>
            <a:ext cx="1714500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Цель проведения мониторинга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07504" y="1173020"/>
            <a:ext cx="8893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/>
              <a:t>Цель:</a:t>
            </a:r>
            <a:r>
              <a:rPr lang="ru-RU" sz="2400" dirty="0"/>
              <a:t> </a:t>
            </a:r>
            <a:r>
              <a:rPr lang="ru-RU" sz="2400" b="1" dirty="0"/>
              <a:t>Выяснить, насколько эффективно работает система образования.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2093823"/>
            <a:ext cx="88931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 dirty="0" smtClean="0"/>
              <a:t>Иначе говоря, мониторинг должен помочь определить, обеспечивает ли система образования положительную динамику результатов обучения школьников.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02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144000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ТАБЛИЦА С ХАРАКТЕРИСТИКАМИ МОНИТОРИНГОВ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569791"/>
              </p:ext>
            </p:extLst>
          </p:nvPr>
        </p:nvGraphicFramePr>
        <p:xfrm>
          <a:off x="67889" y="1243450"/>
          <a:ext cx="8968607" cy="377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59"/>
                <a:gridCol w="5832648"/>
              </a:tblGrid>
              <a:tr h="605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468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А. Цели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Для достижения каких целей будет использоваться мониторинг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В. Ключевые вопросы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какие вопросы вы планируете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получить ответы с использованием результатов мониторинга.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С. Участники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Характеристика выборки</a:t>
                      </a:r>
                      <a:r>
                        <a:rPr lang="ru-RU" sz="1800" baseline="0" dirty="0" smtClean="0">
                          <a:effectLst/>
                        </a:rPr>
                        <a:t> (популяции) мониторинга.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ru-RU" sz="1800">
                          <a:effectLst/>
                        </a:rPr>
                        <a:t>. Что оценивается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Какие образовательные результаты подлежат оценке.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E. </a:t>
                      </a:r>
                      <a:r>
                        <a:rPr lang="ru-RU" sz="1800" dirty="0" smtClean="0">
                          <a:effectLst/>
                        </a:rPr>
                        <a:t>Инструментарий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инструментария (тесты, анкеты и т.п.) и его характеристика.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F</a:t>
                      </a:r>
                      <a:r>
                        <a:rPr lang="ru-RU" sz="1800" dirty="0" smtClean="0">
                          <a:effectLst/>
                        </a:rPr>
                        <a:t>. Кто проводит (организации)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Организации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отвечающие за подготовку, проведение, анализ и представление результатов.</a:t>
                      </a: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144000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ТАБЛИЦА С ХАРАКТЕРИСТИКАМИ МОНИТОРИНГОВ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036627"/>
              </p:ext>
            </p:extLst>
          </p:nvPr>
        </p:nvGraphicFramePr>
        <p:xfrm>
          <a:off x="82102" y="1292760"/>
          <a:ext cx="8954393" cy="3231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746"/>
                <a:gridCol w="5832647"/>
              </a:tblGrid>
              <a:tr h="65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Содержание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G. </a:t>
                      </a:r>
                      <a:r>
                        <a:rPr lang="ru-RU" sz="1800" dirty="0">
                          <a:effectLst/>
                        </a:rPr>
                        <a:t>Представление результатов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В каком виде</a:t>
                      </a:r>
                      <a:r>
                        <a:rPr lang="ru-RU" sz="1800" baseline="0" dirty="0" smtClean="0">
                          <a:effectLst/>
                        </a:rPr>
                        <a:t>  будут представляться результаты целевым группам (перечень информационных продуктов).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ru-RU" sz="1800" dirty="0">
                          <a:effectLst/>
                        </a:rPr>
                        <a:t>. Виды решений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Какие виды решения на разных уровнях (школа,</a:t>
                      </a:r>
                      <a:r>
                        <a:rPr lang="ru-RU" sz="1800" baseline="0" dirty="0" smtClean="0">
                          <a:effectLst/>
                        </a:rPr>
                        <a:t> муниципалитете, регион</a:t>
                      </a:r>
                      <a:r>
                        <a:rPr lang="ru-RU" sz="1800" dirty="0" smtClean="0">
                          <a:effectLst/>
                        </a:rPr>
                        <a:t>) могут приниматься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I. </a:t>
                      </a:r>
                      <a:r>
                        <a:rPr lang="ru-RU" sz="1800" dirty="0">
                          <a:effectLst/>
                        </a:rPr>
                        <a:t>Кто принимает решения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Субъекты принятие решений.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</a:t>
                      </a:r>
                      <a:r>
                        <a:rPr lang="ru-RU" sz="1800" dirty="0">
                          <a:effectLst/>
                        </a:rPr>
                        <a:t>. Кто использует результаты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Кто может использовать результаты и для каких целей.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6557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ru-RU" sz="1800" dirty="0">
                          <a:effectLst/>
                        </a:rPr>
                        <a:t>. Доп. информация (риски, проблемы,…)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Какие риски и проблемы при проведении мониторинга и использования результатов можно прогнозировать (имеют место).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1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Ваши вопросы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t3.gstatic.com/images?q=tbn:ANd9GcQCvmbVrfV6DW16xipvS5uaHAhzjJ_HacEbHMqtwgH_6jBvk2H8Mw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20" y="1769130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203598"/>
            <a:ext cx="88931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i="1" dirty="0"/>
              <a:t>Насколько эффективно учащиеся овладевают знаниями и навыками в системе </a:t>
            </a:r>
            <a:r>
              <a:rPr lang="ru-RU" sz="2800" i="1" dirty="0" smtClean="0"/>
              <a:t>образования?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Какие </a:t>
            </a:r>
            <a:r>
              <a:rPr lang="ru-RU" sz="2800" i="1" dirty="0"/>
              <a:t>достижения демонстрируют представители различных групп </a:t>
            </a:r>
            <a:r>
              <a:rPr lang="ru-RU" sz="2800" i="1" dirty="0" smtClean="0"/>
              <a:t>учащихся?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Какие </a:t>
            </a:r>
            <a:r>
              <a:rPr lang="ru-RU" sz="2800" i="1" dirty="0"/>
              <a:t>факторы оказывают влияние на результаты обучения</a:t>
            </a:r>
            <a:r>
              <a:rPr lang="ru-RU" sz="2800" i="1" dirty="0" smtClean="0"/>
              <a:t>?</a:t>
            </a:r>
          </a:p>
          <a:p>
            <a:pPr algn="just"/>
            <a:endParaRPr lang="ru-RU" sz="1000" i="1" dirty="0" smtClean="0"/>
          </a:p>
          <a:p>
            <a:pPr algn="just"/>
            <a:r>
              <a:rPr lang="ru-RU" sz="2800" i="1" dirty="0" smtClean="0"/>
              <a:t>Меняются ли результаты со временем?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8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Характеристика.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131590"/>
            <a:ext cx="90360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Главная задача - получение данных, позволяющих судить о том, в какой мере достигаются цели, предусмотренные государственным </a:t>
            </a:r>
            <a:r>
              <a:rPr lang="ru-RU" sz="2800" dirty="0" smtClean="0"/>
              <a:t>стандартом или учебным планом.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Как правило, результаты представляются в обобщённом виде, по группам учащихся.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2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Характеристика.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131590"/>
            <a:ext cx="90360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</a:t>
            </a:r>
            <a:r>
              <a:rPr lang="ru-RU" sz="2800" dirty="0"/>
              <a:t>рамках Н/РМ изучаются факторы, негативно или позитивно влияющие на учебные достижения. Такая информация необходима для разработки политики на различных уровнях образования.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Проводится: 1 раз в </a:t>
            </a:r>
            <a:r>
              <a:rPr lang="ru-RU" sz="2800" dirty="0" smtClean="0"/>
              <a:t>2-5 </a:t>
            </a:r>
            <a:r>
              <a:rPr lang="ru-RU" sz="2800" dirty="0"/>
              <a:t>лет, по нескольким предметам, на основе выборки </a:t>
            </a:r>
            <a:r>
              <a:rPr lang="ru-RU" sz="2800" dirty="0" smtClean="0"/>
              <a:t>или ген. </a:t>
            </a:r>
            <a:r>
              <a:rPr lang="ru-RU" sz="2800" dirty="0"/>
              <a:t>совокупности </a:t>
            </a:r>
            <a:r>
              <a:rPr lang="ru-RU" sz="2800" dirty="0" smtClean="0"/>
              <a:t>учащихся определённого возраста, </a:t>
            </a:r>
            <a:r>
              <a:rPr lang="ru-RU" sz="2800" dirty="0"/>
              <a:t>используются тесты и </a:t>
            </a:r>
            <a:r>
              <a:rPr lang="ru-RU" sz="2800" dirty="0" smtClean="0"/>
              <a:t>вопросники.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93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Для чего проводится?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963030"/>
            <a:ext cx="903605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И</a:t>
            </a:r>
            <a:r>
              <a:rPr lang="ru-RU" sz="2400" dirty="0" smtClean="0"/>
              <a:t>спользуется </a:t>
            </a:r>
            <a:r>
              <a:rPr lang="ru-RU" sz="2400" dirty="0"/>
              <a:t>как источник информации для принятия решений о выделении ресурсов:</a:t>
            </a:r>
          </a:p>
          <a:p>
            <a:pPr algn="just"/>
            <a:r>
              <a:rPr lang="ru-RU" sz="2400" dirty="0"/>
              <a:t>- в целом для системы образования (например, на реформирование учебных планов, подготовку </a:t>
            </a:r>
            <a:r>
              <a:rPr lang="ru-RU" sz="2400" dirty="0" smtClean="0"/>
              <a:t>и повышение квалификации педагогических </a:t>
            </a:r>
            <a:r>
              <a:rPr lang="ru-RU" sz="2400" dirty="0"/>
              <a:t>кадров);</a:t>
            </a:r>
          </a:p>
          <a:p>
            <a:pPr algn="just"/>
            <a:r>
              <a:rPr lang="ru-RU" sz="2400" dirty="0"/>
              <a:t>- некоторым категориям школ в целях ликвидации неравенства (школы в сельской местности, школы в регионах с неблагоприятными социально-экономическими условиями);</a:t>
            </a:r>
          </a:p>
          <a:p>
            <a:pPr algn="just"/>
            <a:r>
              <a:rPr lang="ru-RU" sz="2400" dirty="0"/>
              <a:t>- отдельно взятым школам (например, в качестве поощрения за высокие результаты, показанные учащимися в ходе </a:t>
            </a:r>
            <a:r>
              <a:rPr lang="ru-RU" sz="2400" dirty="0" smtClean="0"/>
              <a:t>тестирования: для проектирования шага развития отстающим школам).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2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Пользователи результатов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3298" y="1255975"/>
            <a:ext cx="9036050" cy="354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Политики и общественные деятели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Управленцы системы образования</a:t>
            </a:r>
            <a:endParaRPr lang="ru-RU" sz="2800" dirty="0"/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Разработчики стандартов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Авторы учебников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Представители системы повышения </a:t>
            </a:r>
            <a:r>
              <a:rPr lang="ru-RU" sz="2800" dirty="0"/>
              <a:t>квалификации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/>
              <a:t>Методические службы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Специалисты </a:t>
            </a:r>
            <a:r>
              <a:rPr lang="ru-RU" sz="2800" dirty="0"/>
              <a:t>по педагогическим измерениям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Исследователи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Родители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dirty="0" smtClean="0"/>
              <a:t>СМИ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79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6316</TotalTime>
  <Words>1862</Words>
  <Application>Microsoft Office PowerPoint</Application>
  <PresentationFormat>Экран (16:9)</PresentationFormat>
  <Paragraphs>346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Мониторинги учебных достижений</vt:lpstr>
      <vt:lpstr>Определение. Мониторинг учебных достижений</vt:lpstr>
      <vt:lpstr>Виды мониторингов учебных достижений</vt:lpstr>
      <vt:lpstr>Цель проведения мониторинга</vt:lpstr>
      <vt:lpstr>Ключевые вопросы</vt:lpstr>
      <vt:lpstr>Характеристика.</vt:lpstr>
      <vt:lpstr>Характеристика.</vt:lpstr>
      <vt:lpstr>Для чего проводится?</vt:lpstr>
      <vt:lpstr>Пользователи результатов</vt:lpstr>
      <vt:lpstr>Международные сравнительные исследования качества образования</vt:lpstr>
      <vt:lpstr>ЗАЧЕМ УЧАСТВОВАТЬ В МСИ?</vt:lpstr>
      <vt:lpstr>ЧТО ДАЁТ РОССИИ УЧАСТИЕ В МСИ?</vt:lpstr>
      <vt:lpstr>ЧТО ДАЁТ РОССИИ УЧАСТИЕ В МСИ?</vt:lpstr>
      <vt:lpstr>ПОВЫШЕНИЕ ЭФФЕКТИВНОСТИ ИСПОЛЬЗОВАНИЯ РЕЗУЛЬТАТОВ В МСИ В РОССИИ</vt:lpstr>
      <vt:lpstr>Что может дать нашим странам и регионам участие в  совместном исследовании качества образования?</vt:lpstr>
      <vt:lpstr>Опыт Белоруссии, Казахстана, Кыргызстана, России,  Таджикистана</vt:lpstr>
      <vt:lpstr>Основные отличия экзаменов и мониторингов</vt:lpstr>
      <vt:lpstr>Основные отличия экзаменов и мониторингов</vt:lpstr>
      <vt:lpstr>Другие виды мониторингов</vt:lpstr>
      <vt:lpstr>NAPLAN (Австралия) – национальная программа оценки </vt:lpstr>
      <vt:lpstr>NAPLAN – краткая характеристика</vt:lpstr>
      <vt:lpstr>NAPLAN – краткая характеристика</vt:lpstr>
      <vt:lpstr>NAPLAN. Уровни достижений.</vt:lpstr>
      <vt:lpstr>NAPLAN. Индивидуальный отчёт.</vt:lpstr>
      <vt:lpstr>Сайт “Моя Школа” (My School)</vt:lpstr>
      <vt:lpstr>Сайт “Моя Школа”</vt:lpstr>
      <vt:lpstr>Сайт “Моя Школа”</vt:lpstr>
      <vt:lpstr>СТАТИСТИЧЕСКИ «ПОДОБНЫЕ» ШКОЛЫ.</vt:lpstr>
      <vt:lpstr>SIMCE (Чили)- национальная программа оценки качества образования</vt:lpstr>
      <vt:lpstr>SIMCE – краткая характеристика</vt:lpstr>
      <vt:lpstr>SIMCE. Цели и варианты использования</vt:lpstr>
      <vt:lpstr>ПОДДЕРЖКА ОБУЧЕНИЯ</vt:lpstr>
      <vt:lpstr>ПОДДЕРЖКА ОБУЧЕНИЯ</vt:lpstr>
      <vt:lpstr>МОНИТОРИНГ ОБРАЗОВАТЕЛЬНОЙ ПОЛИТИКИ</vt:lpstr>
      <vt:lpstr>ОБЕСПЕЧЕНИЕ ПОДОТЧЁТНОСТИ</vt:lpstr>
      <vt:lpstr>SIMCE. Информационные продукты</vt:lpstr>
      <vt:lpstr>SIMCE. Распространение информации: Механизмы, Цели, Целевые группы, Содержание </vt:lpstr>
      <vt:lpstr>SIMCE. Геоинформаионная система</vt:lpstr>
      <vt:lpstr>Рамка для проектирования и анализа мониторингов учебных достижений </vt:lpstr>
      <vt:lpstr>ТАБЛИЦА С ХАРАКТЕРИСТИКАМИ МОНИТОРИНГОВ</vt:lpstr>
      <vt:lpstr>ТАБЛИЦА С ХАРАКТЕРИСТИКАМИ МОНИТОРИНГОВ</vt:lpstr>
      <vt:lpstr>Ваши вопросы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221</cp:revision>
  <dcterms:created xsi:type="dcterms:W3CDTF">2011-08-25T06:09:31Z</dcterms:created>
  <dcterms:modified xsi:type="dcterms:W3CDTF">2013-11-10T11:13:30Z</dcterms:modified>
</cp:coreProperties>
</file>